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4" r:id="rId3"/>
    <p:sldId id="257" r:id="rId4"/>
    <p:sldId id="258" r:id="rId5"/>
    <p:sldId id="279" r:id="rId6"/>
    <p:sldId id="260" r:id="rId7"/>
    <p:sldId id="259" r:id="rId8"/>
    <p:sldId id="285" r:id="rId9"/>
    <p:sldId id="281" r:id="rId10"/>
    <p:sldId id="275" r:id="rId11"/>
    <p:sldId id="282" r:id="rId12"/>
    <p:sldId id="263" r:id="rId13"/>
    <p:sldId id="277" r:id="rId14"/>
    <p:sldId id="272" r:id="rId15"/>
    <p:sldId id="261" r:id="rId16"/>
    <p:sldId id="262" r:id="rId17"/>
    <p:sldId id="280" r:id="rId18"/>
    <p:sldId id="283" r:id="rId19"/>
    <p:sldId id="266" r:id="rId20"/>
    <p:sldId id="267" r:id="rId21"/>
    <p:sldId id="288" r:id="rId22"/>
    <p:sldId id="268" r:id="rId23"/>
    <p:sldId id="270" r:id="rId24"/>
    <p:sldId id="265" r:id="rId25"/>
    <p:sldId id="271" r:id="rId26"/>
    <p:sldId id="286" r:id="rId27"/>
    <p:sldId id="287" r:id="rId2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40"/>
    <a:srgbClr val="4B731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79" autoAdjust="0"/>
    <p:restoredTop sz="94660"/>
  </p:normalViewPr>
  <p:slideViewPr>
    <p:cSldViewPr>
      <p:cViewPr varScale="1">
        <p:scale>
          <a:sx n="108" d="100"/>
          <a:sy n="108" d="100"/>
        </p:scale>
        <p:origin x="-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45AA8-9BB2-47E3-8387-DBFFAB0B1E54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D1F46-C371-4202-9873-4EFE148E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4.jpeg"/><Relationship Id="rId7" Type="http://schemas.openxmlformats.org/officeDocument/2006/relationships/image" Target="../media/image5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hyperlink" Target="http://krymology.info/index.php/%D0%9A%D1%80%D1%8B%D0%BC" TargetMode="External"/><Relationship Id="rId10" Type="http://schemas.openxmlformats.org/officeDocument/2006/relationships/image" Target="../media/image59.jpeg"/><Relationship Id="rId4" Type="http://schemas.openxmlformats.org/officeDocument/2006/relationships/hyperlink" Target="http://krymology.info/index.php/%D0%9D%D0%B8%D0%BA%D0%B8%D1%82%D1%81%D0%BA%D0%B8%D0%B9_%D1%81%D0%B0%D0%B4" TargetMode="External"/><Relationship Id="rId9" Type="http://schemas.openxmlformats.org/officeDocument/2006/relationships/image" Target="../media/image5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gif"/><Relationship Id="rId3" Type="http://schemas.openxmlformats.org/officeDocument/2006/relationships/image" Target="../media/image68.gif"/><Relationship Id="rId7" Type="http://schemas.openxmlformats.org/officeDocument/2006/relationships/image" Target="../media/image72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gif"/><Relationship Id="rId5" Type="http://schemas.openxmlformats.org/officeDocument/2006/relationships/image" Target="../media/image70.gif"/><Relationship Id="rId4" Type="http://schemas.openxmlformats.org/officeDocument/2006/relationships/image" Target="../media/image69.gif"/><Relationship Id="rId9" Type="http://schemas.openxmlformats.org/officeDocument/2006/relationships/image" Target="../media/image74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13" Type="http://schemas.openxmlformats.org/officeDocument/2006/relationships/image" Target="../media/image86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12" Type="http://schemas.openxmlformats.org/officeDocument/2006/relationships/image" Target="../media/image85.jpeg"/><Relationship Id="rId17" Type="http://schemas.openxmlformats.org/officeDocument/2006/relationships/image" Target="../media/image90.jpeg"/><Relationship Id="rId2" Type="http://schemas.openxmlformats.org/officeDocument/2006/relationships/image" Target="../media/image75.jpeg"/><Relationship Id="rId16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11" Type="http://schemas.openxmlformats.org/officeDocument/2006/relationships/image" Target="../media/image84.gif"/><Relationship Id="rId5" Type="http://schemas.openxmlformats.org/officeDocument/2006/relationships/image" Target="../media/image78.jpeg"/><Relationship Id="rId15" Type="http://schemas.openxmlformats.org/officeDocument/2006/relationships/image" Target="../media/image88.jpeg"/><Relationship Id="rId10" Type="http://schemas.openxmlformats.org/officeDocument/2006/relationships/image" Target="../media/image83.png"/><Relationship Id="rId4" Type="http://schemas.openxmlformats.org/officeDocument/2006/relationships/image" Target="../media/image77.jpeg"/><Relationship Id="rId9" Type="http://schemas.openxmlformats.org/officeDocument/2006/relationships/image" Target="../media/image82.png"/><Relationship Id="rId14" Type="http://schemas.openxmlformats.org/officeDocument/2006/relationships/image" Target="../media/image8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10" Type="http://schemas.openxmlformats.org/officeDocument/2006/relationships/image" Target="../media/image108.jpeg"/><Relationship Id="rId4" Type="http://schemas.openxmlformats.org/officeDocument/2006/relationships/image" Target="../media/image102.jpeg"/><Relationship Id="rId9" Type="http://schemas.openxmlformats.org/officeDocument/2006/relationships/image" Target="../media/image10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image" Target="../media/image116.jpeg"/><Relationship Id="rId7" Type="http://schemas.openxmlformats.org/officeDocument/2006/relationships/image" Target="../media/image120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ПАТРИОТИЧЕСКОЕ ВОСПИТАНИЕ\КРЫМ\карта-Крыма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31764"/>
            <a:ext cx="9144000" cy="5526236"/>
          </a:xfrm>
          <a:prstGeom prst="rect">
            <a:avLst/>
          </a:prstGeom>
          <a:noFill/>
        </p:spPr>
      </p:pic>
      <p:pic>
        <p:nvPicPr>
          <p:cNvPr id="34818" name="Picture 2" descr="https://cnd.afy.ru/files/pbb/max/c/cd/cdf1df68879425e7b0c32cd93da39b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286124"/>
            <a:ext cx="3786182" cy="283174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4820" name="Picture 4" descr="http://crimea-eparhia.ru/images/new_format/2016/08/19/1/v-stolitse-kryma-torshestvenno-otkryli-pamyatnik-ekaterine-ii-foto_foto-simadm-ru_1_2016-08-19-14-23-4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642918"/>
            <a:ext cx="3643305" cy="243008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4822" name="Picture 6" descr="https://im0-tub-ru.yandex.net/i?id=fb4715726453b744f5be6a4e007a88b0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4363340"/>
            <a:ext cx="3571900" cy="249466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4826" name="Picture 10" descr="http://sevastopolis.com/uploads/images/pix1/7um6i1qdmv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428868"/>
            <a:ext cx="3143239" cy="208116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4830" name="Picture 14" descr="http://deborah1.persiangig.com/160/27/deborah-mihanblog-com_uh7d0jjf_%20%285%29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1071546"/>
            <a:ext cx="1855084" cy="359422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0"/>
            <a:ext cx="9144000" cy="643253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НЕВЕРОЯТНЫЕ  ПРИКЛЮЧЕНИЯ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ЁЖИКА</a:t>
            </a:r>
          </a:p>
          <a:p>
            <a:pPr algn="ctr"/>
            <a:endParaRPr lang="ru-RU" sz="4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4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4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4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4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В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КРЫМУ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4832" name="Picture 16" descr="https://im0-tub-ru.yandex.net/i?id=c2b0fbc7e31a566a16381a72ea3696f6-l&amp;n=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142852"/>
            <a:ext cx="2643206" cy="198240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285688" y="6072206"/>
            <a:ext cx="885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Подготовили  воспитатели группы № 7: Жук  Анна Валерьевна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Теплова  Ольга Александровна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28926" y="2000240"/>
            <a:ext cx="30963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ВЕСНА В ПАРКЕ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прозрачном просыпающемся парке,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Среди деревьев в легком неглиже,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Витает аромат лесной фиалки,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Сигналит, что весна пришла уже.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ветром запряженной колеснице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Катит она средь парковых аллей,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весело в кустах щебечут птицы,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солнце льет лучи сквозь сеть ветвей…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Мила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Доброван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crymnash.ru/wp-content/uploads/2014/12/201679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3401" y="4509120"/>
            <a:ext cx="3130599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&amp;Fcy;&amp;ocy;&amp;tcy;&amp;ocy; - Copy &amp;Scy;&amp;icy;&amp;mcy;&amp;fcy;&amp;iecy;&amp;rcy;&amp;ocy;&amp;pcy;&amp;ocy;&amp;lcy;&amp;softcy;. &amp;Bcy;&amp;ocy;&amp;tcy;&amp;acy;&amp;ncy;&amp;icy;&amp;chcy;&amp;iecy;&amp;scy;&amp;kcy;&amp;icy;&amp;jcy; &amp;scy;&amp;acy;&amp;d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7399" y="-1"/>
            <a:ext cx="3156602" cy="2348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&amp;CHcy;&amp;pcy; &quot;&amp;Kcy;&amp;rcy;&amp;ucy;&amp;icy;&amp;zcy;-&amp;tcy;&amp;ucy;&amp;rcy;&quot; &amp;Acy;&amp;dcy;&amp;rcy;&amp;iecy;&amp;s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3059833" cy="2369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http://cs301109.vk.me/v301109514/4076/cguBQGAXjr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319986"/>
            <a:ext cx="3131840" cy="2189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www.adrescrimea.com/FotoCrimea/City/Cimferopol/24_b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24899"/>
            <a:ext cx="2987824" cy="233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 descr="http://im3.turbina.ru/photos.4/8/9/8/1/9/1691898/big.photo/prudy-Vorontsovskogo-par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57430"/>
            <a:ext cx="3000364" cy="225027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338" name="Picture 2" descr="http://images.photoukraine.com/photos/10007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214290"/>
            <a:ext cx="2928958" cy="169879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340" name="Picture 4" descr="http://krimhelp.ru/sites/default/files/styles/big_banner/public/object/img/big_37061337523.jpg?itok=TmRkfG5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00364" y="4572008"/>
            <a:ext cx="2928958" cy="219897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rimeatone.ru/wp-content/uploads/2016/05/Polyana-skazok-6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Музей «Поляна сказок» -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5036331"/>
            <a:ext cx="2428892" cy="1821669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000364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Надпись на камне у входа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                      на "Поляну сказок".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hoto.turmir.com/big/uploads/user_3673/P72401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214686"/>
            <a:ext cx="4857751" cy="3643314"/>
          </a:xfrm>
          <a:prstGeom prst="rect">
            <a:avLst/>
          </a:prstGeom>
          <a:noFill/>
        </p:spPr>
      </p:pic>
      <p:pic>
        <p:nvPicPr>
          <p:cNvPr id="1032" name="Picture 8" descr="http://photos.wikimapia.org/p/00/03/91/97/00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7" y="0"/>
            <a:ext cx="4786314" cy="3726488"/>
          </a:xfrm>
          <a:prstGeom prst="rect">
            <a:avLst/>
          </a:prstGeom>
          <a:noFill/>
        </p:spPr>
      </p:pic>
      <p:pic>
        <p:nvPicPr>
          <p:cNvPr id="6" name="Picture 6" descr="https://xn----ptbeiljj3c5a.xn--p1ai/upload/iblock/b64/b64a1aeb4c169cc3e5567567facd28a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5780782"/>
            <a:ext cx="32861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оторвать от вида взгляда!</a:t>
            </a:r>
            <a:b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Здесь горы, лес и синь небес.</a:t>
            </a:r>
            <a:b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рядом  -  водопад, прохлада...</a:t>
            </a:r>
            <a:b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"Поляна сказок" и чудес!..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3588" y="2857496"/>
            <a:ext cx="3000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Гостей встречает: Кот учёный,</a:t>
            </a:r>
            <a:b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Поглаживая ус слегка…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russia-krym.ru/_ph/120/878200787.jpg?14895736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blusiki.bluesystem.org/bx/images/fs1129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f6825b07eda079366faa81988fd8b96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&amp;Scy;&amp;tcy;&amp;iecy;&amp;vcy;&amp;iecy;&amp;ncy;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00294" cy="291941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928934"/>
            <a:ext cx="25002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i="1" dirty="0" smtClean="0">
                <a:solidFill>
                  <a:srgbClr val="FFFF00"/>
                </a:solidFill>
                <a:latin typeface="+mj-lt"/>
              </a:rPr>
              <a:t>Христиа́н Христиа́нович </a:t>
            </a:r>
            <a:endParaRPr lang="ru-RU" b="1" i="1" dirty="0" smtClean="0">
              <a:solidFill>
                <a:srgbClr val="FFFF00"/>
              </a:solidFill>
              <a:latin typeface="+mj-lt"/>
            </a:endParaRPr>
          </a:p>
          <a:p>
            <a:r>
              <a:rPr lang="vi-VN" b="1" i="1" dirty="0" smtClean="0">
                <a:solidFill>
                  <a:srgbClr val="FFFF00"/>
                </a:solidFill>
                <a:latin typeface="+mj-lt"/>
              </a:rPr>
              <a:t>Сте́вен</a:t>
            </a:r>
            <a:r>
              <a:rPr lang="ru-RU" b="1" i="1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+mj-lt"/>
              </a:rPr>
              <a:t>– </a:t>
            </a:r>
          </a:p>
          <a:p>
            <a:r>
              <a:rPr lang="ru-RU" dirty="0" smtClean="0">
                <a:solidFill>
                  <a:srgbClr val="FFFF00"/>
                </a:solidFill>
                <a:latin typeface="+mj-lt"/>
              </a:rPr>
              <a:t>основатель и первый директор </a:t>
            </a:r>
            <a:r>
              <a:rPr lang="ru-RU" dirty="0" smtClean="0">
                <a:solidFill>
                  <a:srgbClr val="FFFF00"/>
                </a:solidFill>
                <a:latin typeface="+mj-lt"/>
                <a:hlinkClick r:id="rId4" tooltip="Никитский сад"/>
              </a:rPr>
              <a:t>Никитского</a:t>
            </a:r>
            <a:r>
              <a:rPr lang="en-US" dirty="0" smtClean="0">
                <a:solidFill>
                  <a:srgbClr val="FFFF00"/>
                </a:solidFill>
                <a:latin typeface="+mj-lt"/>
                <a:hlinkClick r:id="rId4" tooltip="Никитский сад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+mj-lt"/>
                <a:hlinkClick r:id="rId4" tooltip="Никитский сад"/>
              </a:rPr>
              <a:t>Ботанического сада</a:t>
            </a:r>
            <a:r>
              <a:rPr lang="ru-RU" dirty="0" smtClean="0">
                <a:solidFill>
                  <a:srgbClr val="FFFF00"/>
                </a:solidFill>
                <a:latin typeface="+mj-lt"/>
              </a:rPr>
              <a:t> в </a:t>
            </a:r>
            <a:r>
              <a:rPr lang="ru-RU" dirty="0" smtClean="0">
                <a:solidFill>
                  <a:srgbClr val="FFFF00"/>
                </a:solidFill>
                <a:latin typeface="+mj-lt"/>
                <a:hlinkClick r:id="rId5" tooltip="Крым"/>
              </a:rPr>
              <a:t>Крыму</a:t>
            </a:r>
            <a:r>
              <a:rPr lang="ru-RU" dirty="0" smtClean="0">
                <a:solidFill>
                  <a:srgbClr val="FFFF00"/>
                </a:solidFill>
                <a:latin typeface="+mj-lt"/>
              </a:rPr>
              <a:t>. </a:t>
            </a:r>
            <a:endParaRPr lang="ru-RU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3314" name="AutoShape 2" descr="https://krymkurort.net/media/16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http://krymkurort.net/media/164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0703" y="1857364"/>
            <a:ext cx="3673297" cy="244503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318" name="Picture 6" descr="http://xn--80alndgcuev0g.xn--p1ai/uploads/posts/2015-09/1442237746_nikitskiy-botanicheskiy-sad-irisy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857760"/>
            <a:ext cx="3865198" cy="200024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320" name="Picture 8" descr="http://xn----7sbbdaxmh6bxb8ei.xn--p1ai/images/gazeta/2015/43/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43042" y="1714488"/>
            <a:ext cx="3500422" cy="233361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322" name="Picture 10" descr="http://travel.org.ua/media/760/%CD%E8%EA%E8%F2%F1%EA%E8%E9_%E1%EE%F2%E0%ED%E8%F7%E5%F1%EA%E8%E9_%F1%E0%E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50" y="3571876"/>
            <a:ext cx="3405500" cy="255639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324" name="Picture 12" descr="http://allcrimea.net/photo/big/135211104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86414" y="4857760"/>
            <a:ext cx="3357586" cy="224819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m2-tub-ua.yandex.net/i?id=c2b0fbc7e31a566a16381a72ea3696f6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00496" cy="3000372"/>
          </a:xfrm>
          <a:prstGeom prst="rect">
            <a:avLst/>
          </a:prstGeom>
          <a:noFill/>
        </p:spPr>
      </p:pic>
      <p:pic>
        <p:nvPicPr>
          <p:cNvPr id="18436" name="Picture 4" descr="https://im0-tub-ua.yandex.net/i?id=7ca1af200c98a821f25b8f644d661bc6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1" y="0"/>
            <a:ext cx="6000760" cy="4500571"/>
          </a:xfrm>
          <a:prstGeom prst="rect">
            <a:avLst/>
          </a:prstGeom>
          <a:noFill/>
        </p:spPr>
      </p:pic>
      <p:pic>
        <p:nvPicPr>
          <p:cNvPr id="18438" name="Picture 6" descr="F:\АЛЁШКА\БОТАНИЧЕСКИЙ САД\DSC006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444531"/>
            <a:ext cx="6072198" cy="3413469"/>
          </a:xfrm>
          <a:prstGeom prst="rect">
            <a:avLst/>
          </a:prstGeom>
          <a:noFill/>
        </p:spPr>
      </p:pic>
      <p:pic>
        <p:nvPicPr>
          <p:cNvPr id="18442" name="Picture 10" descr="http://i5.otzovik.com/2016/08/26/3696505/img/47046156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667013"/>
            <a:ext cx="3143240" cy="4190987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5965448"/>
            <a:ext cx="321467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каменистых склонах, скалах,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оврагах у села с названьем Никита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Заложен сад был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Стевеном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ученым,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Который этот край прославил на века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143240" y="5903893"/>
            <a:ext cx="31432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сорок тысяч классов и сортов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Растений всяких видов и оттенков,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Кустарников, деревьев и цветов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Со всех пяти известных континентов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6215042" y="6027003"/>
            <a:ext cx="29289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Благодаря научным достиженьям,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Сад вызывает дивный интерес,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Для Ялты став прекрасным украшеньем,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Войдя в число семи ее чудес.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2-tub-ua.yandex.net/i?id=5ca61731d0687a72323e2e56df159cd4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33" cy="3571900"/>
          </a:xfrm>
          <a:prstGeom prst="rect">
            <a:avLst/>
          </a:prstGeom>
          <a:noFill/>
        </p:spPr>
      </p:pic>
      <p:pic>
        <p:nvPicPr>
          <p:cNvPr id="20484" name="Picture 4" descr="http://www.colors.life/upload/blogs/fa/3b/fa3b96b6a332ae613012befdbbf86488_RSZ_6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571876"/>
            <a:ext cx="4763033" cy="3286124"/>
          </a:xfrm>
          <a:prstGeom prst="rect">
            <a:avLst/>
          </a:prstGeom>
          <a:noFill/>
        </p:spPr>
      </p:pic>
      <p:pic>
        <p:nvPicPr>
          <p:cNvPr id="20486" name="Picture 6" descr="http://hivemind.com.ua/wp-content/uploads/2011/07/DSC_56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2623" y="0"/>
            <a:ext cx="446137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27860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sz="140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Ай-Петри</a:t>
            </a:r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море рядом  -</a:t>
            </a: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Чудесный южный колорит!</a:t>
            </a: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Вписался замок с дивным садом</a:t>
            </a: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 прекрасный этот крымский вид.</a:t>
            </a: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21508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Знаменитый </a:t>
            </a:r>
            <a:r>
              <a:rPr lang="ru-RU" sz="1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Воронцовский</a:t>
            </a:r>
            <a:r>
              <a:rPr lang="ru-RU" sz="1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дворец находится в Алупке (Крым) у </a:t>
            </a: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подножия</a:t>
            </a: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горы </a:t>
            </a:r>
            <a:r>
              <a:rPr lang="ru-RU" sz="1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Ай-Петри</a:t>
            </a:r>
            <a:r>
              <a:rPr lang="ru-RU" sz="1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Это  -  потрясающий по красоте, окружённый </a:t>
            </a: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чудесным</a:t>
            </a: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парком дворец, летняя резиденция губернатора </a:t>
            </a:r>
            <a:r>
              <a:rPr lang="ru-RU" sz="1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Новороссии</a:t>
            </a:r>
            <a:r>
              <a:rPr lang="ru-RU" sz="1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Михаила </a:t>
            </a: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Воронцова</a:t>
            </a:r>
            <a:r>
              <a:rPr lang="ru-RU" sz="1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72182" y="0"/>
            <a:ext cx="30718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...За годы долгие немало</a:t>
            </a: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Известных лиц, вождей, князей</a:t>
            </a: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 любопытных побывало.</a:t>
            </a: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Теперь Дворец для всех  -  МУЗЕЙ</a:t>
            </a:r>
            <a:r>
              <a:rPr lang="ru-RU" dirty="0"/>
              <a:t>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0"/>
            <a:ext cx="32146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Средневековый замок строгий</a:t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Стоит, как неприступный страж.</a:t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Зубцы на крыше, гор отроги  -</a:t>
            </a:r>
            <a:b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Единый, красочный пейзаж</a:t>
            </a:r>
            <a:r>
              <a:rPr lang="ru-RU" sz="1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.newc.info/images/nikitskiy_botanicheskiy_sad_wmop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643538" y="0"/>
            <a:ext cx="35004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Раз –два-три выросли цветы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К солнцу потянулись высоко: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Стало им приятно и тепло!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Ветерок пролетал,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стебелечки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качал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Влево качнулись- низко прогнулись.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Вправо качнулись – низко пригнулись.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Ветерок убегай!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Ты цветочки не сломай!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Пусть они растут, растут,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Людям радость принесут!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10244" name="Picture 4" descr="http://img-fotki.yandex.ru/get/6518/39663434.223/0_7c65e_8dfc50a3_L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580000">
            <a:off x="6398813" y="4084423"/>
            <a:ext cx="2162175" cy="3219451"/>
          </a:xfrm>
          <a:prstGeom prst="rect">
            <a:avLst/>
          </a:prstGeom>
          <a:noFill/>
        </p:spPr>
      </p:pic>
      <p:pic>
        <p:nvPicPr>
          <p:cNvPr id="10246" name="Picture 6" descr="http://foto-babochek.ru/images/animacija-babochka_0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60" y="3214686"/>
            <a:ext cx="2428860" cy="2535730"/>
          </a:xfrm>
          <a:prstGeom prst="rect">
            <a:avLst/>
          </a:prstGeom>
          <a:noFill/>
        </p:spPr>
      </p:pic>
      <p:pic>
        <p:nvPicPr>
          <p:cNvPr id="10248" name="Picture 8" descr="http://foto-babochek.ru/images/animacija-babochka_0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143248"/>
            <a:ext cx="1571636" cy="1571636"/>
          </a:xfrm>
          <a:prstGeom prst="rect">
            <a:avLst/>
          </a:prstGeom>
          <a:noFill/>
        </p:spPr>
      </p:pic>
      <p:pic>
        <p:nvPicPr>
          <p:cNvPr id="10250" name="Picture 10" descr="http://foto-babochek.ru/images/animacija-babochk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26963" y="3429000"/>
            <a:ext cx="2521824" cy="2733658"/>
          </a:xfrm>
          <a:prstGeom prst="rect">
            <a:avLst/>
          </a:prstGeom>
          <a:noFill/>
        </p:spPr>
      </p:pic>
      <p:pic>
        <p:nvPicPr>
          <p:cNvPr id="10252" name="Picture 12" descr="http://foto-babochek.ru/images/animacija-babochka_10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0" y="3786190"/>
            <a:ext cx="2190732" cy="2050525"/>
          </a:xfrm>
          <a:prstGeom prst="rect">
            <a:avLst/>
          </a:prstGeom>
          <a:noFill/>
        </p:spPr>
      </p:pic>
      <p:pic>
        <p:nvPicPr>
          <p:cNvPr id="10254" name="Picture 14" descr="http://foto-babochek.ru/images/animacija-babochka_06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1643050"/>
            <a:ext cx="2500330" cy="1260167"/>
          </a:xfrm>
          <a:prstGeom prst="rect">
            <a:avLst/>
          </a:prstGeom>
          <a:noFill/>
        </p:spPr>
      </p:pic>
      <p:pic>
        <p:nvPicPr>
          <p:cNvPr id="10256" name="Picture 16" descr="http://foto-babochek.ru/images/animacija-babochka_0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728" y="4214818"/>
            <a:ext cx="3000396" cy="2886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evmortour.ru/assets/images/sevastopol-pam-pog-korobly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F:\ПАТРИОТИЧЕСКОЕ ВОСПИТАНИЕ\ДОСУГ АПРЕЛЬ МАТЕРИАЛ\фотки\Изображение 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80000">
            <a:off x="88792" y="356486"/>
            <a:ext cx="2143140" cy="142586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Рисунок 3" descr="F:\ПАТРИОТИЧЕСКОЕ ВОСПИТАНИЕ\ДОСУГ АПРЕЛЬ МАТЕРИАЛ\фотки\Изображение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000240"/>
            <a:ext cx="2103120" cy="136777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Рисунок 4" descr="F:\ПАТРИОТИЧЕСКОЕ ВОСПИТАНИЕ\ДОСУГ АПРЕЛЬ МАТЕРИАЛ\фотки\ZMpMKCsykeI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900000">
            <a:off x="211509" y="3165778"/>
            <a:ext cx="2643206" cy="198240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Рисунок 5" descr="F:\ПАТРИОТИЧЕСКОЕ ВОСПИТАНИЕ\ДОСУГ АПРЕЛЬ МАТЕРИАЛ\фотки\i-QkEHWdaJA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80000">
            <a:off x="44178" y="5044108"/>
            <a:ext cx="2422348" cy="175170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Рисунок 6" descr="F:\ПАТРИОТИЧЕСКОЕ ВОСПИТАНИЕ\ДОСУГ АПРЕЛЬ МАТЕРИАЛ\фотки\iyVOd6e0E-s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00000">
            <a:off x="7130420" y="211686"/>
            <a:ext cx="1712595" cy="304709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Рисунок 7" descr="F:\ПАТРИОТИЧЕСКОЕ ВОСПИТАНИЕ\ДОСУГ АПРЕЛЬ МАТЕРИАЛ\фотки\ex7BreqeQaQ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3643314"/>
            <a:ext cx="1681036" cy="299094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6866" name="Picture 2" descr="http://olinkalilinka.ucoz.com/_ph/11/5276882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8" y="0"/>
            <a:ext cx="1143008" cy="1143008"/>
          </a:xfrm>
          <a:prstGeom prst="rect">
            <a:avLst/>
          </a:prstGeom>
          <a:noFill/>
        </p:spPr>
      </p:pic>
      <p:pic>
        <p:nvPicPr>
          <p:cNvPr id="11" name="Picture 2" descr="http://olinkalilinka.ucoz.com/_ph/11/52768823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43802" y="2643182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2" descr="http://olinkalilinka.ucoz.com/_ph/11/52768823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98" y="4000504"/>
            <a:ext cx="1500198" cy="1500198"/>
          </a:xfrm>
          <a:prstGeom prst="rect">
            <a:avLst/>
          </a:prstGeom>
          <a:noFill/>
        </p:spPr>
      </p:pic>
      <p:pic>
        <p:nvPicPr>
          <p:cNvPr id="16" name="Picture 6" descr="http://i13.tinypic.com/7wuaanb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5786" y="1500174"/>
            <a:ext cx="2357455" cy="771531"/>
          </a:xfrm>
          <a:prstGeom prst="rect">
            <a:avLst/>
          </a:prstGeom>
          <a:noFill/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37838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Заря засияла над Крымской землею,</a:t>
            </a:r>
            <a:endParaRPr lang="ru-RU" sz="9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Над морем рассеялся сумрак ночной</a:t>
            </a:r>
            <a:endParaRPr lang="ru-RU" dirty="0" smtClean="0">
              <a:latin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5072066" y="0"/>
            <a:ext cx="4071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Белеет на взгорье, над синей волною,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Краса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Черноморья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наш город-герой…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0" name="AutoShape 2" descr="https://2.downloader.disk.yandex.ru/preview/24675dba799add6d8b80acbc6610f9514cddbd36ca4e17381503a5bb1ea45fcb/inf/yYIHHZnSTFexUNMUPlc-7CmpdPyzb61N_GboKX1-DUmDmPynVZIdzoDySJBkL4raZNOTOKOfrXcByNWWTSg70w%3D%3D?uid=127198246&amp;filename=2015-03-01%2010-18-32.JPG&amp;disposition=inline&amp;hash=&amp;limit=0&amp;content_type=image%2Fjpeg&amp;tknv=v2&amp;size=1163x80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2.downloader.disk.yandex.ru/preview/24675dba799add6d8b80acbc6610f9514cddbd36ca4e17381503a5bb1ea45fcb/inf/yYIHHZnSTFexUNMUPlc-7CmpdPyzb61N_GboKX1-DUmDmPynVZIdzoDySJBkL4raZNOTOKOfrXcByNWWTSg70w%3D%3D?uid=127198246&amp;filename=2015-03-01%2010-18-32.JPG&amp;disposition=inline&amp;hash=&amp;limit=0&amp;content_type=image%2Fjpeg&amp;tknv=v2&amp;size=1163x80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3" name="Picture 5" descr="F:\АЛЁШКА\2015-03-01 10-18-3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4975122"/>
            <a:ext cx="2500330" cy="188287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4" name="Picture 6" descr="F:\АЛЁШКА\ВАСЬКА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85984" y="2071678"/>
            <a:ext cx="1500198" cy="266484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5" name="Picture 7" descr="F:\АЛЁШКА\ВАСЬКА.jpg"/>
          <p:cNvPicPr>
            <a:picLocks noChangeAspect="1" noChangeArrowheads="1"/>
          </p:cNvPicPr>
          <p:nvPr/>
        </p:nvPicPr>
        <p:blipFill>
          <a:blip r:embed="rId14"/>
          <a:srcRect r="13054" b="20472"/>
          <a:stretch>
            <a:fillRect/>
          </a:stretch>
        </p:blipFill>
        <p:spPr bwMode="auto">
          <a:xfrm>
            <a:off x="5000628" y="4000480"/>
            <a:ext cx="1758733" cy="285752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" name="Picture 23" descr="F:\АЛЁШКА\2015-03-01 09-55-47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4678" y="571480"/>
            <a:ext cx="2189985" cy="164924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4" name="Picture 6" descr="http://i13.tinypic.com/7wuaanb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29124" y="500042"/>
            <a:ext cx="2095500" cy="685800"/>
          </a:xfrm>
          <a:prstGeom prst="rect">
            <a:avLst/>
          </a:prstGeom>
          <a:noFill/>
        </p:spPr>
      </p:pic>
      <p:pic>
        <p:nvPicPr>
          <p:cNvPr id="1026" name="Picture 2" descr="F:\ПАТРИОТИЧЕСКОЕ ВОСПИТАНИЕ\ДОСУГ АПРЕЛЬ МАТЕРИАЛ\фотки\ECn_J4AcQ4k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286380" y="1357298"/>
            <a:ext cx="1607355" cy="214314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F:\ПАТРИОТИЧЕСКОЕ ВОСПИТАНИЕ\ДОСУГ АПРЕЛЬ МАТЕРИАЛ\фотки\Новая папка\Изображение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571868" y="3000372"/>
            <a:ext cx="1936263" cy="12839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6" name="Picture 6" descr="http://i13.tinypic.com/7wuaanb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40" y="4357694"/>
            <a:ext cx="2095500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nefakt.info/wp-content/uploads/2015/04/v-sevastopole-raduga-i-shtorm-fotozarisovka-video_16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527602"/>
          </a:xfrm>
          <a:prstGeom prst="rect">
            <a:avLst/>
          </a:prstGeom>
          <a:noFill/>
        </p:spPr>
      </p:pic>
      <p:pic>
        <p:nvPicPr>
          <p:cNvPr id="24580" name="Picture 4" descr="https://tetatet-club.ru/p/GS1415633653532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0"/>
            <a:ext cx="4857752" cy="3238501"/>
          </a:xfrm>
          <a:prstGeom prst="rect">
            <a:avLst/>
          </a:prstGeom>
          <a:noFill/>
        </p:spPr>
      </p:pic>
      <p:pic>
        <p:nvPicPr>
          <p:cNvPr id="6145" name="Picture 1" descr="F:\ПАТРИОТИЧЕСКОЕ ВОСПИТАНИЕ\СЕВАСТОПОЛЬ\pravitelstvo-sevastopolja-opredelilo-adresa_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0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F:\ПАТРИОТИЧЕСКОЕ ВОСПИТАНИЕ\ДОСУГ АПРЕЛЬ МАТЕРИАЛ\фотки\P70323-173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9442" cy="6858000"/>
          </a:xfrm>
          <a:prstGeom prst="rect">
            <a:avLst/>
          </a:prstGeom>
          <a:noFill/>
        </p:spPr>
      </p:pic>
      <p:pic>
        <p:nvPicPr>
          <p:cNvPr id="37895" name="Picture 7" descr="http://ageheureux.a.g.pic.centerblog.net/ABYg3ab6srFzdVlqKxZ89JFVfGI.png"/>
          <p:cNvPicPr>
            <a:picLocks noChangeAspect="1" noChangeArrowheads="1"/>
          </p:cNvPicPr>
          <p:nvPr/>
        </p:nvPicPr>
        <p:blipFill>
          <a:blip r:embed="rId3" cstate="print"/>
          <a:srcRect t="30724"/>
          <a:stretch>
            <a:fillRect/>
          </a:stretch>
        </p:blipFill>
        <p:spPr bwMode="auto">
          <a:xfrm>
            <a:off x="4714876" y="0"/>
            <a:ext cx="1736573" cy="3311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http://vybor.ua/uploadfiles/article/56ea6c8b04d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287" cy="6858000"/>
          </a:xfrm>
          <a:prstGeom prst="rect">
            <a:avLst/>
          </a:prstGeom>
          <a:noFill/>
        </p:spPr>
      </p:pic>
      <p:pic>
        <p:nvPicPr>
          <p:cNvPr id="25608" name="Picture 8" descr="http://vil.am/wp-content/uploads/2016/04/nakhimova_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500430" cy="23268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5610" name="Picture 10" descr="http://www.sevastopolonline.com/uploads/street/2013-07/c409aa6f4a405fb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0"/>
            <a:ext cx="3071834" cy="23038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5612" name="Picture 12" descr="https://im3-tub-ua.yandex.net/i?id=ccc9b4f27fe62f3b81ced9a3c54033a8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18" y="2500306"/>
            <a:ext cx="2786082" cy="185622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5614" name="Picture 14" descr="https://im0-tub-ua.yandex.net/i?id=b76f3be332cc04e1b503a9277d83f013-l&amp;n=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428868"/>
            <a:ext cx="3286116" cy="204834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5616" name="Picture 16" descr="http://118.r.photoshare.ru/01187/00b521acb888941e64216d7a419f1cc019c5429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818599"/>
            <a:ext cx="3059101" cy="203940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5618" name="Picture 18" descr="http://sevastopol.krymok.ru/wp-content/uploads/sites/2/2015/07/grafskaya-pristan-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4607703"/>
            <a:ext cx="3000396" cy="225029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http://vybor.ua/uploadfiles/article/56ea6c8b04d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287" cy="6858000"/>
          </a:xfrm>
          <a:prstGeom prst="rect">
            <a:avLst/>
          </a:prstGeom>
          <a:noFill/>
        </p:spPr>
      </p:pic>
      <p:sp>
        <p:nvSpPr>
          <p:cNvPr id="26626" name="AutoShape 2" descr="https://img.localway.ru/fullsize/6538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img.localway.ru/fullsize/6538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6" name="AutoShape 12" descr="https://1.404content.com/1/9B/8D/428556746294036238/fullsiz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http://vybor.ua/uploadfiles/article/56ea6c8b04d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287" cy="6858000"/>
          </a:xfrm>
          <a:prstGeom prst="rect">
            <a:avLst/>
          </a:prstGeom>
          <a:noFill/>
        </p:spPr>
      </p:pic>
      <p:sp>
        <p:nvSpPr>
          <p:cNvPr id="26626" name="AutoShape 2" descr="https://img.localway.ru/fullsize/6538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img.localway.ru/fullsize/6538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http://crimealand.info/wp-content/uploads/2014/06/Pamyatnik-letchikam-Malahov-kurg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92978" cy="157163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6632" name="Picture 8" descr="http://crimea-hotel.com/statya/malahov-kurgan/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42852"/>
            <a:ext cx="1809716" cy="135728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6634" name="Picture 10" descr="https://im0-tub-ua.yandex.net/i?id=3a80cbfbbcaa0cf946dce59f3f976e90&amp;n=33&amp;h=215&amp;w=3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42852"/>
            <a:ext cx="2135164" cy="150019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6636" name="AutoShape 12" descr="https://1.404content.com/1/9B/8D/428556746294036238/fullsiz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8" name="Picture 14" descr="http://101travel.ru/img/showplace/istoricheskij_bulva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2857496"/>
            <a:ext cx="3100369" cy="182011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6640" name="Picture 16" descr="http://www.crimeabest.com/wp-content/uploads/2011/02/crimea-sevastopol-primorskiy-bulvar-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5" y="1857364"/>
            <a:ext cx="3357586" cy="235745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6642" name="Picture 18" descr="http://www.cirota.ru/forum/images/53/53459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30" y="285728"/>
            <a:ext cx="1857356" cy="247647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6644" name="Picture 20" descr="http://img-fotki.yandex.ru/get/9152/14213738.12/0_8b09f_cb9e585e_M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4500570"/>
            <a:ext cx="2956054" cy="200026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6646" name="Picture 22" descr="http://ourcrimea.ru/images/gallery/57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57818" y="4829204"/>
            <a:ext cx="2705061" cy="202879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m3-tub-ua.yandex.net/i?id=00a45e311c4a5250da3090131c7305a9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78" cy="6858000"/>
          </a:xfrm>
          <a:prstGeom prst="rect">
            <a:avLst/>
          </a:prstGeom>
          <a:noFill/>
        </p:spPr>
      </p:pic>
      <p:pic>
        <p:nvPicPr>
          <p:cNvPr id="3" name="Picture 2" descr="http://pimg.mycdn.me/getImage?disableStub=true&amp;type=VIDEO_S_720&amp;url=http%3A%2F%2Fvdp.mycdn.me%2FgetImage%3Fid%3D40937720460%26idx%3D4%26thumbType%3D37&amp;signatureToken=zCFW6SiF9dhZoaTSiBfAR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40000">
            <a:off x="285720" y="142852"/>
            <a:ext cx="3937027" cy="221457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6" descr="https://im0-tub-ua.yandex.net/i?id=5d2b840343a4a199e718ebbe960bb025&amp;n=33&amp;h=215&amp;w=28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">
            <a:off x="1785918" y="2428868"/>
            <a:ext cx="3174504" cy="242889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4" descr="http://sevastopolis.com/uploads/images/pix1/kadety2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981403"/>
            <a:ext cx="3519478" cy="187659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8676" name="Picture 4" descr="http://krai.videosopli.ru/image/_SYEvA_EGE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40000">
            <a:off x="6279215" y="230200"/>
            <a:ext cx="2571736" cy="192880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8677" name="Picture 5" descr="F:\ПАТРИОТИЧЕСКОЕ ВОСПИТАНИЕ\СЕВАСТОПОЛЬ\sevastopolskiy_vals-622x4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420000">
            <a:off x="6143636" y="2357430"/>
            <a:ext cx="2571736" cy="213932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8679" name="Picture 7" descr="http://i.ytimg.com/vi/FhV_F7OXx4E/mqdefaul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40000">
            <a:off x="5500694" y="5143500"/>
            <a:ext cx="3048000" cy="17145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nefakt.info/wp-content/uploads/2015/04/v-sevastopole-raduga-i-shtorm-fotozarisovka-video_16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http://adonis-crimea.com.ua/images/phocagallery/crimea_photo/panorama_oboroni_sevastopol/thumbs/phoca_thumb_l_panorama_oboroni_sevastopol_polot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555" y="142852"/>
            <a:ext cx="3637909" cy="221457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58" name="Picture 6" descr="http://russights.ru/img-b/panorama-oborona-sevastopolya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42852"/>
            <a:ext cx="3071834" cy="23038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60" name="Picture 8" descr="https://im0-tub-ua.yandex.net/i?id=c7aa9b1827ecd697027043aa60df217e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60970" y="5000636"/>
            <a:ext cx="2968716" cy="166923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62" name="Picture 10" descr="https://im3-tub-ua.yandex.net/i?id=839e7efea87100c5d17b7fa24baf1086-l&amp;n=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64534" y="4786322"/>
            <a:ext cx="2836226" cy="207167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64" name="Picture 12" descr="http://www.grifon-tur.ru/wp-content/uploads/2016/02/Osvobozhdenie-Sevastopolya-1944-go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5072074"/>
            <a:ext cx="2976542" cy="178592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66" name="Picture 14" descr="https://im2-tub-ua.yandex.net/i?id=a1c5e64efece636bb694de36cbd5799a-l&amp;n=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768" y="1714488"/>
            <a:ext cx="1893311" cy="235743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ulsev.com.ua/images/stories/sevastopol/beaches/ushakova/sev-bay-uhako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pic>
        <p:nvPicPr>
          <p:cNvPr id="29699" name="Picture 3" descr="F:\ПАТРИОТИЧЕСКОЕ ВОСПИТАНИЕ\СЕВАСТОПОЛЬ\ЖИДИЛОВ\ЖИДИЛ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2286015" cy="355980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9701" name="Picture 5" descr="http://spravka.sevas.com/uploads/cache/watermark/organization/1032/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285992"/>
            <a:ext cx="3333729" cy="20553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9703" name="Picture 7" descr="http://sh50.edusev.ru/uploads/5000/20432/generalimage/img_004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000504"/>
            <a:ext cx="3643338" cy="228437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9705" name="Picture 9" descr="http://www.hersones.org/chirchs/roma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785794"/>
            <a:ext cx="2952771" cy="221457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49" name="Picture 1" descr="F:\ПАТРИОТИЧЕСКОЕ ВОСПИТАНИЕ\ДОСУГ АПРЕЛЬ МАТЕРИАЛ\P70313-1424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4286256"/>
            <a:ext cx="3286148" cy="238258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F:\ПАТРИОТИЧЕСКОЕ ВОСПИТАНИЕ\ДОСУГ АПРЕЛЬ МАТЕРИАЛ\фотки\P70323-173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9442" cy="6858000"/>
          </a:xfrm>
          <a:prstGeom prst="rect">
            <a:avLst/>
          </a:prstGeom>
          <a:noFill/>
        </p:spPr>
      </p:pic>
      <p:pic>
        <p:nvPicPr>
          <p:cNvPr id="37895" name="Picture 7" descr="http://ageheureux.a.g.pic.centerblog.net/ABYg3ab6srFzdVlqKxZ89JFVfGI.png"/>
          <p:cNvPicPr>
            <a:picLocks noChangeAspect="1" noChangeArrowheads="1"/>
          </p:cNvPicPr>
          <p:nvPr/>
        </p:nvPicPr>
        <p:blipFill>
          <a:blip r:embed="rId3" cstate="print"/>
          <a:srcRect t="30724"/>
          <a:stretch>
            <a:fillRect/>
          </a:stretch>
        </p:blipFill>
        <p:spPr bwMode="auto">
          <a:xfrm>
            <a:off x="4714876" y="0"/>
            <a:ext cx="1736573" cy="3311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334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m3-tub-ua.yandex.net/i?id=00a45e311c4a5250da3090131c7305a9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78" y="0"/>
            <a:ext cx="9149878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7544" y="3573016"/>
            <a:ext cx="7773538" cy="28007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8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 </a:t>
            </a:r>
          </a:p>
          <a:p>
            <a:pPr algn="ctr"/>
            <a:r>
              <a:rPr lang="ru-RU" sz="8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ЗА </a:t>
            </a:r>
          </a:p>
          <a:p>
            <a:pPr algn="ctr"/>
            <a:r>
              <a:rPr lang="ru-RU" sz="8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ВНИМАНИЕ!</a:t>
            </a:r>
            <a:endParaRPr lang="ru-RU" sz="8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632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dou132.edusev.ru/uploads/1000/714/orgaddress/photo_image/.thumbs/200x150/aaaaaaaaaaaa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4214842" cy="316113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30" name="Picture 6" descr="F:\ПОДГОТОВИТЕЛЬНАЯ ГРУППА\ФОТО\прогулка и снег\Новая папка\2016-12-05 08-18-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4857784" cy="323684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31" name="Picture 7" descr="F:\ПОДГОТОВИТЕЛЬНАЯ ГРУППА\ФОТО\прогулка и снег\Новая папка\2016-12-05 08-06-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791" y="142852"/>
            <a:ext cx="4824557" cy="321471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32" name="Picture 8" descr="F:\ПОДГОТОВИТЕЛЬНАЯ ГРУППА\ФОТО\наши будни\DSC006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39391" y="3643314"/>
            <a:ext cx="4704609" cy="264320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34" name="Picture 10" descr="http://xn-----6kcbaba0al4cjhdref7brtj9qqc.xn--p1ai/wp-content/uploads/2014/02/rybk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39982" y="1428736"/>
            <a:ext cx="2579280" cy="362610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ПАТРИОТИЧЕСКОЕ ВОСПИТАНИЕ\КРЫМ\карта-Крыма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7"/>
            <a:ext cx="9144000" cy="5526236"/>
          </a:xfrm>
          <a:prstGeom prst="rect">
            <a:avLst/>
          </a:prstGeom>
          <a:noFill/>
        </p:spPr>
      </p:pic>
      <p:pic>
        <p:nvPicPr>
          <p:cNvPr id="15366" name="Picture 6" descr="http://www.playcast.ru/uploads/2015/06/11/1394567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928670"/>
            <a:ext cx="4000528" cy="3969412"/>
          </a:xfrm>
          <a:prstGeom prst="rect">
            <a:avLst/>
          </a:prstGeom>
          <a:noFill/>
        </p:spPr>
      </p:pic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32861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ладонях ласкового моря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Маленькая нежится страна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народы здесь живут не споря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Потому что - лучшая она!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6143636" y="0"/>
            <a:ext cx="30003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нее лицо- неповторимо,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такого в мире больше нет!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Аура особая у Крыма,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 он- многокрасочный букет!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0" y="5903893"/>
            <a:ext cx="27146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уютно при любой погоде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как было в прежние века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Разные красивые народы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Говорят на многих языках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2857488" y="5903893"/>
            <a:ext cx="307180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им ни сколько не мешает,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 собою все они дружны,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Хорошо друг друга понимают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Ведь раздоры в семьях не нужны!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6429356" y="5903893"/>
            <a:ext cx="27146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ладонях ласкового моря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Маленькая нежится страна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 ее оберегают степи, горы,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Колыбельную поет волна!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he-1.ru/uploads/posts/2014-11/simvolom-kryma-predlozhili-sdelat-mozhzhevelnik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" y="0"/>
            <a:ext cx="9143091" cy="6858000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dbd01aa03cd1c8c3d17e67b029884fa7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3214710" cy="24110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36433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Крым – это здравница и это чудо-сад,</a:t>
            </a:r>
          </a:p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Крым – это фрукты, это сладкий виноград.</a:t>
            </a:r>
          </a:p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Крым  - это море, это райские места,</a:t>
            </a:r>
          </a:p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Крым – это южных гор высота.</a:t>
            </a:r>
          </a:p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Крым – это сказка, заглянувшая в глаза.</a:t>
            </a:r>
            <a:endParaRPr lang="ru-RU" sz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s://im0-tub-ru.yandex.net/i?id=3b80b84319223235018d9f6792f03d7c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2"/>
            <a:ext cx="3500462" cy="234531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2" name="Picture 8" descr="https://im0-tub-ru.yandex.net/i?id=a6a2a629368949105bd4be580d36d4b8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42852"/>
            <a:ext cx="3371874" cy="210742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4" name="Picture 10" descr="https://im0-tub-ru.yandex.net/i?id=e372f93fa0e17355e43da86229f0838f-l&amp;n=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4572008"/>
            <a:ext cx="3183749" cy="242419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6" name="Picture 12" descr="http://sup-board.ru/upload/medialibrary/955/fiolent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2176" y="2357430"/>
            <a:ext cx="3501824" cy="21431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ПАТРИОТИЧЕСКОЕ ВОСПИТАНИЕ\КРЫМ\ДИДАКТИЧЕСКИЕ  ИГРЫ ПО ПАТРИОТИЧЕСКОМУ ВОСПИТАНИЮ\КРЫМ\flag_kryma_flag_of_crimea-600x3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4643446"/>
            <a:ext cx="24288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Флаг Крыма поднимается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 гимн в родной стране,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 цвета развеваются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древке в вышине.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Синеет тонкой ленточкой,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моря полоса,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юбочка у девочки,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мамины глаза.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214678" y="4643446"/>
            <a:ext cx="264317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 нею нежным облаком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Чистейший белый цвет –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Весну напоминает мне,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Подснежников букет.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ниже — будто солнышко,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Раскрасив небеса,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Зарёю загорается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флаге полоса.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929322" y="4572008"/>
            <a:ext cx="235745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Флаг Крыма поднимается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небесной вышине,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Солнце улыбается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ним тебе и мне.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F:\ПАТРИОТИЧЕСКОЕ ВОСПИТАНИЕ\КРЫМ\карта-Крыма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562798"/>
            <a:ext cx="2143108" cy="129520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715272" y="5357826"/>
            <a:ext cx="1428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Лидия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Огурцова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ПАТРИОТИЧЕСКОЕ ВОСПИТАНИЕ\КРЫМ\ДИДАКТИЧЕСКИЕ  ИГРЫ ПО ПАТРИОТИЧЕСКОМУ ВОСПИТАНИЮ\КРЫМ\на печать\gerb_kri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5000628" cy="5000628"/>
          </a:xfrm>
          <a:prstGeom prst="rect">
            <a:avLst/>
          </a:prstGeom>
          <a:noFill/>
        </p:spPr>
      </p:pic>
      <p:pic>
        <p:nvPicPr>
          <p:cNvPr id="4" name="Picture 2" descr="F:\ПАТРИОТИЧЕСКОЕ ВОСПИТАНИЕ\КРЫМ\карта-Крыма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857488" cy="172694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228599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Государственный Герб полуострова Крым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представляет собой щит, на котором изображён серебряный грифон. Грифон – символ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Крыма с давних времён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 правой лапе грифона лежит серебряная раковина 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жемчужиной. Щит увенчан лучами восходящего солнца. Жемчужина указывает на уникальность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Крыма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 восходящее солнце символизирует возрождение, расцвет и надежду на процветание По сторонам щита изображены две белые античные колонны, соединённые лентой сине-бело-красного цвета (аналогично цвету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флага)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с надписью 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«Процветание в единстве»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101hotels.info/uploads/image/facility/4917/2585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2915815" cy="2204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://aviatc.ru/goroda/simferopol/simferopol_3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0"/>
            <a:ext cx="3143003" cy="209761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" name="Picture 4" descr="&amp;Bcy;&amp;ocy;&amp;tcy;&amp;acy;&amp;ncy;&amp;icy;&amp;chcy;&amp;iecy;&amp;scy;&amp;kcy;&amp;icy;&amp;jcy; &amp;scy;&amp;acy;&amp;dcy; &amp;Tcy;&amp;Ncy;&amp;Ucy; &amp;icy;&amp;mcy;. &amp;Vcy;&amp;iecy;&amp;rcy;&amp;ncy;&amp;acy;&amp;dcy;&amp;scy;&amp;kcy;&amp;ocy;&amp;gcy;&amp;o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7" y="0"/>
            <a:ext cx="2987824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&amp;Pcy;&amp;acy;&amp;rcy;&amp;kcy; &amp;Tcy;&amp;Ncy;&amp;Ucy; &amp;icy;&amp;mcy;.&amp;Vcy;&amp;iecy;&amp;rcy;&amp;ncy;&amp;acy;&amp;dcy;&amp;scy;&amp;kcy;&amp;ocy;&amp;gcy;&amp;ocy;. &amp;Scy;&amp;icy;&amp;mcy;&amp;fcy;&amp;iecy;&amp;rcy;&amp;ocy;&amp;pcy;&amp;ocy;&amp;lcy;&amp;softcy; - ILoveUkraine: &amp;pcy;&amp;ocy;&amp;dcy;&amp;iukcy;&amp;lcy;&amp;iukcy;&amp;tcy;&amp;softcy;&amp;scy;&amp;yacy; &amp;lcy;&amp;yucy;&amp;bcy;&amp;ocy;&amp;vcy;'&amp;yucy; &amp;dcy;&amp;ocy; &amp;Ucy;&amp;kcy;&amp;rcy;&amp;acy;&amp;yicy;&amp;ncy;&amp;icy;"/>
          <p:cNvPicPr>
            <a:picLocks noChangeAspect="1" noChangeArrowheads="1"/>
          </p:cNvPicPr>
          <p:nvPr/>
        </p:nvPicPr>
        <p:blipFill>
          <a:blip r:embed="rId5" cstate="print"/>
          <a:srcRect b="10961"/>
          <a:stretch>
            <a:fillRect/>
          </a:stretch>
        </p:blipFill>
        <p:spPr bwMode="auto">
          <a:xfrm>
            <a:off x="0" y="5103190"/>
            <a:ext cx="2483768" cy="1754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0" descr="http://submarina.com.ua/wp-content/uploads/2013/05/chto-posmotret-v-Simferopole-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5085185"/>
            <a:ext cx="2232248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2" descr="http://www.crimea.edu/new/2014/img/13-02-botsad/bot_sad3%281%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5099641"/>
            <a:ext cx="2123728" cy="1758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&amp;Lcy;&amp;yucy;&amp;bcy;&amp;icy;&amp;tcy;&amp;iecy;&amp;lcy;&amp;softcy;&amp;scy;&amp;kcy;&amp;ocy;&amp;iecy; &amp;fcy;&amp;ocy;&amp;tcy;&amp;ocy; (&amp;Scy;&amp;tcy;&amp;rcy;&amp;acy;&amp;ncy;&amp;icy;&amp;tscy;&amp;acy; 24) - &amp;Fcy;&amp;ocy;&amp;tcy;&amp;ocy; - &amp;Fcy;&amp;ocy;&amp;rcy;&amp;ucy;&amp;mcy;"/>
          <p:cNvPicPr>
            <a:picLocks noChangeAspect="1" noChangeArrowheads="1"/>
          </p:cNvPicPr>
          <p:nvPr/>
        </p:nvPicPr>
        <p:blipFill>
          <a:blip r:embed="rId8" cstate="print"/>
          <a:srcRect r="13396"/>
          <a:stretch>
            <a:fillRect/>
          </a:stretch>
        </p:blipFill>
        <p:spPr bwMode="auto">
          <a:xfrm>
            <a:off x="7052364" y="5085184"/>
            <a:ext cx="2091636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14282" y="2285992"/>
            <a:ext cx="86439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ОДНО ИЗ ЧУДЕС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ГОРОДА СИМФЕРОПОЛЯ</a:t>
            </a:r>
          </a:p>
          <a:p>
            <a:pPr algn="ctr"/>
            <a:r>
              <a:rPr lang="ru-RU" sz="6600" b="1" dirty="0" smtClean="0">
                <a:solidFill>
                  <a:srgbClr val="008E40"/>
                </a:solidFill>
                <a:latin typeface="Times New Roman" pitchFamily="18" charset="0"/>
                <a:cs typeface="Times New Roman" pitchFamily="18" charset="0"/>
              </a:rPr>
              <a:t>ПАРК «САЛГИРКА»</a:t>
            </a:r>
            <a:endParaRPr lang="ru-RU" sz="6600" b="1" dirty="0">
              <a:solidFill>
                <a:srgbClr val="008E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perekop.info/wp-content/uploads/simferopol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8" descr="Pallas PS by Tardier gr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1979712" cy="270824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28794" y="214290"/>
            <a:ext cx="29289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ru-RU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Симон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Паллас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–основатель Симферопольского парка , называемого в народе«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Салгирка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». Находится парк в центре города.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786058"/>
            <a:ext cx="42148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История парка «</a:t>
            </a:r>
            <a:r>
              <a:rPr lang="ru-RU" sz="1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Салгирка</a:t>
            </a: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началась в 1793 г.</a:t>
            </a:r>
            <a:endParaRPr lang="ru-RU" sz="1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sudak-city.com/Pages/Menu2_aspx/51/Gallery/1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3766" y="0"/>
            <a:ext cx="3450234" cy="26431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4" descr="WIKI.RU: &amp;Dcy;&amp;ocy;&amp;mcy; &amp;acy;&amp;kcy;&amp;acy;&amp;dcy;&amp;iecy;&amp;mcy;&amp;icy;&amp;kcy;&amp;acy; &amp;Pcy;&amp;acy;&amp;lcy;&amp;lcy;&amp;acy;&amp;scy;&amp;acy; &amp;vcy; &amp;Scy;&amp;icy;&amp;mcy;&amp;fcy;&amp;iecy;&amp;rcy;&amp;ocy;&amp;pcy;&amp;ocy;&amp;lcy;&amp;iecy; &amp;pcy;&amp;iecy;&amp;rcy;&amp;iecy;&amp;dcy;&amp;acy;&amp;dcy;&amp;ucy;&amp;tcy; &quot;&amp;Ncy;&amp;iecy;&amp;acy;&amp;pcy;…"/>
          <p:cNvPicPr>
            <a:picLocks noChangeAspect="1" noChangeArrowheads="1"/>
          </p:cNvPicPr>
          <p:nvPr/>
        </p:nvPicPr>
        <p:blipFill>
          <a:blip r:embed="rId5" cstate="print"/>
          <a:srcRect r="13221" b="16161"/>
          <a:stretch>
            <a:fillRect/>
          </a:stretch>
        </p:blipFill>
        <p:spPr bwMode="auto">
          <a:xfrm>
            <a:off x="142844" y="4062803"/>
            <a:ext cx="3857620" cy="279519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6" descr="&amp;Gcy;&amp;lcy;&amp;acy;&amp;vcy;&amp;ncy;&amp;ycy;&amp;iecy; &amp;vcy;&amp;ocy;&amp;rcy;&amp;ocy;&amp;tcy;&amp;acy; &amp;ucy;&amp;scy;&amp;acy;&amp;dcy;&amp;softcy;&amp;bcy;&amp;y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214818"/>
            <a:ext cx="3333742" cy="250030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411</Words>
  <Application>Microsoft Office PowerPoint</Application>
  <PresentationFormat>Экран (4:3)</PresentationFormat>
  <Paragraphs>91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104</cp:revision>
  <dcterms:created xsi:type="dcterms:W3CDTF">2017-03-09T14:47:31Z</dcterms:created>
  <dcterms:modified xsi:type="dcterms:W3CDTF">2017-04-26T16:47:17Z</dcterms:modified>
</cp:coreProperties>
</file>