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7"/>
  </p:notesMasterIdLst>
  <p:sldIdLst>
    <p:sldId id="256" r:id="rId2"/>
    <p:sldId id="258" r:id="rId3"/>
    <p:sldId id="259" r:id="rId4"/>
    <p:sldId id="260" r:id="rId5"/>
    <p:sldId id="261" r:id="rId6"/>
    <p:sldId id="262" r:id="rId7"/>
    <p:sldId id="263" r:id="rId8"/>
    <p:sldId id="264" r:id="rId9"/>
    <p:sldId id="269" r:id="rId10"/>
    <p:sldId id="265" r:id="rId11"/>
    <p:sldId id="282" r:id="rId12"/>
    <p:sldId id="283" r:id="rId13"/>
    <p:sldId id="274" r:id="rId14"/>
    <p:sldId id="267" r:id="rId15"/>
    <p:sldId id="281" r:id="rId16"/>
    <p:sldId id="271" r:id="rId17"/>
    <p:sldId id="272" r:id="rId18"/>
    <p:sldId id="275" r:id="rId19"/>
    <p:sldId id="276" r:id="rId20"/>
    <p:sldId id="277" r:id="rId21"/>
    <p:sldId id="278" r:id="rId22"/>
    <p:sldId id="279" r:id="rId23"/>
    <p:sldId id="280" r:id="rId24"/>
    <p:sldId id="268" r:id="rId25"/>
    <p:sldId id="270"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без заголовка" id="{8C6D498A-A9B3-4649-8464-F795BDA70CEA}">
          <p14:sldIdLst>
            <p14:sldId id="256"/>
            <p14:sldId id="258"/>
            <p14:sldId id="259"/>
            <p14:sldId id="260"/>
            <p14:sldId id="261"/>
            <p14:sldId id="262"/>
            <p14:sldId id="263"/>
            <p14:sldId id="264"/>
            <p14:sldId id="269"/>
            <p14:sldId id="265"/>
            <p14:sldId id="282"/>
            <p14:sldId id="283"/>
            <p14:sldId id="274"/>
            <p14:sldId id="267"/>
            <p14:sldId id="281"/>
            <p14:sldId id="271"/>
            <p14:sldId id="272"/>
            <p14:sldId id="275"/>
            <p14:sldId id="276"/>
            <p14:sldId id="277"/>
            <p14:sldId id="278"/>
            <p14:sldId id="279"/>
            <p14:sldId id="280"/>
            <p14:sldId id="268"/>
            <p14:sldId id="27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73" autoAdjust="0"/>
    <p:restoredTop sz="93750" autoAdjust="0"/>
  </p:normalViewPr>
  <p:slideViewPr>
    <p:cSldViewPr>
      <p:cViewPr varScale="1">
        <p:scale>
          <a:sx n="84" d="100"/>
          <a:sy n="84" d="100"/>
        </p:scale>
        <p:origin x="1728"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5E92BA-6295-4337-8A5B-4517DD16EFDB}" type="datetimeFigureOut">
              <a:rPr lang="ru-RU" smtClean="0"/>
              <a:t>07.12.2017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040E0C-12A7-49C3-80C9-AC6A69118632}" type="slidenum">
              <a:rPr lang="ru-RU" smtClean="0"/>
              <a:t>‹#›</a:t>
            </a:fld>
            <a:endParaRPr lang="ru-RU"/>
          </a:p>
        </p:txBody>
      </p:sp>
    </p:spTree>
    <p:extLst>
      <p:ext uri="{BB962C8B-B14F-4D97-AF65-F5344CB8AC3E}">
        <p14:creationId xmlns:p14="http://schemas.microsoft.com/office/powerpoint/2010/main" val="4165426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B040E0C-12A7-49C3-80C9-AC6A69118632}" type="slidenum">
              <a:rPr lang="ru-RU" smtClean="0"/>
              <a:t>7</a:t>
            </a:fld>
            <a:endParaRPr lang="ru-RU" dirty="0"/>
          </a:p>
        </p:txBody>
      </p:sp>
    </p:spTree>
    <p:extLst>
      <p:ext uri="{BB962C8B-B14F-4D97-AF65-F5344CB8AC3E}">
        <p14:creationId xmlns:p14="http://schemas.microsoft.com/office/powerpoint/2010/main" val="781123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B8A8BDF3-9898-4243-BF76-E27630CF974F}"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2DB397-A4E8-46B0-B415-64B36397E87A}"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B8A8BDF3-9898-4243-BF76-E27630CF974F}"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2DB397-A4E8-46B0-B415-64B36397E87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8A8BDF3-9898-4243-BF76-E27630CF974F}"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2DB397-A4E8-46B0-B415-64B36397E87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8A8BDF3-9898-4243-BF76-E27630CF974F}"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2DB397-A4E8-46B0-B415-64B36397E87A}" type="slidenum">
              <a:rPr lang="ru-RU" smtClean="0"/>
              <a:t>‹#›</a:t>
            </a:fld>
            <a:endParaRPr lang="ru-RU"/>
          </a:p>
        </p:txBody>
      </p:sp>
      <p:sp>
        <p:nvSpPr>
          <p:cNvPr id="8" name="Title 7"/>
          <p:cNvSpPr>
            <a:spLocks noGrp="1"/>
          </p:cNvSpPr>
          <p:nvPr>
            <p:ph type="title"/>
          </p:nvPr>
        </p:nvSpPr>
        <p:spPr/>
        <p:txBody>
          <a:bodyPr/>
          <a:lstStyle/>
          <a:p>
            <a:r>
              <a:rPr lang="ru-RU"/>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8A8BDF3-9898-4243-BF76-E27630CF974F}"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42DB397-A4E8-46B0-B415-64B36397E87A}"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8A8BDF3-9898-4243-BF76-E27630CF974F}" type="datetimeFigureOut">
              <a:rPr lang="ru-RU" smtClean="0"/>
              <a:t>07.12.2017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42DB397-A4E8-46B0-B415-64B36397E87A}" type="slidenum">
              <a:rPr lang="ru-RU" smtClean="0"/>
              <a:t>‹#›</a:t>
            </a:fld>
            <a:endParaRPr lang="ru-RU"/>
          </a:p>
        </p:txBody>
      </p:sp>
      <p:sp>
        <p:nvSpPr>
          <p:cNvPr id="8" name="Title 7"/>
          <p:cNvSpPr>
            <a:spLocks noGrp="1"/>
          </p:cNvSpPr>
          <p:nvPr>
            <p:ph type="title"/>
          </p:nvPr>
        </p:nvSpPr>
        <p:spPr/>
        <p:txBody>
          <a:bodyPr/>
          <a:lstStyle/>
          <a:p>
            <a:r>
              <a:rPr lang="ru-RU"/>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8A8BDF3-9898-4243-BF76-E27630CF974F}" type="datetimeFigureOut">
              <a:rPr lang="ru-RU" smtClean="0"/>
              <a:t>07.12.2017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942DB397-A4E8-46B0-B415-64B36397E87A}" type="slidenum">
              <a:rPr lang="ru-RU" smtClean="0"/>
              <a:t>‹#›</a:t>
            </a:fld>
            <a:endParaRPr lang="ru-RU"/>
          </a:p>
        </p:txBody>
      </p:sp>
      <p:sp>
        <p:nvSpPr>
          <p:cNvPr id="10" name="Title 9"/>
          <p:cNvSpPr>
            <a:spLocks noGrp="1"/>
          </p:cNvSpPr>
          <p:nvPr>
            <p:ph type="title"/>
          </p:nvPr>
        </p:nvSpPr>
        <p:spPr/>
        <p:txBody>
          <a:bodyPr/>
          <a:lstStyle/>
          <a:p>
            <a:r>
              <a:rPr lang="ru-RU"/>
              <a:t>Образец заголовка</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8A8BDF3-9898-4243-BF76-E27630CF974F}" type="datetimeFigureOut">
              <a:rPr lang="ru-RU" smtClean="0"/>
              <a:t>07.12.2017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942DB397-A4E8-46B0-B415-64B36397E87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A8BDF3-9898-4243-BF76-E27630CF974F}" type="datetimeFigureOut">
              <a:rPr lang="ru-RU" smtClean="0"/>
              <a:t>07.12.2017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942DB397-A4E8-46B0-B415-64B36397E87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8A8BDF3-9898-4243-BF76-E27630CF974F}" type="datetimeFigureOut">
              <a:rPr lang="ru-RU" smtClean="0"/>
              <a:t>07.12.2017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42DB397-A4E8-46B0-B415-64B36397E87A}"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8A8BDF3-9898-4243-BF76-E27630CF974F}" type="datetimeFigureOut">
              <a:rPr lang="ru-RU" smtClean="0"/>
              <a:t>07.12.2017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42DB397-A4E8-46B0-B415-64B36397E87A}"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a:t>Образец заголовка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8A8BDF3-9898-4243-BF76-E27630CF974F}" type="datetimeFigureOut">
              <a:rPr lang="ru-RU" smtClean="0"/>
              <a:t>07.12.2017</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942DB397-A4E8-46B0-B415-64B36397E87A}"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emf"/><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403648" y="1988840"/>
            <a:ext cx="6400800" cy="3577952"/>
          </a:xfrm>
        </p:spPr>
        <p:txBody>
          <a:bodyPr>
            <a:normAutofit lnSpcReduction="10000"/>
          </a:bodyPr>
          <a:lstStyle/>
          <a:p>
            <a:r>
              <a:rPr lang="ru-RU" b="1" dirty="0"/>
              <a:t>Авторский проект</a:t>
            </a:r>
            <a:endParaRPr lang="ru-RU" dirty="0"/>
          </a:p>
          <a:p>
            <a:r>
              <a:rPr lang="ru-RU" b="1" dirty="0"/>
              <a:t>«Использование нетрадиционных методов </a:t>
            </a:r>
            <a:r>
              <a:rPr lang="ru-RU" b="1"/>
              <a:t>работы в </a:t>
            </a:r>
            <a:r>
              <a:rPr lang="ru-RU" b="1" dirty="0"/>
              <a:t>коррекции речевых нарушений у детей с задержкой психического развития »</a:t>
            </a:r>
            <a:endParaRPr lang="ru-RU" dirty="0"/>
          </a:p>
          <a:p>
            <a:endParaRPr lang="ru-RU" dirty="0"/>
          </a:p>
          <a:p>
            <a:endParaRPr lang="ru-RU" dirty="0"/>
          </a:p>
          <a:p>
            <a:endParaRPr lang="ru-RU" dirty="0"/>
          </a:p>
          <a:p>
            <a:pPr algn="r"/>
            <a:r>
              <a:rPr lang="ru-RU" dirty="0"/>
              <a:t>       </a:t>
            </a:r>
            <a:r>
              <a:rPr lang="ru-RU" sz="2000" dirty="0"/>
              <a:t>Автор: Волгина З.З.</a:t>
            </a:r>
          </a:p>
          <a:p>
            <a:pPr algn="r"/>
            <a:r>
              <a:rPr lang="ru-RU" sz="2000" dirty="0"/>
              <a:t>                  учитель-логопед</a:t>
            </a:r>
          </a:p>
        </p:txBody>
      </p:sp>
      <p:sp>
        <p:nvSpPr>
          <p:cNvPr id="2" name="Заголовок 1"/>
          <p:cNvSpPr>
            <a:spLocks noGrp="1"/>
          </p:cNvSpPr>
          <p:nvPr>
            <p:ph type="ctrTitle"/>
          </p:nvPr>
        </p:nvSpPr>
        <p:spPr>
          <a:xfrm>
            <a:off x="899592" y="836712"/>
            <a:ext cx="7772400" cy="362471"/>
          </a:xfrm>
        </p:spPr>
        <p:txBody>
          <a:bodyPr>
            <a:noAutofit/>
          </a:bodyPr>
          <a:lstStyle/>
          <a:p>
            <a:pPr marL="182880" indent="0">
              <a:buNone/>
            </a:pPr>
            <a:r>
              <a:rPr lang="ru-RU" sz="1800" dirty="0"/>
              <a:t>Муниципальное бюджетное дошкольное образовательное учреждение детский сад № 115</a:t>
            </a:r>
            <a:br>
              <a:rPr lang="ru-RU" sz="1800" dirty="0"/>
            </a:br>
            <a:endParaRPr lang="ru-RU" sz="1800" dirty="0"/>
          </a:p>
        </p:txBody>
      </p:sp>
    </p:spTree>
    <p:extLst>
      <p:ext uri="{BB962C8B-B14F-4D97-AF65-F5344CB8AC3E}">
        <p14:creationId xmlns:p14="http://schemas.microsoft.com/office/powerpoint/2010/main" val="2798492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C:\Users\Linar\Desktop\Новая папка\101CANON\IMG_3999.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7932" y="3861048"/>
            <a:ext cx="3033987" cy="2228609"/>
          </a:xfrm>
          <a:prstGeom prst="rect">
            <a:avLst/>
          </a:prstGeom>
          <a:noFill/>
          <a:ln>
            <a:noFill/>
          </a:ln>
        </p:spPr>
      </p:pic>
      <p:pic>
        <p:nvPicPr>
          <p:cNvPr id="5" name="Рисунок 4" descr="C:\Users\Linar\Desktop\Новая папка\101CANON\IMG_4000.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1982" y="3861048"/>
            <a:ext cx="3228409" cy="2228609"/>
          </a:xfrm>
          <a:prstGeom prst="rect">
            <a:avLst/>
          </a:prstGeom>
          <a:noFill/>
          <a:ln>
            <a:noFill/>
          </a:ln>
        </p:spPr>
      </p:pic>
      <p:pic>
        <p:nvPicPr>
          <p:cNvPr id="1067" name="Picture 43"/>
          <p:cNvPicPr>
            <a:picLocks noGrp="1" noChangeAspect="1" noChangeArrowheads="1"/>
          </p:cNvPicPr>
          <p:nvPr>
            <p:ph sz="quarter" idx="13"/>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188640"/>
            <a:ext cx="6624736" cy="3674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0432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Grp="1" noChangeAspect="1" noChangeArrowheads="1"/>
          </p:cNvPicPr>
          <p:nvPr>
            <p:ph sz="quarter" idx="13"/>
          </p:nvPr>
        </p:nvPicPr>
        <p:blipFill>
          <a:blip r:embed="rId2" cstate="print">
            <a:extLst>
              <a:ext uri="{28A0092B-C50C-407E-A947-70E740481C1C}">
                <a14:useLocalDpi xmlns:a14="http://schemas.microsoft.com/office/drawing/2010/main" val="0"/>
              </a:ext>
            </a:extLst>
          </a:blip>
          <a:srcRect/>
          <a:stretch>
            <a:fillRect/>
          </a:stretch>
        </p:blipFill>
        <p:spPr bwMode="auto">
          <a:xfrm>
            <a:off x="1372383" y="692696"/>
            <a:ext cx="6656001" cy="3175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Рисунок 7" descr="C:\Users\Linar\Desktop\Новая папка\101CANON\IMG_3984.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3808" y="4293096"/>
            <a:ext cx="3672408" cy="2160240"/>
          </a:xfrm>
          <a:prstGeom prst="rect">
            <a:avLst/>
          </a:prstGeom>
          <a:noFill/>
          <a:ln>
            <a:noFill/>
          </a:ln>
        </p:spPr>
      </p:pic>
    </p:spTree>
    <p:extLst>
      <p:ext uri="{BB962C8B-B14F-4D97-AF65-F5344CB8AC3E}">
        <p14:creationId xmlns:p14="http://schemas.microsoft.com/office/powerpoint/2010/main" val="33998074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sz="quarter" idx="13"/>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404664"/>
            <a:ext cx="6768752" cy="2397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descr="C:\Users\Linar\Desktop\101CANON\IMG_400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584" y="3429001"/>
            <a:ext cx="3552394" cy="2664295"/>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C:\Users\Linar\Desktop\101CANON\IMG_401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6054" y="3429001"/>
            <a:ext cx="3563451" cy="2672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3265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8381" y="2742156"/>
            <a:ext cx="2756124" cy="2847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8436" y="3429000"/>
            <a:ext cx="2706119"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8"/>
          <p:cNvGrpSpPr>
            <a:grpSpLocks noChangeAspect="1"/>
          </p:cNvGrpSpPr>
          <p:nvPr/>
        </p:nvGrpSpPr>
        <p:grpSpPr bwMode="auto">
          <a:xfrm>
            <a:off x="1582738" y="476250"/>
            <a:ext cx="7627937" cy="1693863"/>
            <a:chOff x="997" y="300"/>
            <a:chExt cx="4805" cy="1067"/>
          </a:xfrm>
        </p:grpSpPr>
        <p:sp>
          <p:nvSpPr>
            <p:cNvPr id="3" name="AutoShape 7"/>
            <p:cNvSpPr>
              <a:spLocks noChangeAspect="1" noChangeArrowheads="1" noTextEdit="1"/>
            </p:cNvSpPr>
            <p:nvPr/>
          </p:nvSpPr>
          <p:spPr bwMode="auto">
            <a:xfrm>
              <a:off x="1009" y="300"/>
              <a:ext cx="3741" cy="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4" name="Rectangle 9"/>
            <p:cNvSpPr>
              <a:spLocks noChangeArrowheads="1"/>
            </p:cNvSpPr>
            <p:nvPr/>
          </p:nvSpPr>
          <p:spPr bwMode="auto">
            <a:xfrm>
              <a:off x="997" y="301"/>
              <a:ext cx="393"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a:ln>
                    <a:noFill/>
                  </a:ln>
                  <a:solidFill>
                    <a:srgbClr val="000000"/>
                  </a:solidFill>
                  <a:effectLst/>
                  <a:latin typeface="Times New Roman" pitchFamily="18" charset="0"/>
                  <a:cs typeface="Arial" pitchFamily="34" charset="0"/>
                </a:rPr>
                <a:t>Испо</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5" name="Rectangle 10"/>
            <p:cNvSpPr>
              <a:spLocks noChangeArrowheads="1"/>
            </p:cNvSpPr>
            <p:nvPr/>
          </p:nvSpPr>
          <p:spPr bwMode="auto">
            <a:xfrm>
              <a:off x="1328" y="301"/>
              <a:ext cx="2946"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a:ln>
                    <a:noFill/>
                  </a:ln>
                  <a:solidFill>
                    <a:srgbClr val="000000"/>
                  </a:solidFill>
                  <a:effectLst/>
                  <a:latin typeface="Times New Roman" pitchFamily="18" charset="0"/>
                  <a:cs typeface="Arial" pitchFamily="34" charset="0"/>
                </a:rPr>
                <a:t>льзование камушков Марблс при изучении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6" name="Rectangle 11"/>
            <p:cNvSpPr>
              <a:spLocks noChangeArrowheads="1"/>
            </p:cNvSpPr>
            <p:nvPr/>
          </p:nvSpPr>
          <p:spPr bwMode="auto">
            <a:xfrm>
              <a:off x="997" y="493"/>
              <a:ext cx="811"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a:ln>
                    <a:noFill/>
                  </a:ln>
                  <a:solidFill>
                    <a:srgbClr val="000000"/>
                  </a:solidFill>
                  <a:effectLst/>
                  <a:latin typeface="Times New Roman" pitchFamily="18" charset="0"/>
                  <a:cs typeface="Arial" pitchFamily="34" charset="0"/>
                </a:rPr>
                <a:t>лексически</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7" name="Rectangle 12"/>
            <p:cNvSpPr>
              <a:spLocks noChangeArrowheads="1"/>
            </p:cNvSpPr>
            <p:nvPr/>
          </p:nvSpPr>
          <p:spPr bwMode="auto">
            <a:xfrm>
              <a:off x="1747" y="493"/>
              <a:ext cx="2240"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a:ln>
                    <a:noFill/>
                  </a:ln>
                  <a:solidFill>
                    <a:srgbClr val="000000"/>
                  </a:solidFill>
                  <a:effectLst/>
                  <a:latin typeface="Times New Roman" pitchFamily="18" charset="0"/>
                  <a:cs typeface="Arial" pitchFamily="34" charset="0"/>
                </a:rPr>
                <a:t>х тем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8" name="Rectangle 13"/>
            <p:cNvSpPr>
              <a:spLocks noChangeArrowheads="1"/>
            </p:cNvSpPr>
            <p:nvPr/>
          </p:nvSpPr>
          <p:spPr bwMode="auto">
            <a:xfrm>
              <a:off x="3925" y="493"/>
              <a:ext cx="98"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a:ln>
                    <a:noFill/>
                  </a:ln>
                  <a:solidFill>
                    <a:srgbClr val="000000"/>
                  </a:solidFill>
                  <a:effectLst/>
                  <a:latin typeface="Times New Roman" pitchFamily="18" charset="0"/>
                  <a:cs typeface="Arial" pitchFamily="34" charset="0"/>
                </a:rPr>
                <a:t>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9" name="Rectangle 14"/>
            <p:cNvSpPr>
              <a:spLocks noChangeArrowheads="1"/>
            </p:cNvSpPr>
            <p:nvPr/>
          </p:nvSpPr>
          <p:spPr bwMode="auto">
            <a:xfrm>
              <a:off x="3960" y="493"/>
              <a:ext cx="98"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a:ln>
                    <a:noFill/>
                  </a:ln>
                  <a:solidFill>
                    <a:srgbClr val="000000"/>
                  </a:solidFill>
                  <a:effectLst/>
                  <a:latin typeface="Times New Roman" pitchFamily="18" charset="0"/>
                  <a:cs typeface="Arial" pitchFamily="34" charset="0"/>
                </a:rPr>
                <a:t>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10" name="Rectangle 15"/>
            <p:cNvSpPr>
              <a:spLocks noChangeArrowheads="1"/>
            </p:cNvSpPr>
            <p:nvPr/>
          </p:nvSpPr>
          <p:spPr bwMode="auto">
            <a:xfrm>
              <a:off x="997" y="764"/>
              <a:ext cx="255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Arial" pitchFamily="34" charset="0"/>
                </a:rPr>
                <a:t>Цель: Закрепление знаний по изучаемой теме </a:t>
              </a:r>
              <a:endParaRPr kumimoji="0" lang="ru-RU" sz="1600" b="0" i="0" u="none" strike="noStrike" cap="none" normalizeH="0" baseline="0" dirty="0">
                <a:ln>
                  <a:noFill/>
                </a:ln>
                <a:solidFill>
                  <a:schemeClr val="tx1"/>
                </a:solidFill>
                <a:effectLst/>
                <a:latin typeface="Arial" pitchFamily="34" charset="0"/>
                <a:cs typeface="Arial" pitchFamily="34" charset="0"/>
              </a:endParaRPr>
            </a:p>
          </p:txBody>
        </p:sp>
        <p:sp>
          <p:nvSpPr>
            <p:cNvPr id="11" name="Rectangle 16"/>
            <p:cNvSpPr>
              <a:spLocks noChangeArrowheads="1"/>
            </p:cNvSpPr>
            <p:nvPr/>
          </p:nvSpPr>
          <p:spPr bwMode="auto">
            <a:xfrm>
              <a:off x="3206" y="764"/>
              <a:ext cx="7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Arial" pitchFamily="34" charset="0"/>
                </a:rPr>
                <a:t>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12" name="Rectangle 17"/>
            <p:cNvSpPr>
              <a:spLocks noChangeArrowheads="1"/>
            </p:cNvSpPr>
            <p:nvPr/>
          </p:nvSpPr>
          <p:spPr bwMode="auto">
            <a:xfrm>
              <a:off x="997" y="991"/>
              <a:ext cx="415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Arial" pitchFamily="34" charset="0"/>
                </a:rPr>
                <a:t>Задания: 1.Сделай такое же дерево. А какие еще можно выложить деревья?</a:t>
              </a:r>
              <a:endParaRPr kumimoji="0" lang="ru-RU" sz="1600" b="0" i="0" u="none" strike="noStrike" cap="none" normalizeH="0" baseline="0" dirty="0">
                <a:ln>
                  <a:noFill/>
                </a:ln>
                <a:solidFill>
                  <a:schemeClr val="tx1"/>
                </a:solidFill>
                <a:effectLst/>
                <a:latin typeface="Arial" pitchFamily="34" charset="0"/>
                <a:cs typeface="Arial" pitchFamily="34" charset="0"/>
              </a:endParaRPr>
            </a:p>
          </p:txBody>
        </p:sp>
        <p:sp>
          <p:nvSpPr>
            <p:cNvPr id="13" name="Rectangle 18"/>
            <p:cNvSpPr>
              <a:spLocks noChangeArrowheads="1"/>
            </p:cNvSpPr>
            <p:nvPr/>
          </p:nvSpPr>
          <p:spPr bwMode="auto">
            <a:xfrm>
              <a:off x="4609" y="991"/>
              <a:ext cx="7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Arial" pitchFamily="34" charset="0"/>
                </a:rPr>
                <a:t>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14" name="Rectangle 19"/>
            <p:cNvSpPr>
              <a:spLocks noChangeArrowheads="1"/>
            </p:cNvSpPr>
            <p:nvPr/>
          </p:nvSpPr>
          <p:spPr bwMode="auto">
            <a:xfrm>
              <a:off x="4637" y="991"/>
              <a:ext cx="116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Arial" pitchFamily="34" charset="0"/>
                </a:rPr>
                <a:t>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15" name="Rectangle 20"/>
            <p:cNvSpPr>
              <a:spLocks noChangeArrowheads="1"/>
            </p:cNvSpPr>
            <p:nvPr/>
          </p:nvSpPr>
          <p:spPr bwMode="auto">
            <a:xfrm>
              <a:off x="997" y="1139"/>
              <a:ext cx="97"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Arial" pitchFamily="34" charset="0"/>
                </a:rPr>
                <a:t>2.</a:t>
              </a:r>
              <a:endParaRPr kumimoji="0" lang="ru-RU" sz="1600" b="0" i="0" u="none" strike="noStrike" cap="none" normalizeH="0" baseline="0" dirty="0">
                <a:ln>
                  <a:noFill/>
                </a:ln>
                <a:solidFill>
                  <a:schemeClr val="tx1"/>
                </a:solidFill>
                <a:effectLst/>
                <a:latin typeface="Arial" pitchFamily="34" charset="0"/>
                <a:cs typeface="Arial" pitchFamily="34" charset="0"/>
              </a:endParaRPr>
            </a:p>
          </p:txBody>
        </p:sp>
        <p:sp>
          <p:nvSpPr>
            <p:cNvPr id="16" name="Rectangle 21"/>
            <p:cNvSpPr>
              <a:spLocks noChangeArrowheads="1"/>
            </p:cNvSpPr>
            <p:nvPr/>
          </p:nvSpPr>
          <p:spPr bwMode="auto">
            <a:xfrm>
              <a:off x="1081" y="1139"/>
              <a:ext cx="7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Times New Roman" pitchFamily="18" charset="0"/>
                  <a:cs typeface="Arial" pitchFamily="34" charset="0"/>
                </a:rPr>
                <a:t> </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17" name="Rectangle 22"/>
            <p:cNvSpPr>
              <a:spLocks noChangeArrowheads="1"/>
            </p:cNvSpPr>
            <p:nvPr/>
          </p:nvSpPr>
          <p:spPr bwMode="auto">
            <a:xfrm>
              <a:off x="1109" y="1139"/>
              <a:ext cx="109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Arial" pitchFamily="34" charset="0"/>
                </a:rPr>
                <a:t>Выложи по контуру</a:t>
              </a:r>
              <a:endParaRPr kumimoji="0" lang="ru-RU" sz="16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23"/>
            <p:cNvSpPr>
              <a:spLocks noChangeArrowheads="1"/>
            </p:cNvSpPr>
            <p:nvPr/>
          </p:nvSpPr>
          <p:spPr bwMode="auto">
            <a:xfrm>
              <a:off x="2066" y="1139"/>
              <a:ext cx="7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Arial" pitchFamily="34" charset="0"/>
                </a:rPr>
                <a:t>,</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19" name="Rectangle 24"/>
            <p:cNvSpPr>
              <a:spLocks noChangeArrowheads="1"/>
            </p:cNvSpPr>
            <p:nvPr/>
          </p:nvSpPr>
          <p:spPr bwMode="auto">
            <a:xfrm>
              <a:off x="2094" y="1139"/>
              <a:ext cx="11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Times New Roman" pitchFamily="18" charset="0"/>
                  <a:cs typeface="Arial" pitchFamily="34" charset="0"/>
                </a:rPr>
                <a:t>    </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20" name="Rectangle 25"/>
            <p:cNvSpPr>
              <a:spLocks noChangeArrowheads="1"/>
            </p:cNvSpPr>
            <p:nvPr/>
          </p:nvSpPr>
          <p:spPr bwMode="auto">
            <a:xfrm>
              <a:off x="2122" y="1139"/>
              <a:ext cx="1097"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Arial" pitchFamily="34" charset="0"/>
                </a:rPr>
                <a:t>   назови и запомни.</a:t>
              </a:r>
              <a:endParaRPr kumimoji="0" lang="ru-RU" sz="16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6"/>
            <p:cNvSpPr>
              <a:spLocks noChangeArrowheads="1"/>
            </p:cNvSpPr>
            <p:nvPr/>
          </p:nvSpPr>
          <p:spPr bwMode="auto">
            <a:xfrm>
              <a:off x="2963" y="1139"/>
              <a:ext cx="7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Arial" pitchFamily="34" charset="0"/>
                </a:rPr>
                <a:t>.</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22" name="Rectangle 27"/>
            <p:cNvSpPr>
              <a:spLocks noChangeArrowheads="1"/>
            </p:cNvSpPr>
            <p:nvPr/>
          </p:nvSpPr>
          <p:spPr bwMode="auto">
            <a:xfrm>
              <a:off x="2991" y="1139"/>
              <a:ext cx="7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Arial" pitchFamily="34" charset="0"/>
                </a:rPr>
                <a:t>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3677121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Linar\Desktop\101CANON\IMG_401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02166" y="4437112"/>
            <a:ext cx="3794170" cy="2117505"/>
          </a:xfrm>
          <a:prstGeom prst="rect">
            <a:avLst/>
          </a:prstGeom>
          <a:noFill/>
          <a:extLst>
            <a:ext uri="{909E8E84-426E-40DD-AFC4-6F175D3DCCD1}">
              <a14:hiddenFill xmlns:a14="http://schemas.microsoft.com/office/drawing/2010/main">
                <a:solidFill>
                  <a:srgbClr val="FFFFFF"/>
                </a:solidFill>
              </a14:hiddenFill>
            </a:ext>
          </a:extLst>
        </p:spPr>
      </p:pic>
      <p:sp>
        <p:nvSpPr>
          <p:cNvPr id="3125" name="Объект 3124"/>
          <p:cNvSpPr>
            <a:spLocks noGrp="1"/>
          </p:cNvSpPr>
          <p:nvPr>
            <p:ph sz="quarter" idx="13"/>
          </p:nvPr>
        </p:nvSpPr>
        <p:spPr>
          <a:xfrm>
            <a:off x="1143000" y="404664"/>
            <a:ext cx="6400800" cy="3801576"/>
          </a:xfrm>
        </p:spPr>
        <p:txBody>
          <a:bodyPr>
            <a:normAutofit lnSpcReduction="10000"/>
          </a:bodyPr>
          <a:lstStyle/>
          <a:p>
            <a:pPr marL="45720" indent="0">
              <a:buNone/>
            </a:pPr>
            <a:r>
              <a:rPr lang="ru-RU" sz="1800" b="1" dirty="0">
                <a:latin typeface="Times New Roman" pitchFamily="18" charset="0"/>
                <a:cs typeface="Times New Roman" pitchFamily="18" charset="0"/>
              </a:rPr>
              <a:t>Графический диктант</a:t>
            </a:r>
          </a:p>
          <a:p>
            <a:pPr marL="45720" indent="0">
              <a:buNone/>
            </a:pPr>
            <a:r>
              <a:rPr lang="ru-RU" sz="1600" dirty="0">
                <a:latin typeface="Times New Roman" pitchFamily="18" charset="0"/>
                <a:cs typeface="Times New Roman" pitchFamily="18" charset="0"/>
              </a:rPr>
              <a:t>Цель:</a:t>
            </a:r>
          </a:p>
          <a:p>
            <a:pPr marL="45720" indent="0">
              <a:buNone/>
            </a:pPr>
            <a:r>
              <a:rPr lang="ru-RU" sz="1600" dirty="0">
                <a:latin typeface="Times New Roman" pitchFamily="18" charset="0"/>
                <a:cs typeface="Times New Roman" pitchFamily="18" charset="0"/>
              </a:rPr>
              <a:t>-учить ориентироваться на плоскости;                                                                         - профилактика оптико – пространственных нарушений;                                          - развивать зрительное внимание , память;                                                                      - развитие мелкой моторики рук. </a:t>
            </a:r>
          </a:p>
          <a:p>
            <a:pPr marL="45720" indent="0">
              <a:buNone/>
            </a:pPr>
            <a:r>
              <a:rPr lang="ru-RU" sz="1600" dirty="0">
                <a:latin typeface="Times New Roman" pitchFamily="18" charset="0"/>
                <a:cs typeface="Times New Roman" pitchFamily="18" charset="0"/>
              </a:rPr>
              <a:t>Оборудование: камушки, лист бумаги с шершавой поверхностью, вкладыши с ячейками от коробок с конфетами, карточки с заданиями (с нанесенным узором).</a:t>
            </a:r>
          </a:p>
          <a:p>
            <a:pPr marL="45720" indent="0">
              <a:buNone/>
            </a:pPr>
            <a:r>
              <a:rPr lang="ru-RU" sz="1600" b="1" dirty="0">
                <a:latin typeface="Times New Roman" pitchFamily="18" charset="0"/>
                <a:cs typeface="Times New Roman" pitchFamily="18" charset="0"/>
              </a:rPr>
              <a:t>Вариант1. </a:t>
            </a:r>
            <a:r>
              <a:rPr lang="ru-RU" sz="1600" dirty="0">
                <a:latin typeface="Times New Roman" pitchFamily="18" charset="0"/>
                <a:cs typeface="Times New Roman" pitchFamily="18" charset="0"/>
              </a:rPr>
              <a:t>Педагог дает устные задания типа: положи красный камушек в центр, синий в левый верхний угол, желтый в правый нижний угол и т.д.  Проверку задания можно выполнить через предъявление эталона к заданию или через устный контроль педагогом.  </a:t>
            </a:r>
          </a:p>
        </p:txBody>
      </p:sp>
    </p:spTree>
    <p:extLst>
      <p:ext uri="{BB962C8B-B14F-4D97-AF65-F5344CB8AC3E}">
        <p14:creationId xmlns:p14="http://schemas.microsoft.com/office/powerpoint/2010/main" val="15428971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p:txBody>
          <a:bodyPr>
            <a:normAutofit/>
          </a:bodyPr>
          <a:lstStyle/>
          <a:p>
            <a:pPr marL="45720" indent="0">
              <a:buNone/>
            </a:pPr>
            <a:r>
              <a:rPr lang="ru-RU" sz="1800" b="1" dirty="0">
                <a:latin typeface="Times New Roman" pitchFamily="18" charset="0"/>
                <a:cs typeface="Times New Roman" pitchFamily="18" charset="0"/>
              </a:rPr>
              <a:t>Графический диктант</a:t>
            </a:r>
          </a:p>
          <a:p>
            <a:pPr marL="45720" indent="0">
              <a:buNone/>
            </a:pPr>
            <a:r>
              <a:rPr lang="ru-RU" sz="1600" b="1" dirty="0">
                <a:latin typeface="Times New Roman" pitchFamily="18" charset="0"/>
                <a:cs typeface="Times New Roman" pitchFamily="18" charset="0"/>
              </a:rPr>
              <a:t>Вариант2</a:t>
            </a:r>
          </a:p>
          <a:p>
            <a:pPr marL="45720" indent="0">
              <a:buNone/>
            </a:pPr>
            <a:r>
              <a:rPr lang="ru-RU" sz="1600" dirty="0">
                <a:latin typeface="Times New Roman" pitchFamily="18" charset="0"/>
                <a:cs typeface="Times New Roman" pitchFamily="18" charset="0"/>
              </a:rPr>
              <a:t>Педагог предлагает эталон расположенных камушков на плоскости, детям нужно повторить рисунок.</a:t>
            </a:r>
          </a:p>
          <a:p>
            <a:pPr marL="45720" indent="0">
              <a:buNone/>
            </a:pPr>
            <a:r>
              <a:rPr lang="ru-RU" sz="1600" b="1" dirty="0">
                <a:latin typeface="Times New Roman" pitchFamily="18" charset="0"/>
                <a:cs typeface="Times New Roman" pitchFamily="18" charset="0"/>
              </a:rPr>
              <a:t>Вариант3</a:t>
            </a:r>
          </a:p>
          <a:p>
            <a:pPr marL="45720" indent="0">
              <a:buNone/>
            </a:pPr>
            <a:r>
              <a:rPr lang="ru-RU" sz="1600" dirty="0">
                <a:latin typeface="Times New Roman" pitchFamily="18" charset="0"/>
                <a:cs typeface="Times New Roman" pitchFamily="18" charset="0"/>
              </a:rPr>
              <a:t>Педагог предлагает разложить камушки, накладывая их на образец- карточку, на которой нанесен рисунок.</a:t>
            </a:r>
          </a:p>
          <a:p>
            <a:pPr marL="45720" indent="0">
              <a:buNone/>
            </a:pPr>
            <a:r>
              <a:rPr lang="ru-RU" sz="1600" dirty="0">
                <a:latin typeface="Times New Roman" pitchFamily="18" charset="0"/>
                <a:cs typeface="Times New Roman" pitchFamily="18" charset="0"/>
              </a:rPr>
              <a:t>Усложнение. Выкладывание камушков, ориентируясь на образец в свободном пространстве. Запомнить узор на карточке и выложить его по памяти.</a:t>
            </a:r>
          </a:p>
        </p:txBody>
      </p:sp>
      <p:pic>
        <p:nvPicPr>
          <p:cNvPr id="14338" name="Picture 2" descr="D:\Photos\Садик мама\101CANON\IMG_398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7825" y="3789039"/>
            <a:ext cx="3888431" cy="2736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222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Linar\Desktop\101CANON\IMG_402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3068981"/>
            <a:ext cx="3952071" cy="295232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Linar\Desktop\101CANON\IMG_40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2924944"/>
            <a:ext cx="4128907" cy="309636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4"/>
          <p:cNvGrpSpPr>
            <a:grpSpLocks noChangeAspect="1"/>
          </p:cNvGrpSpPr>
          <p:nvPr/>
        </p:nvGrpSpPr>
        <p:grpSpPr bwMode="auto">
          <a:xfrm>
            <a:off x="-204786" y="128588"/>
            <a:ext cx="8713787" cy="2562226"/>
            <a:chOff x="-129" y="81"/>
            <a:chExt cx="5489" cy="1614"/>
          </a:xfrm>
        </p:grpSpPr>
        <p:sp>
          <p:nvSpPr>
            <p:cNvPr id="3" name="AutoShape 3"/>
            <p:cNvSpPr>
              <a:spLocks noChangeAspect="1" noChangeArrowheads="1" noTextEdit="1"/>
            </p:cNvSpPr>
            <p:nvPr/>
          </p:nvSpPr>
          <p:spPr bwMode="auto">
            <a:xfrm>
              <a:off x="-129" y="81"/>
              <a:ext cx="5489" cy="1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4" name="Rectangle 5"/>
            <p:cNvSpPr>
              <a:spLocks noChangeArrowheads="1"/>
            </p:cNvSpPr>
            <p:nvPr/>
          </p:nvSpPr>
          <p:spPr bwMode="auto">
            <a:xfrm>
              <a:off x="695" y="133"/>
              <a:ext cx="262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Calibri" pitchFamily="34" charset="0"/>
                  <a:cs typeface="Arial" pitchFamily="34" charset="0"/>
                </a:rPr>
                <a:t>«</a:t>
              </a:r>
              <a:r>
                <a:rPr kumimoji="0" lang="ru-RU" b="1" i="0" u="none" strike="noStrike" cap="none" normalizeH="0" baseline="0" dirty="0">
                  <a:ln>
                    <a:noFill/>
                  </a:ln>
                  <a:solidFill>
                    <a:srgbClr val="000000"/>
                  </a:solidFill>
                  <a:effectLst/>
                  <a:latin typeface="Times New Roman" pitchFamily="18" charset="0"/>
                  <a:cs typeface="Times New Roman" pitchFamily="18" charset="0"/>
                </a:rPr>
                <a:t>Лабиринты на автоматизацию звуков</a:t>
              </a:r>
              <a:r>
                <a:rPr kumimoji="0" lang="ru-RU" sz="1600" b="0" i="0" u="none" strike="noStrike" cap="none" normalizeH="0" baseline="0" dirty="0">
                  <a:ln>
                    <a:noFill/>
                  </a:ln>
                  <a:solidFill>
                    <a:srgbClr val="000000"/>
                  </a:solidFill>
                  <a:effectLst/>
                  <a:latin typeface="Calibri" pitchFamily="34" charset="0"/>
                  <a:cs typeface="Arial" pitchFamily="34" charset="0"/>
                </a:rPr>
                <a:t>»</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5" name="Rectangle 6"/>
            <p:cNvSpPr>
              <a:spLocks noChangeArrowheads="1"/>
            </p:cNvSpPr>
            <p:nvPr/>
          </p:nvSpPr>
          <p:spPr bwMode="auto">
            <a:xfrm>
              <a:off x="2819" y="133"/>
              <a:ext cx="9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Calibri" pitchFamily="34" charset="0"/>
                  <a:cs typeface="Arial" pitchFamily="34" charset="0"/>
                </a:rPr>
                <a:t> </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6" name="Rectangle 7"/>
            <p:cNvSpPr>
              <a:spLocks noChangeArrowheads="1"/>
            </p:cNvSpPr>
            <p:nvPr/>
          </p:nvSpPr>
          <p:spPr bwMode="auto">
            <a:xfrm>
              <a:off x="695" y="285"/>
              <a:ext cx="9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Calibri" pitchFamily="34" charset="0"/>
                  <a:cs typeface="Arial" pitchFamily="34" charset="0"/>
                </a:rPr>
                <a:t> </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7" name="Rectangle 8"/>
            <p:cNvSpPr>
              <a:spLocks noChangeArrowheads="1"/>
            </p:cNvSpPr>
            <p:nvPr/>
          </p:nvSpPr>
          <p:spPr bwMode="auto">
            <a:xfrm>
              <a:off x="695" y="438"/>
              <a:ext cx="32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Цели:</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8" name="Rectangle 9"/>
            <p:cNvSpPr>
              <a:spLocks noChangeArrowheads="1"/>
            </p:cNvSpPr>
            <p:nvPr/>
          </p:nvSpPr>
          <p:spPr bwMode="auto">
            <a:xfrm>
              <a:off x="1001" y="438"/>
              <a:ext cx="9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Calibri" pitchFamily="34" charset="0"/>
                  <a:cs typeface="Arial" pitchFamily="34" charset="0"/>
                </a:rPr>
                <a:t> </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9" name="Rectangle 10"/>
            <p:cNvSpPr>
              <a:spLocks noChangeArrowheads="1"/>
            </p:cNvSpPr>
            <p:nvPr/>
          </p:nvSpPr>
          <p:spPr bwMode="auto">
            <a:xfrm>
              <a:off x="695" y="590"/>
              <a:ext cx="3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Calibri" pitchFamily="34" charset="0"/>
                  <a:cs typeface="Arial" pitchFamily="34" charset="0"/>
                </a:rPr>
                <a:t>-</a:t>
              </a:r>
              <a:endParaRPr kumimoji="0" lang="ru-RU" sz="1800" b="1" i="0" u="none" strike="noStrike" cap="none" normalizeH="0" baseline="0" dirty="0">
                <a:ln>
                  <a:noFill/>
                </a:ln>
                <a:solidFill>
                  <a:schemeClr val="tx1"/>
                </a:solidFill>
                <a:effectLst/>
                <a:latin typeface="Arial" pitchFamily="34" charset="0"/>
                <a:cs typeface="Arial" pitchFamily="34" charset="0"/>
              </a:endParaRPr>
            </a:p>
          </p:txBody>
        </p:sp>
        <p:sp>
          <p:nvSpPr>
            <p:cNvPr id="10" name="Rectangle 11"/>
            <p:cNvSpPr>
              <a:spLocks noChangeArrowheads="1"/>
            </p:cNvSpPr>
            <p:nvPr/>
          </p:nvSpPr>
          <p:spPr bwMode="auto">
            <a:xfrm>
              <a:off x="733" y="590"/>
              <a:ext cx="188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Закрепление произношения </a:t>
              </a:r>
              <a:r>
                <a:rPr kumimoji="0" lang="ru-RU" sz="1600" b="0" i="0" u="none" strike="noStrike" cap="none" normalizeH="0" baseline="0" dirty="0" err="1">
                  <a:ln>
                    <a:noFill/>
                  </a:ln>
                  <a:solidFill>
                    <a:srgbClr val="000000"/>
                  </a:solidFill>
                  <a:effectLst/>
                  <a:latin typeface="Times New Roman" pitchFamily="18" charset="0"/>
                  <a:cs typeface="Times New Roman" pitchFamily="18" charset="0"/>
                </a:rPr>
                <a:t>автом</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1" name="Rectangle 12"/>
            <p:cNvSpPr>
              <a:spLocks noChangeArrowheads="1"/>
            </p:cNvSpPr>
            <p:nvPr/>
          </p:nvSpPr>
          <p:spPr bwMode="auto">
            <a:xfrm>
              <a:off x="2595" y="590"/>
              <a:ext cx="80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err="1">
                  <a:ln>
                    <a:noFill/>
                  </a:ln>
                  <a:solidFill>
                    <a:srgbClr val="000000"/>
                  </a:solidFill>
                  <a:effectLst/>
                  <a:latin typeface="Times New Roman" pitchFamily="18" charset="0"/>
                  <a:cs typeface="Times New Roman" pitchFamily="18" charset="0"/>
                </a:rPr>
                <a:t>атизированног</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2" name="Rectangle 13"/>
            <p:cNvSpPr>
              <a:spLocks noChangeArrowheads="1"/>
            </p:cNvSpPr>
            <p:nvPr/>
          </p:nvSpPr>
          <p:spPr bwMode="auto">
            <a:xfrm>
              <a:off x="3383" y="590"/>
              <a:ext cx="917"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о звука в</a:t>
              </a:r>
              <a:r>
                <a:rPr kumimoji="0" lang="ru-RU" sz="1600" b="0" i="0" u="none" strike="noStrike" cap="none" normalizeH="0" dirty="0">
                  <a:ln>
                    <a:noFill/>
                  </a:ln>
                  <a:solidFill>
                    <a:srgbClr val="000000"/>
                  </a:solidFill>
                  <a:effectLst/>
                  <a:latin typeface="Times New Roman" pitchFamily="18" charset="0"/>
                  <a:cs typeface="Times New Roman" pitchFamily="18" charset="0"/>
                </a:rPr>
                <a:t> словах</a:t>
              </a: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3" name="Rectangle 14"/>
            <p:cNvSpPr>
              <a:spLocks noChangeArrowheads="1"/>
            </p:cNvSpPr>
            <p:nvPr/>
          </p:nvSpPr>
          <p:spPr bwMode="auto">
            <a:xfrm>
              <a:off x="3796" y="590"/>
              <a:ext cx="9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Calibri" pitchFamily="34" charset="0"/>
                  <a:cs typeface="Arial" pitchFamily="34" charset="0"/>
                </a:rPr>
                <a:t>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14" name="Rectangle 15"/>
            <p:cNvSpPr>
              <a:spLocks noChangeArrowheads="1"/>
            </p:cNvSpPr>
            <p:nvPr/>
          </p:nvSpPr>
          <p:spPr bwMode="auto">
            <a:xfrm>
              <a:off x="695" y="743"/>
              <a:ext cx="106"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Calibri" pitchFamily="34" charset="0"/>
                  <a:cs typeface="Arial" pitchFamily="34" charset="0"/>
                </a:rPr>
                <a:t>-</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15" name="Rectangle 16"/>
            <p:cNvSpPr>
              <a:spLocks noChangeArrowheads="1"/>
            </p:cNvSpPr>
            <p:nvPr/>
          </p:nvSpPr>
          <p:spPr bwMode="auto">
            <a:xfrm>
              <a:off x="733" y="743"/>
              <a:ext cx="201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стимулирование деятельности ЦНС;</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6" name="Rectangle 17"/>
            <p:cNvSpPr>
              <a:spLocks noChangeArrowheads="1"/>
            </p:cNvSpPr>
            <p:nvPr/>
          </p:nvSpPr>
          <p:spPr bwMode="auto">
            <a:xfrm>
              <a:off x="2659" y="743"/>
              <a:ext cx="9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Calibri" pitchFamily="34" charset="0"/>
                  <a:cs typeface="Arial" pitchFamily="34" charset="0"/>
                </a:rPr>
                <a:t>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17" name="Rectangle 18"/>
            <p:cNvSpPr>
              <a:spLocks noChangeArrowheads="1"/>
            </p:cNvSpPr>
            <p:nvPr/>
          </p:nvSpPr>
          <p:spPr bwMode="auto">
            <a:xfrm>
              <a:off x="695" y="895"/>
              <a:ext cx="106"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Calibri" pitchFamily="34" charset="0"/>
                  <a:cs typeface="Arial" pitchFamily="34" charset="0"/>
                </a:rPr>
                <a:t>-</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18" name="Rectangle 19"/>
            <p:cNvSpPr>
              <a:spLocks noChangeArrowheads="1"/>
            </p:cNvSpPr>
            <p:nvPr/>
          </p:nvSpPr>
          <p:spPr bwMode="auto">
            <a:xfrm>
              <a:off x="733" y="895"/>
              <a:ext cx="188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развитие координации движений</a:t>
              </a:r>
              <a:r>
                <a:rPr kumimoji="0" lang="ru-RU" sz="1600" b="0" i="0" u="none" strike="noStrike" cap="none" normalizeH="0" baseline="0" dirty="0">
                  <a:ln>
                    <a:noFill/>
                  </a:ln>
                  <a:solidFill>
                    <a:srgbClr val="000000"/>
                  </a:solidFill>
                  <a:effectLst/>
                  <a:latin typeface="Calibri" pitchFamily="34" charset="0"/>
                  <a:cs typeface="Arial" pitchFamily="34" charset="0"/>
                </a:rPr>
                <a:t>;</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19" name="Rectangle 20"/>
            <p:cNvSpPr>
              <a:spLocks noChangeArrowheads="1"/>
            </p:cNvSpPr>
            <p:nvPr/>
          </p:nvSpPr>
          <p:spPr bwMode="auto">
            <a:xfrm>
              <a:off x="2573" y="895"/>
              <a:ext cx="9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Calibri" pitchFamily="34" charset="0"/>
                  <a:cs typeface="Arial" pitchFamily="34" charset="0"/>
                </a:rPr>
                <a:t>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20" name="Rectangle 21"/>
            <p:cNvSpPr>
              <a:spLocks noChangeArrowheads="1"/>
            </p:cNvSpPr>
            <p:nvPr/>
          </p:nvSpPr>
          <p:spPr bwMode="auto">
            <a:xfrm>
              <a:off x="695" y="1047"/>
              <a:ext cx="106"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Calibri" pitchFamily="34" charset="0"/>
                  <a:cs typeface="Arial" pitchFamily="34" charset="0"/>
                </a:rPr>
                <a:t>-</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21" name="Rectangle 22"/>
            <p:cNvSpPr>
              <a:spLocks noChangeArrowheads="1"/>
            </p:cNvSpPr>
            <p:nvPr/>
          </p:nvSpPr>
          <p:spPr bwMode="auto">
            <a:xfrm>
              <a:off x="741" y="1047"/>
              <a:ext cx="226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развивать зрительное внимание, память</a:t>
              </a:r>
              <a:r>
                <a:rPr kumimoji="0" lang="ru-RU" sz="1600" b="0" i="0" u="none" strike="noStrike" cap="none" normalizeH="0" baseline="0" dirty="0">
                  <a:ln>
                    <a:noFill/>
                  </a:ln>
                  <a:solidFill>
                    <a:srgbClr val="000000"/>
                  </a:solidFill>
                  <a:effectLst/>
                  <a:latin typeface="Calibri" pitchFamily="34" charset="0"/>
                  <a:cs typeface="Arial" pitchFamily="34" charset="0"/>
                </a:rPr>
                <a:t>;</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22" name="Rectangle 23"/>
            <p:cNvSpPr>
              <a:spLocks noChangeArrowheads="1"/>
            </p:cNvSpPr>
            <p:nvPr/>
          </p:nvSpPr>
          <p:spPr bwMode="auto">
            <a:xfrm>
              <a:off x="2936" y="1047"/>
              <a:ext cx="9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Calibri" pitchFamily="34" charset="0"/>
                  <a:cs typeface="Arial" pitchFamily="34" charset="0"/>
                </a:rPr>
                <a:t> </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23" name="Rectangle 24"/>
            <p:cNvSpPr>
              <a:spLocks noChangeArrowheads="1"/>
            </p:cNvSpPr>
            <p:nvPr/>
          </p:nvSpPr>
          <p:spPr bwMode="auto">
            <a:xfrm>
              <a:off x="695" y="1200"/>
              <a:ext cx="106"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Calibri" pitchFamily="34" charset="0"/>
                  <a:cs typeface="Arial" pitchFamily="34" charset="0"/>
                </a:rPr>
                <a:t>-</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24" name="Rectangle 25"/>
            <p:cNvSpPr>
              <a:spLocks noChangeArrowheads="1"/>
            </p:cNvSpPr>
            <p:nvPr/>
          </p:nvSpPr>
          <p:spPr bwMode="auto">
            <a:xfrm>
              <a:off x="733" y="1200"/>
              <a:ext cx="9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Calibri" pitchFamily="34" charset="0"/>
                  <a:cs typeface="Arial" pitchFamily="34" charset="0"/>
                </a:rPr>
                <a:t> </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25" name="Rectangle 26"/>
            <p:cNvSpPr>
              <a:spLocks noChangeArrowheads="1"/>
            </p:cNvSpPr>
            <p:nvPr/>
          </p:nvSpPr>
          <p:spPr bwMode="auto">
            <a:xfrm>
              <a:off x="762" y="1200"/>
              <a:ext cx="1857"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развивать тактильные ощущения</a:t>
              </a:r>
              <a:r>
                <a:rPr kumimoji="0" lang="ru-RU" sz="1600" b="0" i="0" u="none" strike="noStrike" cap="none" normalizeH="0" baseline="0" dirty="0">
                  <a:ln>
                    <a:noFill/>
                  </a:ln>
                  <a:solidFill>
                    <a:srgbClr val="000000"/>
                  </a:solidFill>
                  <a:effectLst/>
                  <a:latin typeface="Calibri" pitchFamily="34" charset="0"/>
                  <a:cs typeface="Arial" pitchFamily="34" charset="0"/>
                </a:rPr>
                <a:t>;</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26" name="Rectangle 27"/>
            <p:cNvSpPr>
              <a:spLocks noChangeArrowheads="1"/>
            </p:cNvSpPr>
            <p:nvPr/>
          </p:nvSpPr>
          <p:spPr bwMode="auto">
            <a:xfrm>
              <a:off x="2563" y="1200"/>
              <a:ext cx="9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Calibri" pitchFamily="34" charset="0"/>
                  <a:cs typeface="Arial" pitchFamily="34" charset="0"/>
                </a:rPr>
                <a:t> </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27" name="Rectangle 28"/>
            <p:cNvSpPr>
              <a:spLocks noChangeArrowheads="1"/>
            </p:cNvSpPr>
            <p:nvPr/>
          </p:nvSpPr>
          <p:spPr bwMode="auto">
            <a:xfrm>
              <a:off x="695" y="1352"/>
              <a:ext cx="106"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Calibri" pitchFamily="34" charset="0"/>
                  <a:cs typeface="Arial" pitchFamily="34" charset="0"/>
                </a:rPr>
                <a:t>-</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28" name="Rectangle 29"/>
            <p:cNvSpPr>
              <a:spLocks noChangeArrowheads="1"/>
            </p:cNvSpPr>
            <p:nvPr/>
          </p:nvSpPr>
          <p:spPr bwMode="auto">
            <a:xfrm>
              <a:off x="733" y="1352"/>
              <a:ext cx="9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Calibri" pitchFamily="34" charset="0"/>
                  <a:cs typeface="Arial" pitchFamily="34" charset="0"/>
                </a:rPr>
                <a:t>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29" name="Rectangle 30"/>
            <p:cNvSpPr>
              <a:spLocks noChangeArrowheads="1"/>
            </p:cNvSpPr>
            <p:nvPr/>
          </p:nvSpPr>
          <p:spPr bwMode="auto">
            <a:xfrm>
              <a:off x="762" y="1352"/>
              <a:ext cx="195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развитие мыслительных операций</a:t>
              </a:r>
              <a:r>
                <a:rPr kumimoji="0" lang="ru-RU" sz="1600" b="0" i="0" u="none" strike="noStrike" cap="none" normalizeH="0" baseline="0" dirty="0">
                  <a:ln>
                    <a:noFill/>
                  </a:ln>
                  <a:solidFill>
                    <a:srgbClr val="000000"/>
                  </a:solidFill>
                  <a:effectLst/>
                  <a:latin typeface="Calibri" pitchFamily="34" charset="0"/>
                  <a:cs typeface="Arial" pitchFamily="34" charset="0"/>
                </a:rPr>
                <a:t>;</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30" name="Rectangle 31"/>
            <p:cNvSpPr>
              <a:spLocks noChangeArrowheads="1"/>
            </p:cNvSpPr>
            <p:nvPr/>
          </p:nvSpPr>
          <p:spPr bwMode="auto">
            <a:xfrm>
              <a:off x="2642" y="1352"/>
              <a:ext cx="9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Calibri" pitchFamily="34" charset="0"/>
                  <a:cs typeface="Arial" pitchFamily="34" charset="0"/>
                </a:rPr>
                <a:t>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sp>
          <p:nvSpPr>
            <p:cNvPr id="31" name="Rectangle 32"/>
            <p:cNvSpPr>
              <a:spLocks noChangeArrowheads="1"/>
            </p:cNvSpPr>
            <p:nvPr/>
          </p:nvSpPr>
          <p:spPr bwMode="auto">
            <a:xfrm>
              <a:off x="695" y="1505"/>
              <a:ext cx="3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Calibri" pitchFamily="34" charset="0"/>
                  <a:cs typeface="Arial" pitchFamily="34" charset="0"/>
                </a:rPr>
                <a:t>-</a:t>
              </a:r>
              <a:endParaRPr kumimoji="0" lang="ru-RU" sz="2000" b="0" i="0" u="none" strike="noStrike" cap="none" normalizeH="0" baseline="0" dirty="0">
                <a:ln>
                  <a:noFill/>
                </a:ln>
                <a:solidFill>
                  <a:schemeClr val="tx1"/>
                </a:solidFill>
                <a:effectLst/>
                <a:latin typeface="Arial" pitchFamily="34" charset="0"/>
                <a:cs typeface="Arial" pitchFamily="34" charset="0"/>
              </a:endParaRPr>
            </a:p>
          </p:txBody>
        </p:sp>
        <p:sp>
          <p:nvSpPr>
            <p:cNvPr id="1024" name="Rectangle 33"/>
            <p:cNvSpPr>
              <a:spLocks noChangeArrowheads="1"/>
            </p:cNvSpPr>
            <p:nvPr/>
          </p:nvSpPr>
          <p:spPr bwMode="auto">
            <a:xfrm>
              <a:off x="733" y="1505"/>
              <a:ext cx="149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стимулирование зрительно</a:t>
              </a:r>
              <a:endParaRPr kumimoji="0" lang="ru-RU" sz="18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5" name="Rectangle 34"/>
            <p:cNvSpPr>
              <a:spLocks noChangeArrowheads="1"/>
            </p:cNvSpPr>
            <p:nvPr/>
          </p:nvSpPr>
          <p:spPr bwMode="auto">
            <a:xfrm>
              <a:off x="2200" y="1505"/>
              <a:ext cx="106"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Calibri" pitchFamily="34" charset="0"/>
                  <a:cs typeface="Arial" pitchFamily="34" charset="0"/>
                </a:rPr>
                <a:t>-</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1029" name="Rectangle 35"/>
            <p:cNvSpPr>
              <a:spLocks noChangeArrowheads="1"/>
            </p:cNvSpPr>
            <p:nvPr/>
          </p:nvSpPr>
          <p:spPr bwMode="auto">
            <a:xfrm>
              <a:off x="2238" y="1505"/>
              <a:ext cx="138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поисковой деятельности</a:t>
              </a:r>
              <a:r>
                <a:rPr kumimoji="0" lang="ru-RU" sz="1600" b="0" i="0" u="none" strike="noStrike" cap="none" normalizeH="0" baseline="0" dirty="0">
                  <a:ln>
                    <a:noFill/>
                  </a:ln>
                  <a:solidFill>
                    <a:srgbClr val="000000"/>
                  </a:solidFill>
                  <a:effectLst/>
                  <a:latin typeface="Calibri" pitchFamily="34" charset="0"/>
                  <a:cs typeface="Arial" pitchFamily="34" charset="0"/>
                </a:rPr>
                <a:t>.</a:t>
              </a:r>
              <a:endParaRPr kumimoji="0" lang="ru-RU" sz="1800" b="0" i="0" u="none" strike="noStrike" cap="none" normalizeH="0" baseline="0" dirty="0">
                <a:ln>
                  <a:noFill/>
                </a:ln>
                <a:solidFill>
                  <a:schemeClr val="tx1"/>
                </a:solidFill>
                <a:effectLst/>
                <a:latin typeface="Arial" pitchFamily="34" charset="0"/>
                <a:cs typeface="Arial" pitchFamily="34" charset="0"/>
              </a:endParaRPr>
            </a:p>
          </p:txBody>
        </p:sp>
        <p:sp>
          <p:nvSpPr>
            <p:cNvPr id="1030" name="Rectangle 36"/>
            <p:cNvSpPr>
              <a:spLocks noChangeArrowheads="1"/>
            </p:cNvSpPr>
            <p:nvPr/>
          </p:nvSpPr>
          <p:spPr bwMode="auto">
            <a:xfrm>
              <a:off x="3589" y="1505"/>
              <a:ext cx="9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Calibri" pitchFamily="34" charset="0"/>
                  <a:cs typeface="Arial" pitchFamily="34" charset="0"/>
                </a:rPr>
                <a:t> </a:t>
              </a:r>
              <a:endParaRPr kumimoji="0" lang="ru-RU" sz="1800" b="0" i="0" u="none" strike="noStrike" cap="none" normalizeH="0" baseline="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87019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Linar\Desktop\101CANON\IMG_40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7" y="476673"/>
            <a:ext cx="3960439" cy="297002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Linar\Desktop\101CANON\IMG_400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2006" y="503511"/>
            <a:ext cx="3936457" cy="295204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Linar\Desktop\101CANON\IMG_401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55776" y="3645024"/>
            <a:ext cx="3456384" cy="30361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98434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flipV="1">
            <a:off x="2195736" y="5517233"/>
            <a:ext cx="3312368" cy="72008"/>
          </a:xfrm>
        </p:spPr>
        <p:txBody>
          <a:bodyPr/>
          <a:lstStyle/>
          <a:p>
            <a:endParaRPr lang="ru-RU" dirty="0"/>
          </a:p>
        </p:txBody>
      </p:sp>
      <p:sp>
        <p:nvSpPr>
          <p:cNvPr id="3" name="Объект 2"/>
          <p:cNvSpPr>
            <a:spLocks noGrp="1"/>
          </p:cNvSpPr>
          <p:nvPr>
            <p:ph sz="quarter" idx="13"/>
          </p:nvPr>
        </p:nvSpPr>
        <p:spPr>
          <a:xfrm>
            <a:off x="1143000" y="731520"/>
            <a:ext cx="6400800" cy="2193424"/>
          </a:xfrm>
        </p:spPr>
        <p:txBody>
          <a:bodyPr/>
          <a:lstStyle/>
          <a:p>
            <a:r>
              <a:rPr lang="ru-RU" sz="1800" b="1" dirty="0" err="1">
                <a:latin typeface="Times New Roman" pitchFamily="18" charset="0"/>
                <a:cs typeface="Times New Roman" pitchFamily="18" charset="0"/>
              </a:rPr>
              <a:t>Запоминайка</a:t>
            </a:r>
            <a:endParaRPr lang="ru-RU" sz="1800" b="1" dirty="0">
              <a:latin typeface="Times New Roman" pitchFamily="18" charset="0"/>
              <a:cs typeface="Times New Roman" pitchFamily="18" charset="0"/>
            </a:endParaRPr>
          </a:p>
          <a:p>
            <a:pPr marL="45720" indent="0">
              <a:buNone/>
            </a:pPr>
            <a:r>
              <a:rPr lang="ru-RU" dirty="0"/>
              <a:t>  </a:t>
            </a:r>
            <a:r>
              <a:rPr lang="ru-RU" sz="1600" dirty="0">
                <a:latin typeface="Times New Roman" pitchFamily="18" charset="0"/>
                <a:cs typeface="Times New Roman" pitchFamily="18" charset="0"/>
              </a:rPr>
              <a:t>Цель:</a:t>
            </a:r>
          </a:p>
          <a:p>
            <a:pPr marL="45720" indent="0">
              <a:buNone/>
            </a:pPr>
            <a:r>
              <a:rPr lang="ru-RU" sz="1600" dirty="0">
                <a:latin typeface="Times New Roman" pitchFamily="18" charset="0"/>
                <a:cs typeface="Times New Roman" pitchFamily="18" charset="0"/>
              </a:rPr>
              <a:t>- развитие зрительной памяти;                                                                              - развитие моторики  рук .</a:t>
            </a:r>
          </a:p>
          <a:p>
            <a:pPr marL="45720" indent="0">
              <a:buNone/>
            </a:pPr>
            <a:endParaRPr lang="ru-RU" dirty="0"/>
          </a:p>
        </p:txBody>
      </p:sp>
      <p:pic>
        <p:nvPicPr>
          <p:cNvPr id="5122" name="Picture 2" descr="C:\Users\Linar\Desktop\101CANON\IMG_401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7664" y="2852936"/>
            <a:ext cx="5544616" cy="2952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7309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143000" y="548680"/>
            <a:ext cx="6400800" cy="2952328"/>
          </a:xfrm>
        </p:spPr>
        <p:txBody>
          <a:bodyPr>
            <a:normAutofit/>
          </a:bodyPr>
          <a:lstStyle/>
          <a:p>
            <a:pPr marL="45720" indent="0">
              <a:buNone/>
            </a:pPr>
            <a:r>
              <a:rPr lang="ru-RU" sz="1800" b="1" dirty="0">
                <a:latin typeface="Times New Roman" pitchFamily="18" charset="0"/>
                <a:cs typeface="Times New Roman" pitchFamily="18" charset="0"/>
              </a:rPr>
              <a:t>Волшебный мешочек</a:t>
            </a:r>
          </a:p>
          <a:p>
            <a:pPr marL="45720" indent="0">
              <a:buNone/>
            </a:pPr>
            <a:r>
              <a:rPr lang="ru-RU" sz="1600" b="1" dirty="0">
                <a:latin typeface="Times New Roman" pitchFamily="18" charset="0"/>
                <a:cs typeface="Times New Roman" pitchFamily="18" charset="0"/>
              </a:rPr>
              <a:t>Вариант1</a:t>
            </a:r>
            <a:r>
              <a:rPr lang="ru-RU" sz="1600" dirty="0">
                <a:latin typeface="Times New Roman" pitchFamily="18" charset="0"/>
                <a:cs typeface="Times New Roman" pitchFamily="18" charset="0"/>
              </a:rPr>
              <a:t>. Ребенок достает камушек любого цвета из мешочка и соотносит цвет с предметом, учась при этом правильно согласовывать слово - предмет и слово – признак:                                                зеленый камушек – зеленый огурец, зеленая трава и т. д. желтый камушек – желтая репа, желтое солнце и т. д.</a:t>
            </a:r>
          </a:p>
          <a:p>
            <a:pPr marL="45720" indent="0">
              <a:buNone/>
            </a:pPr>
            <a:r>
              <a:rPr lang="ru-RU" sz="1600" b="1" dirty="0">
                <a:latin typeface="Times New Roman" pitchFamily="18" charset="0"/>
                <a:cs typeface="Times New Roman" pitchFamily="18" charset="0"/>
              </a:rPr>
              <a:t>Вариант2</a:t>
            </a:r>
            <a:r>
              <a:rPr lang="ru-RU" sz="1600" dirty="0">
                <a:latin typeface="Times New Roman" pitchFamily="18" charset="0"/>
                <a:cs typeface="Times New Roman" pitchFamily="18" charset="0"/>
              </a:rPr>
              <a:t>. Ребенок достает из мешочка камушек (зеленого, синего, красного цвета) и придумывает слово на соответствующий звук (синий цвет-твердый согласный, красный – гласный, </a:t>
            </a:r>
            <a:r>
              <a:rPr lang="ru-RU" sz="1600" dirty="0" err="1">
                <a:latin typeface="Times New Roman" pitchFamily="18" charset="0"/>
                <a:cs typeface="Times New Roman" pitchFamily="18" charset="0"/>
              </a:rPr>
              <a:t>эеленый</a:t>
            </a:r>
            <a:r>
              <a:rPr lang="ru-RU" sz="1600" dirty="0">
                <a:latin typeface="Times New Roman" pitchFamily="18" charset="0"/>
                <a:cs typeface="Times New Roman" pitchFamily="18" charset="0"/>
              </a:rPr>
              <a:t> – мягкий согласный). </a:t>
            </a:r>
          </a:p>
        </p:txBody>
      </p:sp>
      <p:pic>
        <p:nvPicPr>
          <p:cNvPr id="6148" name="Picture 4" descr="D:\Photos\Садик мама\101CANON\IMG_4001 - копия.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3771628"/>
            <a:ext cx="3240360" cy="2465683"/>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D:\Photos\Садик мама\101CANON\IMG_400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7" y="3771628"/>
            <a:ext cx="3491994" cy="2465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2583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3448" y="404664"/>
            <a:ext cx="8136904" cy="5922775"/>
          </a:xfrm>
          <a:prstGeom prst="rect">
            <a:avLst/>
          </a:prstGeom>
        </p:spPr>
        <p:txBody>
          <a:bodyPr wrap="square">
            <a:spAutoFit/>
          </a:bodyPr>
          <a:lstStyle/>
          <a:p>
            <a:pPr algn="just">
              <a:lnSpc>
                <a:spcPct val="115000"/>
              </a:lnSpc>
              <a:spcAft>
                <a:spcPts val="1000"/>
              </a:spcAft>
            </a:pPr>
            <a:r>
              <a:rPr lang="ru-RU" sz="2000" b="1" dirty="0">
                <a:latin typeface="Times New Roman"/>
                <a:ea typeface="Times New Roman"/>
                <a:cs typeface="Times New Roman"/>
              </a:rPr>
              <a:t>Тип проекта:</a:t>
            </a:r>
            <a:endParaRPr lang="ru-RU" sz="2000" b="1" dirty="0">
              <a:ea typeface="Times New Roman"/>
              <a:cs typeface="Times New Roman"/>
            </a:endParaRPr>
          </a:p>
          <a:p>
            <a:pPr algn="just">
              <a:lnSpc>
                <a:spcPct val="115000"/>
              </a:lnSpc>
              <a:spcAft>
                <a:spcPts val="1000"/>
              </a:spcAft>
            </a:pPr>
            <a:r>
              <a:rPr lang="ru-RU" sz="2000" dirty="0">
                <a:latin typeface="Times New Roman"/>
                <a:ea typeface="Times New Roman"/>
                <a:cs typeface="Times New Roman"/>
              </a:rPr>
              <a:t>по доминирующей в проекте деятельности: исследовательский, творческий;</a:t>
            </a:r>
            <a:endParaRPr lang="ru-RU" sz="2000" dirty="0">
              <a:ea typeface="Times New Roman"/>
              <a:cs typeface="Times New Roman"/>
            </a:endParaRPr>
          </a:p>
          <a:p>
            <a:pPr algn="just">
              <a:lnSpc>
                <a:spcPct val="115000"/>
              </a:lnSpc>
              <a:spcAft>
                <a:spcPts val="1000"/>
              </a:spcAft>
            </a:pPr>
            <a:r>
              <a:rPr lang="ru-RU" sz="2000" dirty="0">
                <a:latin typeface="Times New Roman"/>
                <a:ea typeface="Times New Roman"/>
                <a:cs typeface="Times New Roman"/>
              </a:rPr>
              <a:t>по содержанию: психолого-педагогический;</a:t>
            </a:r>
            <a:endParaRPr lang="ru-RU" sz="2000" dirty="0">
              <a:ea typeface="Times New Roman"/>
              <a:cs typeface="Times New Roman"/>
            </a:endParaRPr>
          </a:p>
          <a:p>
            <a:pPr algn="just">
              <a:lnSpc>
                <a:spcPct val="115000"/>
              </a:lnSpc>
              <a:spcAft>
                <a:spcPts val="1000"/>
              </a:spcAft>
            </a:pPr>
            <a:r>
              <a:rPr lang="ru-RU" sz="2000" dirty="0">
                <a:latin typeface="Times New Roman"/>
                <a:ea typeface="Times New Roman"/>
                <a:cs typeface="Times New Roman"/>
              </a:rPr>
              <a:t>по количеству участников: коллективный;</a:t>
            </a:r>
            <a:endParaRPr lang="ru-RU" sz="2000" dirty="0">
              <a:ea typeface="Times New Roman"/>
              <a:cs typeface="Times New Roman"/>
            </a:endParaRPr>
          </a:p>
          <a:p>
            <a:pPr algn="just">
              <a:lnSpc>
                <a:spcPct val="115000"/>
              </a:lnSpc>
              <a:spcAft>
                <a:spcPts val="1000"/>
              </a:spcAft>
            </a:pPr>
            <a:r>
              <a:rPr lang="ru-RU" sz="2000" dirty="0">
                <a:latin typeface="Times New Roman"/>
                <a:ea typeface="Times New Roman"/>
                <a:cs typeface="Times New Roman"/>
              </a:rPr>
              <a:t>по времени проведения: долгосрочный (1год).</a:t>
            </a:r>
            <a:endParaRPr lang="ru-RU" sz="2000" dirty="0">
              <a:ea typeface="Times New Roman"/>
              <a:cs typeface="Times New Roman"/>
            </a:endParaRPr>
          </a:p>
          <a:p>
            <a:pPr algn="just">
              <a:lnSpc>
                <a:spcPct val="115000"/>
              </a:lnSpc>
              <a:spcAft>
                <a:spcPts val="1000"/>
              </a:spcAft>
            </a:pPr>
            <a:r>
              <a:rPr lang="ru-RU" sz="2000" b="1" dirty="0">
                <a:latin typeface="Times New Roman"/>
                <a:ea typeface="Times New Roman"/>
                <a:cs typeface="Times New Roman"/>
              </a:rPr>
              <a:t>Цель проекта</a:t>
            </a:r>
            <a:r>
              <a:rPr lang="ru-RU" sz="2000" dirty="0">
                <a:latin typeface="Times New Roman"/>
                <a:ea typeface="Times New Roman"/>
                <a:cs typeface="Times New Roman"/>
              </a:rPr>
              <a:t>: преодоление речевых нарушений и укрепление психофизического здоровья детей с общим недоразвитием речи, посредством использования нетрадиционных методов коррекционной работы.</a:t>
            </a:r>
            <a:endParaRPr lang="ru-RU" sz="2000" dirty="0">
              <a:ea typeface="Times New Roman"/>
              <a:cs typeface="Times New Roman"/>
            </a:endParaRPr>
          </a:p>
          <a:p>
            <a:pPr algn="just">
              <a:lnSpc>
                <a:spcPct val="115000"/>
              </a:lnSpc>
              <a:spcAft>
                <a:spcPts val="1000"/>
              </a:spcAft>
            </a:pPr>
            <a:r>
              <a:rPr lang="ru-RU" sz="2000" b="1" dirty="0">
                <a:latin typeface="Times New Roman"/>
                <a:ea typeface="Times New Roman"/>
                <a:cs typeface="Times New Roman"/>
              </a:rPr>
              <a:t>Проблема</a:t>
            </a:r>
            <a:r>
              <a:rPr lang="ru-RU" sz="2000" dirty="0">
                <a:latin typeface="Times New Roman"/>
                <a:ea typeface="Times New Roman"/>
                <a:cs typeface="Times New Roman"/>
              </a:rPr>
              <a:t>: Действительно ли использование нетрадиционных методов работы   повышает эффективность процесса коррекции  речевых нарушений?</a:t>
            </a:r>
            <a:endParaRPr lang="ru-RU" sz="2000" dirty="0">
              <a:ea typeface="Times New Roman"/>
              <a:cs typeface="Times New Roman"/>
            </a:endParaRPr>
          </a:p>
          <a:p>
            <a:pPr algn="just">
              <a:lnSpc>
                <a:spcPct val="115000"/>
              </a:lnSpc>
              <a:spcAft>
                <a:spcPts val="1000"/>
              </a:spcAft>
            </a:pPr>
            <a:r>
              <a:rPr lang="ru-RU" sz="2000" dirty="0">
                <a:latin typeface="Times New Roman"/>
                <a:ea typeface="Times New Roman"/>
                <a:cs typeface="Times New Roman"/>
              </a:rPr>
              <a:t>Место проведения: детский сад.</a:t>
            </a:r>
            <a:endParaRPr lang="ru-RU" sz="2000" dirty="0">
              <a:ea typeface="Times New Roman"/>
              <a:cs typeface="Times New Roman"/>
            </a:endParaRPr>
          </a:p>
        </p:txBody>
      </p:sp>
    </p:spTree>
    <p:extLst>
      <p:ext uri="{BB962C8B-B14F-4D97-AF65-F5344CB8AC3E}">
        <p14:creationId xmlns:p14="http://schemas.microsoft.com/office/powerpoint/2010/main" val="1278013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143000" y="731520"/>
            <a:ext cx="6400800" cy="1617360"/>
          </a:xfrm>
        </p:spPr>
        <p:txBody>
          <a:bodyPr>
            <a:normAutofit/>
          </a:bodyPr>
          <a:lstStyle/>
          <a:p>
            <a:pPr marL="45720" indent="0">
              <a:buNone/>
            </a:pPr>
            <a:r>
              <a:rPr lang="ru-RU" sz="1800" b="1" dirty="0">
                <a:latin typeface="Times New Roman" pitchFamily="18" charset="0"/>
                <a:cs typeface="Times New Roman" pitchFamily="18" charset="0"/>
              </a:rPr>
              <a:t>Знакомство с буквой</a:t>
            </a:r>
          </a:p>
          <a:p>
            <a:pPr marL="45720" indent="0">
              <a:buNone/>
            </a:pPr>
            <a:r>
              <a:rPr lang="ru-RU" sz="1600" dirty="0">
                <a:latin typeface="Times New Roman" pitchFamily="18" charset="0"/>
                <a:cs typeface="Times New Roman" pitchFamily="18" charset="0"/>
              </a:rPr>
              <a:t>Цель:</a:t>
            </a:r>
          </a:p>
          <a:p>
            <a:pPr marL="45720" indent="0">
              <a:buNone/>
            </a:pPr>
            <a:r>
              <a:rPr lang="ru-RU" sz="1600" dirty="0">
                <a:latin typeface="Times New Roman" pitchFamily="18" charset="0"/>
                <a:cs typeface="Times New Roman" pitchFamily="18" charset="0"/>
              </a:rPr>
              <a:t>- Закрепить зрительный образ изучаемой буквы;                                        - развитие мелкой моторики руки.</a:t>
            </a:r>
          </a:p>
        </p:txBody>
      </p:sp>
      <p:pic>
        <p:nvPicPr>
          <p:cNvPr id="8194" name="Picture 2" descr="D:\Photos\Садик мама\101CANON\IMG_399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1825" y="2132856"/>
            <a:ext cx="3047594" cy="2285463"/>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D:\Photos\Садик мама\101CANON\IMG_399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64" y="1916832"/>
            <a:ext cx="3072653" cy="230425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Linar\Desktop\101CANON\IMG_398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6959" y="4374403"/>
            <a:ext cx="3401385" cy="2358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23771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143000" y="731520"/>
            <a:ext cx="6400800" cy="2841496"/>
          </a:xfrm>
        </p:spPr>
        <p:txBody>
          <a:bodyPr>
            <a:normAutofit/>
          </a:bodyPr>
          <a:lstStyle/>
          <a:p>
            <a:pPr marL="45720" indent="0">
              <a:buNone/>
            </a:pPr>
            <a:r>
              <a:rPr lang="ru-RU" sz="1800" b="1" dirty="0">
                <a:latin typeface="Times New Roman" pitchFamily="18" charset="0"/>
                <a:cs typeface="Times New Roman" pitchFamily="18" charset="0"/>
              </a:rPr>
              <a:t>Звуковая дорожка</a:t>
            </a:r>
          </a:p>
          <a:p>
            <a:pPr marL="45720" indent="0">
              <a:buNone/>
            </a:pPr>
            <a:r>
              <a:rPr lang="ru-RU" sz="1600" dirty="0">
                <a:latin typeface="Times New Roman" pitchFamily="18" charset="0"/>
                <a:cs typeface="Times New Roman" pitchFamily="18" charset="0"/>
              </a:rPr>
              <a:t>Цели:</a:t>
            </a:r>
          </a:p>
          <a:p>
            <a:pPr marL="45720" indent="0">
              <a:buNone/>
            </a:pPr>
            <a:r>
              <a:rPr lang="ru-RU" sz="1600" dirty="0">
                <a:latin typeface="Times New Roman" pitchFamily="18" charset="0"/>
                <a:cs typeface="Times New Roman" pitchFamily="18" charset="0"/>
              </a:rPr>
              <a:t>- развитие фонематического восприятия путем выделения на слух места звука в слове;                                                                                      - развитие звукового анализа и синтеза;                                                     -воспитание слуховой дифференциации звуков речи;                              - закрепление пройденного звука;                                                               - автоматизация звука в слогах, в словах;                                                   - развитие мелкой моторики рук.</a:t>
            </a:r>
          </a:p>
        </p:txBody>
      </p:sp>
      <p:pic>
        <p:nvPicPr>
          <p:cNvPr id="9218" name="Picture 2" descr="C:\Users\Linar\Desktop\101CANON\IMG_398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5656" y="3501008"/>
            <a:ext cx="5688632"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70674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143000" y="731520"/>
            <a:ext cx="6400800" cy="2265432"/>
          </a:xfrm>
        </p:spPr>
        <p:txBody>
          <a:bodyPr>
            <a:normAutofit/>
          </a:bodyPr>
          <a:lstStyle/>
          <a:p>
            <a:pPr marL="45720" indent="0">
              <a:buNone/>
            </a:pPr>
            <a:r>
              <a:rPr lang="ru-RU" sz="1800" b="1" dirty="0">
                <a:latin typeface="Times New Roman" pitchFamily="18" charset="0"/>
                <a:cs typeface="Times New Roman" pitchFamily="18" charset="0"/>
              </a:rPr>
              <a:t>Звуковая дорожка</a:t>
            </a:r>
          </a:p>
          <a:p>
            <a:pPr marL="45720" indent="0">
              <a:buNone/>
            </a:pPr>
            <a:r>
              <a:rPr lang="ru-RU" sz="1600" b="1" dirty="0">
                <a:latin typeface="Times New Roman" pitchFamily="18" charset="0"/>
                <a:cs typeface="Times New Roman" pitchFamily="18" charset="0"/>
              </a:rPr>
              <a:t>Вариант1</a:t>
            </a:r>
          </a:p>
          <a:p>
            <a:pPr marL="45720" indent="0">
              <a:buNone/>
            </a:pPr>
            <a:r>
              <a:rPr lang="ru-RU" sz="1600" dirty="0">
                <a:latin typeface="Times New Roman" pitchFamily="18" charset="0"/>
                <a:cs typeface="Times New Roman" pitchFamily="18" charset="0"/>
              </a:rPr>
              <a:t>Повтори звук (слог) столько раз сколько камушков на дорожке.</a:t>
            </a:r>
          </a:p>
          <a:p>
            <a:pPr marL="45720" indent="0">
              <a:buNone/>
            </a:pPr>
            <a:r>
              <a:rPr lang="ru-RU" sz="1600" b="1" dirty="0">
                <a:latin typeface="Times New Roman" pitchFamily="18" charset="0"/>
                <a:cs typeface="Times New Roman" pitchFamily="18" charset="0"/>
              </a:rPr>
              <a:t>Вариант2</a:t>
            </a:r>
          </a:p>
          <a:p>
            <a:pPr marL="45720" indent="0">
              <a:buNone/>
            </a:pPr>
            <a:r>
              <a:rPr lang="ru-RU" sz="1600" dirty="0">
                <a:latin typeface="Times New Roman" pitchFamily="18" charset="0"/>
                <a:cs typeface="Times New Roman" pitchFamily="18" charset="0"/>
              </a:rPr>
              <a:t>Придумай слово с заданным звуком и положи камушек на дорожку.</a:t>
            </a:r>
          </a:p>
          <a:p>
            <a:pPr marL="45720" indent="0">
              <a:buNone/>
            </a:pPr>
            <a:endParaRPr lang="ru-RU" sz="1600" dirty="0">
              <a:latin typeface="Times New Roman" pitchFamily="18" charset="0"/>
              <a:cs typeface="Times New Roman" pitchFamily="18" charset="0"/>
            </a:endParaRPr>
          </a:p>
        </p:txBody>
      </p:sp>
      <p:pic>
        <p:nvPicPr>
          <p:cNvPr id="10242" name="Picture 2" descr="D:\Photos\Садик мама\101CANON\IMG_397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9425" y="3140968"/>
            <a:ext cx="3480338" cy="2609988"/>
          </a:xfrm>
          <a:prstGeom prst="rect">
            <a:avLst/>
          </a:prstGeom>
          <a:noFill/>
          <a:extLst>
            <a:ext uri="{909E8E84-426E-40DD-AFC4-6F175D3DCCD1}">
              <a14:hiddenFill xmlns:a14="http://schemas.microsoft.com/office/drawing/2010/main">
                <a:solidFill>
                  <a:srgbClr val="FFFFFF"/>
                </a:solidFill>
              </a14:hiddenFill>
            </a:ext>
          </a:extLst>
        </p:spPr>
      </p:pic>
      <p:pic>
        <p:nvPicPr>
          <p:cNvPr id="10243" name="Picture 3" descr="D:\Photos\Садик мама\101CANON\IMG_397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7" y="3140968"/>
            <a:ext cx="3516190" cy="2637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26344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p:txBody>
          <a:bodyPr>
            <a:normAutofit/>
          </a:bodyPr>
          <a:lstStyle/>
          <a:p>
            <a:pPr marL="45720" indent="0">
              <a:buNone/>
            </a:pPr>
            <a:r>
              <a:rPr lang="ru-RU" sz="1800" b="1" dirty="0">
                <a:latin typeface="Times New Roman" pitchFamily="18" charset="0"/>
                <a:cs typeface="Times New Roman" pitchFamily="18" charset="0"/>
              </a:rPr>
              <a:t>Звуковая дорожка</a:t>
            </a:r>
          </a:p>
          <a:p>
            <a:pPr marL="45720" indent="0">
              <a:buNone/>
            </a:pPr>
            <a:r>
              <a:rPr lang="ru-RU" sz="1600" b="1" dirty="0">
                <a:latin typeface="Times New Roman" pitchFamily="18" charset="0"/>
                <a:cs typeface="Times New Roman" pitchFamily="18" charset="0"/>
              </a:rPr>
              <a:t>Вариант3</a:t>
            </a:r>
          </a:p>
          <a:p>
            <a:pPr marL="45720" indent="0">
              <a:buNone/>
            </a:pPr>
            <a:r>
              <a:rPr lang="ru-RU" sz="1600" dirty="0">
                <a:latin typeface="Times New Roman" pitchFamily="18" charset="0"/>
                <a:cs typeface="Times New Roman" pitchFamily="18" charset="0"/>
              </a:rPr>
              <a:t>Собери слово из камушков на дорожке.</a:t>
            </a:r>
          </a:p>
          <a:p>
            <a:pPr marL="45720" indent="0">
              <a:buNone/>
            </a:pPr>
            <a:r>
              <a:rPr lang="ru-RU" sz="1600" b="1" dirty="0">
                <a:latin typeface="Times New Roman" pitchFamily="18" charset="0"/>
                <a:cs typeface="Times New Roman" pitchFamily="18" charset="0"/>
              </a:rPr>
              <a:t>Вариант4</a:t>
            </a:r>
          </a:p>
          <a:p>
            <a:pPr marL="45720" indent="0">
              <a:buNone/>
            </a:pPr>
            <a:r>
              <a:rPr lang="ru-RU" sz="1600" dirty="0">
                <a:latin typeface="Times New Roman" pitchFamily="18" charset="0"/>
                <a:cs typeface="Times New Roman" pitchFamily="18" charset="0"/>
              </a:rPr>
              <a:t>Подели слово на слоги.</a:t>
            </a:r>
          </a:p>
        </p:txBody>
      </p:sp>
      <p:pic>
        <p:nvPicPr>
          <p:cNvPr id="11266" name="Picture 2" descr="C:\Users\Linar\Desktop\101CANON\IMG_40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3356992"/>
            <a:ext cx="3763142" cy="2822069"/>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D:\Photos\Садик мама\101CANON\IMG_39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93301" y="3356992"/>
            <a:ext cx="3763142" cy="2822069"/>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D:\Photos\Садик мама\101CANON\IMG_397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76122" y="620688"/>
            <a:ext cx="2880320"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507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37" name="Group 52"/>
          <p:cNvGrpSpPr>
            <a:grpSpLocks noChangeAspect="1"/>
          </p:cNvGrpSpPr>
          <p:nvPr/>
        </p:nvGrpSpPr>
        <p:grpSpPr bwMode="auto">
          <a:xfrm>
            <a:off x="1042988" y="569912"/>
            <a:ext cx="7623174" cy="4659287"/>
            <a:chOff x="657" y="359"/>
            <a:chExt cx="4802" cy="2799"/>
          </a:xfrm>
        </p:grpSpPr>
        <p:sp>
          <p:nvSpPr>
            <p:cNvPr id="5138" name="AutoShape 51"/>
            <p:cNvSpPr>
              <a:spLocks noChangeAspect="1" noChangeArrowheads="1" noTextEdit="1"/>
            </p:cNvSpPr>
            <p:nvPr/>
          </p:nvSpPr>
          <p:spPr bwMode="auto">
            <a:xfrm>
              <a:off x="657" y="359"/>
              <a:ext cx="4617" cy="2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sz="1400">
                <a:latin typeface="Times New Roman" pitchFamily="18" charset="0"/>
                <a:cs typeface="Times New Roman" pitchFamily="18" charset="0"/>
              </a:endParaRPr>
            </a:p>
          </p:txBody>
        </p:sp>
        <p:sp>
          <p:nvSpPr>
            <p:cNvPr id="5139" name="Rectangle 53"/>
            <p:cNvSpPr>
              <a:spLocks noChangeArrowheads="1"/>
            </p:cNvSpPr>
            <p:nvPr/>
          </p:nvSpPr>
          <p:spPr bwMode="auto">
            <a:xfrm>
              <a:off x="657" y="361"/>
              <a:ext cx="444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Все упражнения могут варьироваться в зависимости от возраста ребёнка, его умственной и </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40" name="Rectangle 54"/>
            <p:cNvSpPr>
              <a:spLocks noChangeArrowheads="1"/>
            </p:cNvSpPr>
            <p:nvPr/>
          </p:nvSpPr>
          <p:spPr bwMode="auto">
            <a:xfrm>
              <a:off x="657" y="566"/>
              <a:ext cx="451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моторной способности, заинтересованности в игре, а также от поставленной педагогом цели.</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41" name="Rectangle 55"/>
            <p:cNvSpPr>
              <a:spLocks noChangeArrowheads="1"/>
            </p:cNvSpPr>
            <p:nvPr/>
          </p:nvSpPr>
          <p:spPr bwMode="auto">
            <a:xfrm>
              <a:off x="4989" y="566"/>
              <a:ext cx="2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 </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42" name="Rectangle 56"/>
            <p:cNvSpPr>
              <a:spLocks noChangeArrowheads="1"/>
            </p:cNvSpPr>
            <p:nvPr/>
          </p:nvSpPr>
          <p:spPr bwMode="auto">
            <a:xfrm>
              <a:off x="657" y="908"/>
              <a:ext cx="208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В ходе упражнений предусмотрено не толь</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43" name="Rectangle 57"/>
            <p:cNvSpPr>
              <a:spLocks noChangeArrowheads="1"/>
            </p:cNvSpPr>
            <p:nvPr/>
          </p:nvSpPr>
          <p:spPr bwMode="auto">
            <a:xfrm>
              <a:off x="2700" y="908"/>
              <a:ext cx="263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ко развитие мелкой моторики, но и решение ребёнком </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44" name="Rectangle 58"/>
            <p:cNvSpPr>
              <a:spLocks noChangeArrowheads="1"/>
            </p:cNvSpPr>
            <p:nvPr/>
          </p:nvSpPr>
          <p:spPr bwMode="auto">
            <a:xfrm>
              <a:off x="657" y="1111"/>
              <a:ext cx="1901"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сенсорных задач, профилактика оптико</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45" name="Rectangle 59"/>
            <p:cNvSpPr>
              <a:spLocks noChangeArrowheads="1"/>
            </p:cNvSpPr>
            <p:nvPr/>
          </p:nvSpPr>
          <p:spPr bwMode="auto">
            <a:xfrm>
              <a:off x="2512" y="1111"/>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46" name="Rectangle 60"/>
            <p:cNvSpPr>
              <a:spLocks noChangeArrowheads="1"/>
            </p:cNvSpPr>
            <p:nvPr/>
          </p:nvSpPr>
          <p:spPr bwMode="auto">
            <a:xfrm>
              <a:off x="2547" y="1111"/>
              <a:ext cx="284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пространственных нарушений, развитие фонематического </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47" name="Rectangle 61"/>
            <p:cNvSpPr>
              <a:spLocks noChangeArrowheads="1"/>
            </p:cNvSpPr>
            <p:nvPr/>
          </p:nvSpPr>
          <p:spPr bwMode="auto">
            <a:xfrm>
              <a:off x="657" y="1315"/>
              <a:ext cx="480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восприятия, развитие звукового анализа и синтеза, знакомство с образом буквы, коммуникативных </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48" name="Rectangle 62"/>
            <p:cNvSpPr>
              <a:spLocks noChangeArrowheads="1"/>
            </p:cNvSpPr>
            <p:nvPr/>
          </p:nvSpPr>
          <p:spPr bwMode="auto">
            <a:xfrm>
              <a:off x="657" y="1518"/>
              <a:ext cx="108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способностей, а также</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49" name="Rectangle 63"/>
            <p:cNvSpPr>
              <a:spLocks noChangeArrowheads="1"/>
            </p:cNvSpPr>
            <p:nvPr/>
          </p:nvSpPr>
          <p:spPr bwMode="auto">
            <a:xfrm>
              <a:off x="1777" y="1518"/>
              <a:ext cx="2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 </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50" name="Rectangle 64"/>
            <p:cNvSpPr>
              <a:spLocks noChangeArrowheads="1"/>
            </p:cNvSpPr>
            <p:nvPr/>
          </p:nvSpPr>
          <p:spPr bwMode="auto">
            <a:xfrm>
              <a:off x="1845" y="1518"/>
              <a:ext cx="322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приобретение детьми новых умений и навыков, которые могли бы </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51" name="Rectangle 65"/>
            <p:cNvSpPr>
              <a:spLocks noChangeArrowheads="1"/>
            </p:cNvSpPr>
            <p:nvPr/>
          </p:nvSpPr>
          <p:spPr bwMode="auto">
            <a:xfrm>
              <a:off x="657" y="1721"/>
              <a:ext cx="2091"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использовать в других видах деятельности.</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52" name="Rectangle 66"/>
            <p:cNvSpPr>
              <a:spLocks noChangeArrowheads="1"/>
            </p:cNvSpPr>
            <p:nvPr/>
          </p:nvSpPr>
          <p:spPr bwMode="auto">
            <a:xfrm>
              <a:off x="2668" y="1721"/>
              <a:ext cx="2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 </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53" name="Rectangle 67"/>
            <p:cNvSpPr>
              <a:spLocks noChangeArrowheads="1"/>
            </p:cNvSpPr>
            <p:nvPr/>
          </p:nvSpPr>
          <p:spPr bwMode="auto">
            <a:xfrm>
              <a:off x="657" y="2065"/>
              <a:ext cx="452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В занятие, проводимое педагогом, может включаться одно или несколько видов упражнений. </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54" name="Rectangle 68"/>
            <p:cNvSpPr>
              <a:spLocks noChangeArrowheads="1"/>
            </p:cNvSpPr>
            <p:nvPr/>
          </p:nvSpPr>
          <p:spPr bwMode="auto">
            <a:xfrm>
              <a:off x="657" y="2267"/>
              <a:ext cx="3449"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Каждое упражнение проводится несколько раз, постепенно их усложня</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55" name="Rectangle 69"/>
            <p:cNvSpPr>
              <a:spLocks noChangeArrowheads="1"/>
            </p:cNvSpPr>
            <p:nvPr/>
          </p:nvSpPr>
          <p:spPr bwMode="auto">
            <a:xfrm>
              <a:off x="3979" y="2267"/>
              <a:ext cx="166" cy="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a:ln>
                    <a:noFill/>
                  </a:ln>
                  <a:solidFill>
                    <a:srgbClr val="000000"/>
                  </a:solidFill>
                  <a:effectLst/>
                  <a:latin typeface="Times New Roman" pitchFamily="18" charset="0"/>
                  <a:cs typeface="Times New Roman" pitchFamily="18" charset="0"/>
                </a:rPr>
                <a:t>   я.</a:t>
              </a:r>
              <a:endParaRPr kumimoji="0" lang="ru-RU" sz="14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5156" name="Rectangle 70"/>
            <p:cNvSpPr>
              <a:spLocks noChangeArrowheads="1"/>
            </p:cNvSpPr>
            <p:nvPr/>
          </p:nvSpPr>
          <p:spPr bwMode="auto">
            <a:xfrm>
              <a:off x="4055" y="2267"/>
              <a:ext cx="2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 </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57" name="Rectangle 71"/>
            <p:cNvSpPr>
              <a:spLocks noChangeArrowheads="1"/>
            </p:cNvSpPr>
            <p:nvPr/>
          </p:nvSpPr>
          <p:spPr bwMode="auto">
            <a:xfrm>
              <a:off x="657" y="2610"/>
              <a:ext cx="438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Можно применять не только в логопедической группе, но и в массовых группах, а также в </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58" name="Rectangle 72"/>
            <p:cNvSpPr>
              <a:spLocks noChangeArrowheads="1"/>
            </p:cNvSpPr>
            <p:nvPr/>
          </p:nvSpPr>
          <p:spPr bwMode="auto">
            <a:xfrm>
              <a:off x="657" y="2814"/>
              <a:ext cx="99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домашних условиях.</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159" name="Rectangle 73"/>
            <p:cNvSpPr>
              <a:spLocks noChangeArrowheads="1"/>
            </p:cNvSpPr>
            <p:nvPr/>
          </p:nvSpPr>
          <p:spPr bwMode="auto">
            <a:xfrm>
              <a:off x="1617" y="2814"/>
              <a:ext cx="2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Times New Roman" pitchFamily="18" charset="0"/>
                  <a:cs typeface="Times New Roman" pitchFamily="18" charset="0"/>
                </a:rPr>
                <a:t> </a:t>
              </a:r>
              <a:endParaRPr kumimoji="0" lang="ru-RU" sz="1400" b="0" i="0" u="none" strike="noStrike" cap="none" normalizeH="0" baseline="0">
                <a:ln>
                  <a:noFill/>
                </a:ln>
                <a:solidFill>
                  <a:schemeClr val="tx1"/>
                </a:solidFill>
                <a:effectLst/>
                <a:latin typeface="Times New Roman" pitchFamily="18" charset="0"/>
                <a:cs typeface="Times New Roman" pitchFamily="18" charset="0"/>
              </a:endParaRPr>
            </a:p>
          </p:txBody>
        </p:sp>
      </p:grpSp>
    </p:spTree>
    <p:extLst>
      <p:ext uri="{BB962C8B-B14F-4D97-AF65-F5344CB8AC3E}">
        <p14:creationId xmlns:p14="http://schemas.microsoft.com/office/powerpoint/2010/main" val="33527814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660400" y="1128713"/>
            <a:ext cx="8445504" cy="4071937"/>
            <a:chOff x="416" y="711"/>
            <a:chExt cx="5320" cy="2565"/>
          </a:xfrm>
        </p:grpSpPr>
        <p:sp>
          <p:nvSpPr>
            <p:cNvPr id="3" name="AutoShape 3"/>
            <p:cNvSpPr>
              <a:spLocks noChangeAspect="1" noChangeArrowheads="1" noTextEdit="1"/>
            </p:cNvSpPr>
            <p:nvPr/>
          </p:nvSpPr>
          <p:spPr bwMode="auto">
            <a:xfrm>
              <a:off x="416" y="711"/>
              <a:ext cx="4913" cy="2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sz="1600">
                <a:latin typeface="Times New Roman" pitchFamily="18" charset="0"/>
                <a:cs typeface="Times New Roman" pitchFamily="18" charset="0"/>
              </a:endParaRPr>
            </a:p>
          </p:txBody>
        </p:sp>
        <p:sp>
          <p:nvSpPr>
            <p:cNvPr id="4" name="Rectangle 5"/>
            <p:cNvSpPr>
              <a:spLocks noChangeArrowheads="1"/>
            </p:cNvSpPr>
            <p:nvPr/>
          </p:nvSpPr>
          <p:spPr bwMode="auto">
            <a:xfrm>
              <a:off x="2576" y="711"/>
              <a:ext cx="66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Заключение</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 name="Rectangle 6"/>
            <p:cNvSpPr>
              <a:spLocks noChangeArrowheads="1"/>
            </p:cNvSpPr>
            <p:nvPr/>
          </p:nvSpPr>
          <p:spPr bwMode="auto">
            <a:xfrm>
              <a:off x="3169" y="711"/>
              <a:ext cx="3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 </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6" name="Rectangle 7"/>
            <p:cNvSpPr>
              <a:spLocks noChangeArrowheads="1"/>
            </p:cNvSpPr>
            <p:nvPr/>
          </p:nvSpPr>
          <p:spPr bwMode="auto">
            <a:xfrm>
              <a:off x="416" y="1114"/>
              <a:ext cx="69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Применение</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7" name="Rectangle 8"/>
            <p:cNvSpPr>
              <a:spLocks noChangeArrowheads="1"/>
            </p:cNvSpPr>
            <p:nvPr/>
          </p:nvSpPr>
          <p:spPr bwMode="auto">
            <a:xfrm>
              <a:off x="1033" y="1114"/>
              <a:ext cx="3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 </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8" name="Rectangle 9"/>
            <p:cNvSpPr>
              <a:spLocks noChangeArrowheads="1"/>
            </p:cNvSpPr>
            <p:nvPr/>
          </p:nvSpPr>
          <p:spPr bwMode="auto">
            <a:xfrm>
              <a:off x="1114" y="1114"/>
              <a:ext cx="80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декоративных </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9" name="Rectangle 10"/>
            <p:cNvSpPr>
              <a:spLocks noChangeArrowheads="1"/>
            </p:cNvSpPr>
            <p:nvPr/>
          </p:nvSpPr>
          <p:spPr bwMode="auto">
            <a:xfrm>
              <a:off x="1894" y="1114"/>
              <a:ext cx="3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 </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10" name="Rectangle 11"/>
            <p:cNvSpPr>
              <a:spLocks noChangeArrowheads="1"/>
            </p:cNvSpPr>
            <p:nvPr/>
          </p:nvSpPr>
          <p:spPr bwMode="auto">
            <a:xfrm>
              <a:off x="1976" y="1114"/>
              <a:ext cx="6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к</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11" name="Rectangle 12"/>
            <p:cNvSpPr>
              <a:spLocks noChangeArrowheads="1"/>
            </p:cNvSpPr>
            <p:nvPr/>
          </p:nvSpPr>
          <p:spPr bwMode="auto">
            <a:xfrm>
              <a:off x="2032" y="1114"/>
              <a:ext cx="517"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амушков </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12" name="Rectangle 13"/>
            <p:cNvSpPr>
              <a:spLocks noChangeArrowheads="1"/>
            </p:cNvSpPr>
            <p:nvPr/>
          </p:nvSpPr>
          <p:spPr bwMode="auto">
            <a:xfrm>
              <a:off x="2553" y="1114"/>
              <a:ext cx="4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13" name="Rectangle 14"/>
            <p:cNvSpPr>
              <a:spLocks noChangeArrowheads="1"/>
            </p:cNvSpPr>
            <p:nvPr/>
          </p:nvSpPr>
          <p:spPr bwMode="auto">
            <a:xfrm>
              <a:off x="2590" y="1114"/>
              <a:ext cx="3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 </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14" name="Rectangle 15"/>
            <p:cNvSpPr>
              <a:spLocks noChangeArrowheads="1"/>
            </p:cNvSpPr>
            <p:nvPr/>
          </p:nvSpPr>
          <p:spPr bwMode="auto">
            <a:xfrm>
              <a:off x="2673" y="1114"/>
              <a:ext cx="1597"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это один из нетрадиционных</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5" name="Rectangle 16"/>
            <p:cNvSpPr>
              <a:spLocks noChangeArrowheads="1"/>
            </p:cNvSpPr>
            <p:nvPr/>
          </p:nvSpPr>
          <p:spPr bwMode="auto">
            <a:xfrm>
              <a:off x="3882" y="1114"/>
              <a:ext cx="146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            приемов обучения, </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6" name="Rectangle 17"/>
            <p:cNvSpPr>
              <a:spLocks noChangeArrowheads="1"/>
            </p:cNvSpPr>
            <p:nvPr/>
          </p:nvSpPr>
          <p:spPr bwMode="auto">
            <a:xfrm>
              <a:off x="416" y="1352"/>
              <a:ext cx="1256"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интересный для детей.</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17" name="Rectangle 18"/>
            <p:cNvSpPr>
              <a:spLocks noChangeArrowheads="1"/>
            </p:cNvSpPr>
            <p:nvPr/>
          </p:nvSpPr>
          <p:spPr bwMode="auto">
            <a:xfrm>
              <a:off x="1533" y="1352"/>
              <a:ext cx="3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 </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18" name="Rectangle 19"/>
            <p:cNvSpPr>
              <a:spLocks noChangeArrowheads="1"/>
            </p:cNvSpPr>
            <p:nvPr/>
          </p:nvSpPr>
          <p:spPr bwMode="auto">
            <a:xfrm>
              <a:off x="416" y="1755"/>
              <a:ext cx="5320"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Апробация данной разработки проводилась, и проводится в старшей и в подготовительной         </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9" name="Rectangle 20"/>
            <p:cNvSpPr>
              <a:spLocks noChangeArrowheads="1"/>
            </p:cNvSpPr>
            <p:nvPr/>
          </p:nvSpPr>
          <p:spPr bwMode="auto">
            <a:xfrm>
              <a:off x="416" y="1993"/>
              <a:ext cx="0"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0" name="Rectangle 21"/>
            <p:cNvSpPr>
              <a:spLocks noChangeArrowheads="1"/>
            </p:cNvSpPr>
            <p:nvPr/>
          </p:nvSpPr>
          <p:spPr bwMode="auto">
            <a:xfrm>
              <a:off x="809" y="1993"/>
              <a:ext cx="0"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1" name="Rectangle 22"/>
            <p:cNvSpPr>
              <a:spLocks noChangeArrowheads="1"/>
            </p:cNvSpPr>
            <p:nvPr/>
          </p:nvSpPr>
          <p:spPr bwMode="auto">
            <a:xfrm>
              <a:off x="1343" y="1993"/>
              <a:ext cx="242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 группах МБДОУ № 115 города Ульяновска.</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2" name="Rectangle 23"/>
            <p:cNvSpPr>
              <a:spLocks noChangeArrowheads="1"/>
            </p:cNvSpPr>
            <p:nvPr/>
          </p:nvSpPr>
          <p:spPr bwMode="auto">
            <a:xfrm>
              <a:off x="3412" y="1993"/>
              <a:ext cx="3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 </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23" name="Rectangle 24"/>
            <p:cNvSpPr>
              <a:spLocks noChangeArrowheads="1"/>
            </p:cNvSpPr>
            <p:nvPr/>
          </p:nvSpPr>
          <p:spPr bwMode="auto">
            <a:xfrm>
              <a:off x="416" y="2395"/>
              <a:ext cx="504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Анализ результатов показал, значимость и необходимость использования нетрадиционных </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24" name="Rectangle 25"/>
            <p:cNvSpPr>
              <a:spLocks noChangeArrowheads="1"/>
            </p:cNvSpPr>
            <p:nvPr/>
          </p:nvSpPr>
          <p:spPr bwMode="auto">
            <a:xfrm>
              <a:off x="416" y="2633"/>
              <a:ext cx="4686"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методов коррекционной работы, для преодоления речевых нарушений и укрепление </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25" name="Rectangle 26"/>
            <p:cNvSpPr>
              <a:spLocks noChangeArrowheads="1"/>
            </p:cNvSpPr>
            <p:nvPr/>
          </p:nvSpPr>
          <p:spPr bwMode="auto">
            <a:xfrm>
              <a:off x="416" y="2871"/>
              <a:ext cx="3876"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a:ln>
                    <a:noFill/>
                  </a:ln>
                  <a:solidFill>
                    <a:srgbClr val="000000"/>
                  </a:solidFill>
                  <a:effectLst/>
                  <a:latin typeface="Times New Roman" pitchFamily="18" charset="0"/>
                  <a:cs typeface="Times New Roman" pitchFamily="18" charset="0"/>
                </a:rPr>
                <a:t>психофизического здоровья детей с задержкой</a:t>
              </a:r>
              <a:r>
                <a:rPr kumimoji="0" lang="ru-RU" sz="1600" b="0" i="0" u="none" strike="noStrike" cap="none" normalizeH="0" dirty="0">
                  <a:ln>
                    <a:noFill/>
                  </a:ln>
                  <a:solidFill>
                    <a:srgbClr val="000000"/>
                  </a:solidFill>
                  <a:effectLst/>
                  <a:latin typeface="Times New Roman" pitchFamily="18" charset="0"/>
                  <a:cs typeface="Times New Roman" pitchFamily="18" charset="0"/>
                </a:rPr>
                <a:t> психического развития.</a:t>
              </a:r>
              <a:endParaRPr kumimoji="0" lang="ru-RU" sz="16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6" name="Rectangle 27"/>
            <p:cNvSpPr>
              <a:spLocks noChangeArrowheads="1"/>
            </p:cNvSpPr>
            <p:nvPr/>
          </p:nvSpPr>
          <p:spPr bwMode="auto">
            <a:xfrm>
              <a:off x="3575" y="2871"/>
              <a:ext cx="3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27" name="Rectangle 28"/>
            <p:cNvSpPr>
              <a:spLocks noChangeArrowheads="1"/>
            </p:cNvSpPr>
            <p:nvPr/>
          </p:nvSpPr>
          <p:spPr bwMode="auto">
            <a:xfrm>
              <a:off x="3604" y="2871"/>
              <a:ext cx="3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a:ln>
                    <a:noFill/>
                  </a:ln>
                  <a:solidFill>
                    <a:srgbClr val="000000"/>
                  </a:solidFill>
                  <a:effectLst/>
                  <a:latin typeface="Times New Roman" pitchFamily="18" charset="0"/>
                  <a:cs typeface="Times New Roman" pitchFamily="18" charset="0"/>
                </a:rPr>
                <a:t> </a:t>
              </a:r>
              <a:endParaRPr kumimoji="0" lang="ru-RU" sz="1600" b="0" i="0" u="none" strike="noStrike" cap="none" normalizeH="0" baseline="0">
                <a:ln>
                  <a:noFill/>
                </a:ln>
                <a:solidFill>
                  <a:schemeClr val="tx1"/>
                </a:solidFill>
                <a:effectLst/>
                <a:latin typeface="Times New Roman" pitchFamily="18" charset="0"/>
                <a:cs typeface="Times New Roman" pitchFamily="18" charset="0"/>
              </a:endParaRPr>
            </a:p>
          </p:txBody>
        </p:sp>
      </p:grpSp>
    </p:spTree>
    <p:extLst>
      <p:ext uri="{BB962C8B-B14F-4D97-AF65-F5344CB8AC3E}">
        <p14:creationId xmlns:p14="http://schemas.microsoft.com/office/powerpoint/2010/main" val="3989839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908720"/>
            <a:ext cx="7704856" cy="2554545"/>
          </a:xfrm>
          <a:prstGeom prst="rect">
            <a:avLst/>
          </a:prstGeom>
        </p:spPr>
        <p:txBody>
          <a:bodyPr wrap="square">
            <a:spAutoFit/>
          </a:bodyPr>
          <a:lstStyle/>
          <a:p>
            <a:r>
              <a:rPr lang="ru-RU" sz="3200" dirty="0"/>
              <a:t>« Истоки способностей и дарований детей на кончиках пальцев. От пальцев идут тончайшие ручейки, которые питают источник творческой мысли». В.А. Сухомлинский</a:t>
            </a:r>
          </a:p>
        </p:txBody>
      </p:sp>
    </p:spTree>
    <p:extLst>
      <p:ext uri="{BB962C8B-B14F-4D97-AF65-F5344CB8AC3E}">
        <p14:creationId xmlns:p14="http://schemas.microsoft.com/office/powerpoint/2010/main" val="1392412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15616" y="1052736"/>
            <a:ext cx="7128792" cy="3760004"/>
          </a:xfrm>
          <a:prstGeom prst="rect">
            <a:avLst/>
          </a:prstGeom>
        </p:spPr>
        <p:txBody>
          <a:bodyPr wrap="square">
            <a:spAutoFit/>
          </a:bodyPr>
          <a:lstStyle/>
          <a:p>
            <a:pPr algn="just">
              <a:lnSpc>
                <a:spcPct val="115000"/>
              </a:lnSpc>
              <a:spcAft>
                <a:spcPts val="1000"/>
              </a:spcAft>
            </a:pPr>
            <a:r>
              <a:rPr lang="ru-RU" sz="2000" dirty="0">
                <a:latin typeface="Times New Roman" pitchFamily="18" charset="0"/>
                <a:ea typeface="Times New Roman"/>
                <a:cs typeface="Times New Roman" pitchFamily="18" charset="0"/>
              </a:rPr>
              <a:t>На современном этапе развития дошкольного образовании одной из актуальных задач является повышение эффективности процесса коррекции речевых нарушений и укрепление психофизического здоровья детей.</a:t>
            </a:r>
          </a:p>
          <a:p>
            <a:pPr algn="just">
              <a:lnSpc>
                <a:spcPct val="115000"/>
              </a:lnSpc>
              <a:spcAft>
                <a:spcPts val="1000"/>
              </a:spcAft>
            </a:pPr>
            <a:r>
              <a:rPr lang="ru-RU" sz="2000" dirty="0">
                <a:latin typeface="Times New Roman" pitchFamily="18" charset="0"/>
                <a:ea typeface="Times New Roman"/>
                <a:cs typeface="Times New Roman" pitchFamily="18" charset="0"/>
              </a:rPr>
              <a:t>Перед дошкольным учреждением стоит задача всестороннего развития детей, коррекции отклонений в развитии ребёнка, а также подготовки их поступления в школу. Необходимым условием для реализации данной задачи является формирование и совершенствование речи детей в различных её формах, используя различные методы и приёмы.</a:t>
            </a:r>
          </a:p>
        </p:txBody>
      </p:sp>
    </p:spTree>
    <p:extLst>
      <p:ext uri="{BB962C8B-B14F-4D97-AF65-F5344CB8AC3E}">
        <p14:creationId xmlns:p14="http://schemas.microsoft.com/office/powerpoint/2010/main" val="998416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620688"/>
            <a:ext cx="8064896" cy="5016758"/>
          </a:xfrm>
          <a:prstGeom prst="rect">
            <a:avLst/>
          </a:prstGeom>
        </p:spPr>
        <p:txBody>
          <a:bodyPr wrap="square">
            <a:spAutoFit/>
          </a:bodyPr>
          <a:lstStyle/>
          <a:p>
            <a:r>
              <a:rPr lang="ru-RU" sz="2000" dirty="0">
                <a:latin typeface="Times New Roman" pitchFamily="18" charset="0"/>
                <a:cs typeface="Times New Roman" pitchFamily="18" charset="0"/>
              </a:rPr>
              <a:t>Одним из факторов психологического базиса для развития высших психических функций у детей является развитие крупной (или общей) и мелкой (или ручной) моторики.</a:t>
            </a:r>
          </a:p>
          <a:p>
            <a:r>
              <a:rPr lang="ru-RU" sz="2000" dirty="0">
                <a:latin typeface="Times New Roman" pitchFamily="18" charset="0"/>
                <a:cs typeface="Times New Roman" pitchFamily="18" charset="0"/>
              </a:rPr>
              <a:t>Поскольку существует тесная взаимосвязь и взаимозависимость  речевой и моторной деятельности, то при наличии речевого дефекта у ребёнка особое внимание необходимо обратить на развитие тонких движений пальцев рук, что положительно влияет на функционирование речевых зон коры головного мозга. От развития моторики пальцев рук зависят навыки логического мышления, его скорость и результативность.</a:t>
            </a:r>
          </a:p>
          <a:p>
            <a:r>
              <a:rPr lang="ru-RU" sz="2000" dirty="0">
                <a:latin typeface="Times New Roman" pitchFamily="18" charset="0"/>
                <a:cs typeface="Times New Roman" pitchFamily="18" charset="0"/>
              </a:rPr>
              <a:t>Доказано, что мысль, и глаз ребёнка двигаются с той же скоростью, что и рука. Значит, систематические упражнения по тренировке движений пальцев рук являются мощным средством повышения работоспособности головного мозга. Тонкая моторика  - это основа развития, своего рода «локомотив»  всех психических процессов, таких как внимание, память, восприятие, мышление, речь.</a:t>
            </a:r>
          </a:p>
        </p:txBody>
      </p:sp>
    </p:spTree>
    <p:extLst>
      <p:ext uri="{BB962C8B-B14F-4D97-AF65-F5344CB8AC3E}">
        <p14:creationId xmlns:p14="http://schemas.microsoft.com/office/powerpoint/2010/main" val="28955081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1312266"/>
            <a:ext cx="7776864" cy="2923877"/>
          </a:xfrm>
          <a:prstGeom prst="rect">
            <a:avLst/>
          </a:prstGeom>
        </p:spPr>
        <p:txBody>
          <a:bodyPr wrap="square">
            <a:spAutoFit/>
          </a:bodyPr>
          <a:lstStyle/>
          <a:p>
            <a:pPr algn="just">
              <a:lnSpc>
                <a:spcPct val="115000"/>
              </a:lnSpc>
              <a:spcAft>
                <a:spcPts val="1000"/>
              </a:spcAft>
            </a:pPr>
            <a:r>
              <a:rPr lang="ru-RU" sz="2000" dirty="0">
                <a:latin typeface="Times New Roman"/>
                <a:ea typeface="Times New Roman"/>
                <a:cs typeface="Times New Roman"/>
              </a:rPr>
              <a:t>Вся жизнь ребёнка – игра. И поэтому процесс обучения не может проходить без неё. Тактильные ощущения, мелкая моторика, мыслительные операции развиваются в детской игре. Работа с ребёнком должна быть игровой, динамичной, эмоционально приятной, неутомимой и разнообразной. А это объективно подталкивает к поискам как традиционных, так и нетрадиционных игровых приёмов и средств, в коррекционной, логопедической работе с детьми.</a:t>
            </a:r>
            <a:endParaRPr lang="ru-RU" sz="2000" dirty="0">
              <a:ea typeface="Times New Roman"/>
              <a:cs typeface="Times New Roman"/>
            </a:endParaRPr>
          </a:p>
        </p:txBody>
      </p:sp>
    </p:spTree>
    <p:extLst>
      <p:ext uri="{BB962C8B-B14F-4D97-AF65-F5344CB8AC3E}">
        <p14:creationId xmlns:p14="http://schemas.microsoft.com/office/powerpoint/2010/main" val="205111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1600" y="692695"/>
            <a:ext cx="7560840" cy="2193229"/>
          </a:xfrm>
          <a:prstGeom prst="rect">
            <a:avLst/>
          </a:prstGeom>
        </p:spPr>
        <p:txBody>
          <a:bodyPr wrap="square">
            <a:spAutoFit/>
          </a:bodyPr>
          <a:lstStyle/>
          <a:p>
            <a:pPr algn="just">
              <a:lnSpc>
                <a:spcPct val="115000"/>
              </a:lnSpc>
              <a:spcAft>
                <a:spcPts val="1000"/>
              </a:spcAft>
            </a:pPr>
            <a:r>
              <a:rPr lang="ru-RU" sz="2000" dirty="0">
                <a:latin typeface="Times New Roman" pitchFamily="18" charset="0"/>
                <a:ea typeface="Times New Roman"/>
                <a:cs typeface="Times New Roman" pitchFamily="18" charset="0"/>
              </a:rPr>
              <a:t>Недавно в наших магазинах появились  декоративные  камушки . Это разноцветные стеклянные камушки гладкие и гранулированные. Используют их в качестве оформительского материала. Красота камушков завораживает настолько, что и взрослым и детям хочется к ним прикоснуться, подержать их в руках, поиграть с ними. </a:t>
            </a:r>
          </a:p>
        </p:txBody>
      </p:sp>
      <p:pic>
        <p:nvPicPr>
          <p:cNvPr id="2050" name="Picture 2" descr="C:\Users\Linar\Desktop\101CANON\IMG_40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3081262"/>
            <a:ext cx="5184576" cy="35160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1991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11451" y="548680"/>
            <a:ext cx="7344816" cy="1938992"/>
          </a:xfrm>
          <a:prstGeom prst="rect">
            <a:avLst/>
          </a:prstGeom>
        </p:spPr>
        <p:txBody>
          <a:bodyPr wrap="square">
            <a:spAutoFit/>
          </a:bodyPr>
          <a:lstStyle/>
          <a:p>
            <a:r>
              <a:rPr lang="ru-RU" sz="2000" dirty="0">
                <a:latin typeface="Times New Roman" pitchFamily="18" charset="0"/>
                <a:cs typeface="Times New Roman" pitchFamily="18" charset="0"/>
              </a:rPr>
              <a:t>Вначале мы использовали эти камушки для сухого бассейна для массажа рук. Но на этом не остановились. Мы поняли, что из этих камушков можно создать увлекательные игры, при помощи которых дети смогут тренировать свою память, мышление, внимание , а так же совершенствовать речь и мелкую моторику рук. </a:t>
            </a:r>
          </a:p>
        </p:txBody>
      </p:sp>
      <p:pic>
        <p:nvPicPr>
          <p:cNvPr id="1026" name="Picture 2" descr="C:\Users\Linar\Desktop\101CANON\IMG_402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49064" y="2780928"/>
            <a:ext cx="4669590" cy="3312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397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Group 136"/>
          <p:cNvGrpSpPr>
            <a:grpSpLocks noChangeAspect="1"/>
          </p:cNvGrpSpPr>
          <p:nvPr/>
        </p:nvGrpSpPr>
        <p:grpSpPr bwMode="auto">
          <a:xfrm>
            <a:off x="665866" y="1373766"/>
            <a:ext cx="8311943" cy="3132144"/>
            <a:chOff x="586" y="661"/>
            <a:chExt cx="5417" cy="1699"/>
          </a:xfrm>
        </p:grpSpPr>
        <p:sp>
          <p:nvSpPr>
            <p:cNvPr id="133" name="Rectangle 137"/>
            <p:cNvSpPr>
              <a:spLocks noChangeArrowheads="1"/>
            </p:cNvSpPr>
            <p:nvPr/>
          </p:nvSpPr>
          <p:spPr bwMode="auto">
            <a:xfrm>
              <a:off x="586" y="661"/>
              <a:ext cx="5417"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a:ln>
                    <a:noFill/>
                  </a:ln>
                  <a:solidFill>
                    <a:srgbClr val="000000"/>
                  </a:solidFill>
                  <a:effectLst/>
                  <a:latin typeface="Times New Roman" pitchFamily="18" charset="0"/>
                  <a:cs typeface="Times New Roman" pitchFamily="18" charset="0"/>
                </a:rPr>
                <a:t>Играть в эти игры можно как в помещении, так и на свежем воздухе на участке. И    </a:t>
              </a:r>
              <a:endParaRPr kumimoji="0" lang="ru-RU"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35" name="Rectangle 139"/>
            <p:cNvSpPr>
              <a:spLocks noChangeArrowheads="1"/>
            </p:cNvSpPr>
            <p:nvPr/>
          </p:nvSpPr>
          <p:spPr bwMode="auto">
            <a:xfrm>
              <a:off x="5332" y="661"/>
              <a:ext cx="3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a:ln>
                    <a:noFill/>
                  </a:ln>
                  <a:solidFill>
                    <a:srgbClr val="000000"/>
                  </a:solidFill>
                  <a:effectLst/>
                  <a:latin typeface="Times New Roman" pitchFamily="18" charset="0"/>
                  <a:cs typeface="Times New Roman" pitchFamily="18" charset="0"/>
                </a:rPr>
                <a:t> </a:t>
              </a:r>
              <a:endParaRPr kumimoji="0" lang="ru-RU"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36" name="Rectangle 140"/>
            <p:cNvSpPr>
              <a:spLocks noChangeArrowheads="1"/>
            </p:cNvSpPr>
            <p:nvPr/>
          </p:nvSpPr>
          <p:spPr bwMode="auto">
            <a:xfrm>
              <a:off x="586" y="911"/>
              <a:ext cx="161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a:ln>
                    <a:noFill/>
                  </a:ln>
                  <a:solidFill>
                    <a:srgbClr val="000000"/>
                  </a:solidFill>
                  <a:effectLst/>
                  <a:latin typeface="Times New Roman" pitchFamily="18" charset="0"/>
                  <a:cs typeface="Times New Roman" pitchFamily="18" charset="0"/>
                </a:rPr>
                <a:t>конечно можно </a:t>
              </a:r>
              <a:r>
                <a:rPr kumimoji="0" lang="ru-RU" b="0" i="0" u="none" strike="noStrike" cap="none" normalizeH="0" baseline="0" dirty="0" err="1">
                  <a:ln>
                    <a:noFill/>
                  </a:ln>
                  <a:solidFill>
                    <a:srgbClr val="000000"/>
                  </a:solidFill>
                  <a:effectLst/>
                  <a:latin typeface="Times New Roman" pitchFamily="18" charset="0"/>
                  <a:cs typeface="Times New Roman" pitchFamily="18" charset="0"/>
                </a:rPr>
                <a:t>рекоменд</a:t>
              </a:r>
              <a:endParaRPr kumimoji="0" lang="ru-RU"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37" name="Rectangle 141"/>
            <p:cNvSpPr>
              <a:spLocks noChangeArrowheads="1"/>
            </p:cNvSpPr>
            <p:nvPr/>
          </p:nvSpPr>
          <p:spPr bwMode="auto">
            <a:xfrm>
              <a:off x="2011" y="911"/>
              <a:ext cx="53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a:ln>
                    <a:noFill/>
                  </a:ln>
                  <a:solidFill>
                    <a:srgbClr val="000000"/>
                  </a:solidFill>
                  <a:effectLst/>
                  <a:latin typeface="Times New Roman" pitchFamily="18" charset="0"/>
                  <a:cs typeface="Times New Roman" pitchFamily="18" charset="0"/>
                </a:rPr>
                <a:t>     </a:t>
              </a:r>
              <a:r>
                <a:rPr kumimoji="0" lang="ru-RU" b="0" i="0" u="none" strike="noStrike" cap="none" normalizeH="0" baseline="0" dirty="0" err="1">
                  <a:ln>
                    <a:noFill/>
                  </a:ln>
                  <a:solidFill>
                    <a:srgbClr val="000000"/>
                  </a:solidFill>
                  <a:effectLst/>
                  <a:latin typeface="Times New Roman" pitchFamily="18" charset="0"/>
                  <a:cs typeface="Times New Roman" pitchFamily="18" charset="0"/>
                </a:rPr>
                <a:t>овать</a:t>
              </a:r>
              <a:endParaRPr kumimoji="0" lang="ru-RU"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38" name="Rectangle 142"/>
            <p:cNvSpPr>
              <a:spLocks noChangeArrowheads="1"/>
            </p:cNvSpPr>
            <p:nvPr/>
          </p:nvSpPr>
          <p:spPr bwMode="auto">
            <a:xfrm>
              <a:off x="2322" y="911"/>
              <a:ext cx="3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 </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39" name="Rectangle 143"/>
            <p:cNvSpPr>
              <a:spLocks noChangeArrowheads="1"/>
            </p:cNvSpPr>
            <p:nvPr/>
          </p:nvSpPr>
          <p:spPr bwMode="auto">
            <a:xfrm>
              <a:off x="2349" y="911"/>
              <a:ext cx="328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a:ln>
                    <a:noFill/>
                  </a:ln>
                  <a:solidFill>
                    <a:srgbClr val="000000"/>
                  </a:solidFill>
                  <a:effectLst/>
                  <a:latin typeface="Times New Roman" pitchFamily="18" charset="0"/>
                  <a:cs typeface="Times New Roman" pitchFamily="18" charset="0"/>
                </a:rPr>
                <a:t>      эти игры родителям для игр в семейном кругу.  </a:t>
              </a:r>
              <a:endParaRPr kumimoji="0" lang="ru-RU"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40" name="Rectangle 144"/>
            <p:cNvSpPr>
              <a:spLocks noChangeArrowheads="1"/>
            </p:cNvSpPr>
            <p:nvPr/>
          </p:nvSpPr>
          <p:spPr bwMode="auto">
            <a:xfrm>
              <a:off x="4961" y="911"/>
              <a:ext cx="3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 </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41" name="Rectangle 145"/>
            <p:cNvSpPr>
              <a:spLocks noChangeArrowheads="1"/>
            </p:cNvSpPr>
            <p:nvPr/>
          </p:nvSpPr>
          <p:spPr bwMode="auto">
            <a:xfrm>
              <a:off x="586" y="1310"/>
              <a:ext cx="102"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Д</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42" name="Rectangle 146"/>
            <p:cNvSpPr>
              <a:spLocks noChangeArrowheads="1"/>
            </p:cNvSpPr>
            <p:nvPr/>
          </p:nvSpPr>
          <p:spPr bwMode="auto">
            <a:xfrm>
              <a:off x="665" y="1310"/>
              <a:ext cx="182"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ля </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43" name="Rectangle 147"/>
            <p:cNvSpPr>
              <a:spLocks noChangeArrowheads="1"/>
            </p:cNvSpPr>
            <p:nvPr/>
          </p:nvSpPr>
          <p:spPr bwMode="auto">
            <a:xfrm>
              <a:off x="843" y="1310"/>
              <a:ext cx="104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игр нам потребу</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44" name="Rectangle 148"/>
            <p:cNvSpPr>
              <a:spLocks noChangeArrowheads="1"/>
            </p:cNvSpPr>
            <p:nvPr/>
          </p:nvSpPr>
          <p:spPr bwMode="auto">
            <a:xfrm>
              <a:off x="1790" y="1310"/>
              <a:ext cx="4019"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a:ln>
                    <a:noFill/>
                  </a:ln>
                  <a:solidFill>
                    <a:srgbClr val="000000"/>
                  </a:solidFill>
                  <a:effectLst/>
                  <a:latin typeface="Times New Roman" pitchFamily="18" charset="0"/>
                  <a:cs typeface="Times New Roman" pitchFamily="18" charset="0"/>
                </a:rPr>
                <a:t>  </a:t>
              </a:r>
              <a:r>
                <a:rPr kumimoji="0" lang="ru-RU" b="0" i="0" u="none" strike="noStrike" cap="none" normalizeH="0" baseline="0" dirty="0" err="1">
                  <a:ln>
                    <a:noFill/>
                  </a:ln>
                  <a:solidFill>
                    <a:srgbClr val="000000"/>
                  </a:solidFill>
                  <a:effectLst/>
                  <a:latin typeface="Times New Roman" pitchFamily="18" charset="0"/>
                  <a:cs typeface="Times New Roman" pitchFamily="18" charset="0"/>
                </a:rPr>
                <a:t>ются</a:t>
              </a:r>
              <a:r>
                <a:rPr kumimoji="0" lang="ru-RU" b="0" i="0" u="none" strike="noStrike" cap="none" normalizeH="0" baseline="0" dirty="0">
                  <a:ln>
                    <a:noFill/>
                  </a:ln>
                  <a:solidFill>
                    <a:srgbClr val="000000"/>
                  </a:solidFill>
                  <a:effectLst/>
                  <a:latin typeface="Times New Roman" pitchFamily="18" charset="0"/>
                  <a:cs typeface="Times New Roman" pitchFamily="18" charset="0"/>
                </a:rPr>
                <a:t> декоративные камушки, картонные полоски и карточки </a:t>
              </a:r>
              <a:endParaRPr kumimoji="0" lang="ru-RU"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45" name="Rectangle 149"/>
            <p:cNvSpPr>
              <a:spLocks noChangeArrowheads="1"/>
            </p:cNvSpPr>
            <p:nvPr/>
          </p:nvSpPr>
          <p:spPr bwMode="auto">
            <a:xfrm>
              <a:off x="586" y="1559"/>
              <a:ext cx="67"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с</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46" name="Rectangle 150"/>
            <p:cNvSpPr>
              <a:spLocks noChangeArrowheads="1"/>
            </p:cNvSpPr>
            <p:nvPr/>
          </p:nvSpPr>
          <p:spPr bwMode="auto">
            <a:xfrm>
              <a:off x="640" y="1559"/>
              <a:ext cx="7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3</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47" name="Rectangle 151"/>
            <p:cNvSpPr>
              <a:spLocks noChangeArrowheads="1"/>
            </p:cNvSpPr>
            <p:nvPr/>
          </p:nvSpPr>
          <p:spPr bwMode="auto">
            <a:xfrm>
              <a:off x="707" y="1559"/>
              <a:ext cx="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48" name="Rectangle 152"/>
            <p:cNvSpPr>
              <a:spLocks noChangeArrowheads="1"/>
            </p:cNvSpPr>
            <p:nvPr/>
          </p:nvSpPr>
          <p:spPr bwMode="auto">
            <a:xfrm>
              <a:off x="747" y="1559"/>
              <a:ext cx="277"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мя,4</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49" name="Rectangle 153"/>
            <p:cNvSpPr>
              <a:spLocks noChangeArrowheads="1"/>
            </p:cNvSpPr>
            <p:nvPr/>
          </p:nvSpPr>
          <p:spPr bwMode="auto">
            <a:xfrm>
              <a:off x="985" y="1559"/>
              <a:ext cx="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50" name="Rectangle 154"/>
            <p:cNvSpPr>
              <a:spLocks noChangeArrowheads="1"/>
            </p:cNvSpPr>
            <p:nvPr/>
          </p:nvSpPr>
          <p:spPr bwMode="auto">
            <a:xfrm>
              <a:off x="1026" y="1559"/>
              <a:ext cx="31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мя, 6</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51" name="Rectangle 155"/>
            <p:cNvSpPr>
              <a:spLocks noChangeArrowheads="1"/>
            </p:cNvSpPr>
            <p:nvPr/>
          </p:nvSpPr>
          <p:spPr bwMode="auto">
            <a:xfrm>
              <a:off x="1331" y="1559"/>
              <a:ext cx="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52" name="Rectangle 156"/>
            <p:cNvSpPr>
              <a:spLocks noChangeArrowheads="1"/>
            </p:cNvSpPr>
            <p:nvPr/>
          </p:nvSpPr>
          <p:spPr bwMode="auto">
            <a:xfrm>
              <a:off x="1371" y="1559"/>
              <a:ext cx="263"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ю, 9</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53" name="Rectangle 157"/>
            <p:cNvSpPr>
              <a:spLocks noChangeArrowheads="1"/>
            </p:cNvSpPr>
            <p:nvPr/>
          </p:nvSpPr>
          <p:spPr bwMode="auto">
            <a:xfrm>
              <a:off x="1623" y="1559"/>
              <a:ext cx="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54" name="Rectangle 158"/>
            <p:cNvSpPr>
              <a:spLocks noChangeArrowheads="1"/>
            </p:cNvSpPr>
            <p:nvPr/>
          </p:nvSpPr>
          <p:spPr bwMode="auto">
            <a:xfrm>
              <a:off x="1664" y="1559"/>
              <a:ext cx="96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ю клетками, бл</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55" name="Rectangle 159"/>
            <p:cNvSpPr>
              <a:spLocks noChangeArrowheads="1"/>
            </p:cNvSpPr>
            <p:nvPr/>
          </p:nvSpPr>
          <p:spPr bwMode="auto">
            <a:xfrm>
              <a:off x="2582" y="1559"/>
              <a:ext cx="224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естящие вкладыши в коробках с ко</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56" name="Rectangle 160"/>
            <p:cNvSpPr>
              <a:spLocks noChangeArrowheads="1"/>
            </p:cNvSpPr>
            <p:nvPr/>
          </p:nvSpPr>
          <p:spPr bwMode="auto">
            <a:xfrm>
              <a:off x="4722" y="1559"/>
              <a:ext cx="772"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a:ln>
                    <a:noFill/>
                  </a:ln>
                  <a:solidFill>
                    <a:srgbClr val="000000"/>
                  </a:solidFill>
                  <a:effectLst/>
                  <a:latin typeface="Times New Roman" pitchFamily="18" charset="0"/>
                  <a:cs typeface="Times New Roman" pitchFamily="18" charset="0"/>
                </a:rPr>
                <a:t>  </a:t>
              </a:r>
              <a:r>
                <a:rPr kumimoji="0" lang="ru-RU" b="0" i="0" u="none" strike="noStrike" cap="none" normalizeH="0" baseline="0" dirty="0" err="1">
                  <a:ln>
                    <a:noFill/>
                  </a:ln>
                  <a:solidFill>
                    <a:srgbClr val="000000"/>
                  </a:solidFill>
                  <a:effectLst/>
                  <a:latin typeface="Times New Roman" pitchFamily="18" charset="0"/>
                  <a:cs typeface="Times New Roman" pitchFamily="18" charset="0"/>
                </a:rPr>
                <a:t>нфетами</a:t>
              </a:r>
              <a:r>
                <a:rPr kumimoji="0" lang="ru-RU" b="0" i="0" u="none" strike="noStrike" cap="none" normalizeH="0" baseline="0" dirty="0">
                  <a:ln>
                    <a:noFill/>
                  </a:ln>
                  <a:solidFill>
                    <a:srgbClr val="000000"/>
                  </a:solidFill>
                  <a:effectLst/>
                  <a:latin typeface="Times New Roman" pitchFamily="18" charset="0"/>
                  <a:cs typeface="Times New Roman" pitchFamily="18" charset="0"/>
                </a:rPr>
                <a:t> с </a:t>
              </a:r>
              <a:endParaRPr kumimoji="0" lang="ru-RU"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57" name="Rectangle 161"/>
            <p:cNvSpPr>
              <a:spLocks noChangeArrowheads="1"/>
            </p:cNvSpPr>
            <p:nvPr/>
          </p:nvSpPr>
          <p:spPr bwMode="auto">
            <a:xfrm>
              <a:off x="613" y="1809"/>
              <a:ext cx="137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a:ln>
                    <a:noFill/>
                  </a:ln>
                  <a:solidFill>
                    <a:srgbClr val="000000"/>
                  </a:solidFill>
                  <a:effectLst/>
                  <a:latin typeface="Times New Roman" pitchFamily="18" charset="0"/>
                  <a:cs typeface="Times New Roman" pitchFamily="18" charset="0"/>
                </a:rPr>
                <a:t>ячейками для конфет.</a:t>
              </a:r>
              <a:endParaRPr kumimoji="0" lang="ru-RU"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58" name="Rectangle 162"/>
            <p:cNvSpPr>
              <a:spLocks noChangeArrowheads="1"/>
            </p:cNvSpPr>
            <p:nvPr/>
          </p:nvSpPr>
          <p:spPr bwMode="auto">
            <a:xfrm>
              <a:off x="1788" y="1809"/>
              <a:ext cx="3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59" name="Rectangle 163"/>
            <p:cNvSpPr>
              <a:spLocks noChangeArrowheads="1"/>
            </p:cNvSpPr>
            <p:nvPr/>
          </p:nvSpPr>
          <p:spPr bwMode="auto">
            <a:xfrm>
              <a:off x="1812" y="1809"/>
              <a:ext cx="3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 </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60" name="Rectangle 164"/>
            <p:cNvSpPr>
              <a:spLocks noChangeArrowheads="1"/>
            </p:cNvSpPr>
            <p:nvPr/>
          </p:nvSpPr>
          <p:spPr bwMode="auto">
            <a:xfrm>
              <a:off x="586" y="2210"/>
              <a:ext cx="3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 </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61" name="Rectangle 165"/>
            <p:cNvSpPr>
              <a:spLocks noChangeArrowheads="1"/>
            </p:cNvSpPr>
            <p:nvPr/>
          </p:nvSpPr>
          <p:spPr bwMode="auto">
            <a:xfrm>
              <a:off x="613" y="2210"/>
              <a:ext cx="1819"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Вот такие игры мы собрали:</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sp>
          <p:nvSpPr>
            <p:cNvPr id="162" name="Rectangle 166"/>
            <p:cNvSpPr>
              <a:spLocks noChangeArrowheads="1"/>
            </p:cNvSpPr>
            <p:nvPr/>
          </p:nvSpPr>
          <p:spPr bwMode="auto">
            <a:xfrm>
              <a:off x="2182" y="2210"/>
              <a:ext cx="3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a:ln>
                    <a:noFill/>
                  </a:ln>
                  <a:solidFill>
                    <a:srgbClr val="000000"/>
                  </a:solidFill>
                  <a:effectLst/>
                  <a:latin typeface="Times New Roman" pitchFamily="18" charset="0"/>
                  <a:cs typeface="Times New Roman" pitchFamily="18" charset="0"/>
                </a:rPr>
                <a:t> </a:t>
              </a:r>
              <a:endParaRPr kumimoji="0" lang="ru-RU" b="0" i="0" u="none" strike="noStrike" cap="none" normalizeH="0" baseline="0">
                <a:ln>
                  <a:noFill/>
                </a:ln>
                <a:solidFill>
                  <a:schemeClr val="tx1"/>
                </a:solidFill>
                <a:effectLst/>
                <a:latin typeface="Times New Roman" pitchFamily="18" charset="0"/>
                <a:cs typeface="Times New Roman" pitchFamily="18" charset="0"/>
              </a:endParaRPr>
            </a:p>
          </p:txBody>
        </p:sp>
      </p:grpSp>
    </p:spTree>
    <p:extLst>
      <p:ext uri="{BB962C8B-B14F-4D97-AF65-F5344CB8AC3E}">
        <p14:creationId xmlns:p14="http://schemas.microsoft.com/office/powerpoint/2010/main" val="3521259464"/>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640</TotalTime>
  <Words>1317</Words>
  <Application>Microsoft Office PowerPoint</Application>
  <PresentationFormat>Экран (4:3)</PresentationFormat>
  <Paragraphs>182</Paragraphs>
  <Slides>25</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25</vt:i4>
      </vt:variant>
    </vt:vector>
  </HeadingPairs>
  <TitlesOfParts>
    <vt:vector size="31" baseType="lpstr">
      <vt:lpstr>Arial</vt:lpstr>
      <vt:lpstr>Calibri</vt:lpstr>
      <vt:lpstr>Georgia</vt:lpstr>
      <vt:lpstr>Times New Roman</vt:lpstr>
      <vt:lpstr>Trebuchet MS</vt:lpstr>
      <vt:lpstr>Воздушный поток</vt:lpstr>
      <vt:lpstr>Муниципальное бюджетное дошкольное образовательное учреждение детский сад № 115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бюджетное дошкольное образовательное учреждение детский сад № 115</dc:title>
  <dc:creator>Linar</dc:creator>
  <cp:lastModifiedBy>User</cp:lastModifiedBy>
  <cp:revision>56</cp:revision>
  <dcterms:created xsi:type="dcterms:W3CDTF">2016-03-28T20:11:21Z</dcterms:created>
  <dcterms:modified xsi:type="dcterms:W3CDTF">2017-12-07T14:51:23Z</dcterms:modified>
</cp:coreProperties>
</file>