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5"/>
  </p:notesMasterIdLst>
  <p:sldIdLst>
    <p:sldId id="256" r:id="rId3"/>
    <p:sldId id="280" r:id="rId4"/>
    <p:sldId id="288" r:id="rId5"/>
    <p:sldId id="282" r:id="rId6"/>
    <p:sldId id="283" r:id="rId7"/>
    <p:sldId id="284" r:id="rId8"/>
    <p:sldId id="257" r:id="rId9"/>
    <p:sldId id="258" r:id="rId10"/>
    <p:sldId id="312" r:id="rId11"/>
    <p:sldId id="285" r:id="rId12"/>
    <p:sldId id="292" r:id="rId13"/>
    <p:sldId id="295" r:id="rId14"/>
    <p:sldId id="315" r:id="rId15"/>
    <p:sldId id="321" r:id="rId16"/>
    <p:sldId id="301" r:id="rId17"/>
    <p:sldId id="303" r:id="rId18"/>
    <p:sldId id="302" r:id="rId19"/>
    <p:sldId id="318" r:id="rId20"/>
    <p:sldId id="319" r:id="rId21"/>
    <p:sldId id="322" r:id="rId22"/>
    <p:sldId id="325" r:id="rId23"/>
    <p:sldId id="326" r:id="rId24"/>
    <p:sldId id="328" r:id="rId25"/>
    <p:sldId id="330" r:id="rId26"/>
    <p:sldId id="331" r:id="rId27"/>
    <p:sldId id="333" r:id="rId28"/>
    <p:sldId id="334" r:id="rId29"/>
    <p:sldId id="336" r:id="rId30"/>
    <p:sldId id="338" r:id="rId31"/>
    <p:sldId id="339" r:id="rId32"/>
    <p:sldId id="329" r:id="rId33"/>
    <p:sldId id="340" r:id="rId34"/>
    <p:sldId id="341" r:id="rId35"/>
    <p:sldId id="342" r:id="rId36"/>
    <p:sldId id="263" r:id="rId37"/>
    <p:sldId id="265" r:id="rId38"/>
    <p:sldId id="343" r:id="rId39"/>
    <p:sldId id="277" r:id="rId40"/>
    <p:sldId id="344" r:id="rId41"/>
    <p:sldId id="345" r:id="rId42"/>
    <p:sldId id="278" r:id="rId43"/>
    <p:sldId id="279" r:id="rId44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39" autoAdjust="0"/>
    <p:restoredTop sz="94660"/>
  </p:normalViewPr>
  <p:slideViewPr>
    <p:cSldViewPr>
      <p:cViewPr>
        <p:scale>
          <a:sx n="60" d="100"/>
          <a:sy n="60" d="100"/>
        </p:scale>
        <p:origin x="-1594" y="-58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76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77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78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79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0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1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2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3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4" name="AutoShape 1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5" name="AutoShape 1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6" name="AutoShape 1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7" name="AutoShape 1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3088" name="AutoShape 1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26641" name="Rectangle 1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8300"/>
            <a:ext cx="11774487" cy="1246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" name="Rectangle 17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61000" cy="4089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2413" y="-11798300"/>
            <a:ext cx="16625888" cy="12471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70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64175" cy="4092575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4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37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8300"/>
            <a:ext cx="16644938" cy="124841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29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6863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8300"/>
            <a:ext cx="16644938" cy="124841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49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6863"/>
          </a:xfrm>
          <a:noFill/>
          <a:ln/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E17BA-FBE8-4D9C-87A6-F6C37410D4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AAD80-34F1-41DB-8FC2-C66822D28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266700"/>
            <a:ext cx="205105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6700"/>
            <a:ext cx="600075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649EE-1F05-4277-B759-D84DF0C6C0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04200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6CF13-A3F4-4E2A-BDC8-403380C10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04200" cy="14335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40259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35500" y="1905000"/>
            <a:ext cx="4025900" cy="4089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08200" cy="450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36B6F-5043-4393-90EF-D6C5BBD38D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04200" cy="14335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25900" cy="4089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5500" y="1905000"/>
            <a:ext cx="4025900" cy="4089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08200" cy="450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D73C4-FA18-462A-AEC5-5FD880B860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66700"/>
            <a:ext cx="8204200" cy="14335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35500" y="19050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259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35500" y="4025900"/>
            <a:ext cx="4025900" cy="1968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08200" cy="4508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659E4-8F2A-4F9D-8E93-CFC1993B99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373D9-F303-45E7-89E9-E1CE44DD33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C8A7C-ABB6-463E-99D2-37242010A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15228-0D30-47DF-8DA5-09D045F59E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5900" cy="4500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5500" y="1604963"/>
            <a:ext cx="4025900" cy="4500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6C3D4-3AED-4FC3-BAF9-CE61F72254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BC60F-BC5E-477D-98D5-1C3CC6FF53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C3E0A-EA91-4E19-AD6B-CCF882622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5184B-93F1-4826-9F08-D13003294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81E05-D264-48AB-921F-35A30CD681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2D34E-CC76-4E32-A380-C20102F042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2CABF-A91F-42EE-9F32-CFBF62C2BF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B5D61-4B9C-447F-87E0-DECBD81935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604963"/>
            <a:ext cx="2051050" cy="4500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00750" cy="4500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45DC9-851B-4B53-855A-CF29F538D0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621B0-8457-47D2-A7C1-31025F205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25900" cy="4089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5500" y="1905000"/>
            <a:ext cx="4025900" cy="4089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D8D3E-136E-4070-BF3E-90A275A9BC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A92A4-B23B-4872-997F-D1458B7A3F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FA58D-D9F3-4139-B16A-916642353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B6ED4-1E52-4259-876E-AEBF5C7C6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40ED3-444D-4615-8F14-64A5F18DE5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9C184-2D1F-447D-ABE8-F90D5242B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6700"/>
            <a:ext cx="8204200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04200" cy="408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145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765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08200" cy="450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defRPr>
                <a:solidFill>
                  <a:srgbClr val="FFFFFF"/>
                </a:solidFill>
                <a:latin typeface="Arial" charset="0"/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D4B5715A-8E79-408A-8C32-327CF7D9E9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73" r:id="rId13"/>
    <p:sldLayoutId id="2147483674" r:id="rId14"/>
    <p:sldLayoutId id="2147483675" r:id="rId15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FFFFFF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970088"/>
            <a:ext cx="7747000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1" name="Freeform 2"/>
          <p:cNvSpPr>
            <a:spLocks noChangeArrowheads="1"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6 h 1912"/>
              <a:gd name="T4" fmla="*/ 0 w 1588"/>
              <a:gd name="T5" fmla="*/ 2147483646 h 1912"/>
              <a:gd name="T6" fmla="*/ 0 w 1588"/>
              <a:gd name="T7" fmla="*/ 2147483646 h 1912"/>
              <a:gd name="T8" fmla="*/ 0 w 1588"/>
              <a:gd name="T9" fmla="*/ 2147483646 h 1912"/>
              <a:gd name="T10" fmla="*/ 0 w 1588"/>
              <a:gd name="T11" fmla="*/ 2147483646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 cap="flat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ru-RU">
              <a:ea typeface="Microsoft YaHei" charset="-122"/>
              <a:cs typeface="+mn-cs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3124200" y="6245225"/>
            <a:ext cx="28765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08200" cy="450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SzPct val="100000"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83258572-FF91-4DA3-B371-F8898F177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457200" y="6245225"/>
            <a:ext cx="21145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altLang="ru-RU">
              <a:ea typeface="Microsoft YaHei" charset="-122"/>
              <a:cs typeface="+mn-cs"/>
            </a:endParaRPr>
          </a:p>
        </p:txBody>
      </p:sp>
      <p:sp>
        <p:nvSpPr>
          <p:cNvPr id="14343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04200" cy="4500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FFFFFF"/>
          </a:solidFill>
          <a:latin typeface="Tahoma" charset="0"/>
          <a:ea typeface="Microsoft YaHei" charset="-122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FF"/>
          </a:solidFill>
          <a:latin typeface="Tahoma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FFFFFF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FFFFFF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FFFFFF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FFFFFF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2.xml"/><Relationship Id="rId1" Type="http://schemas.openxmlformats.org/officeDocument/2006/relationships/audio" Target="file:///H:\Nezhnaya_melodiya_-_Melodiya_malenkih_snezhinok_(iPlayer.fm).mp3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4" name="Picture 8" descr="shutterstock_97981799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571500" y="1071563"/>
            <a:ext cx="7772400" cy="307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 anchorCtr="1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5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5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  </a:t>
            </a: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720975" y="4841875"/>
            <a:ext cx="6400800" cy="2016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90000"/>
              </a:lnSpc>
              <a:spcBef>
                <a:spcPts val="700"/>
              </a:spcBef>
              <a:buSzPct val="12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8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>
              <a:lnSpc>
                <a:spcPct val="90000"/>
              </a:lnSpc>
              <a:spcBef>
                <a:spcPts val="450"/>
              </a:spcBef>
              <a:buSzPct val="12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                     </a:t>
            </a:r>
          </a:p>
        </p:txBody>
      </p:sp>
      <p:sp>
        <p:nvSpPr>
          <p:cNvPr id="29700" name="Прямоугольник 2"/>
          <p:cNvSpPr>
            <a:spLocks noChangeArrowheads="1"/>
          </p:cNvSpPr>
          <p:nvPr/>
        </p:nvSpPr>
        <p:spPr bwMode="auto">
          <a:xfrm>
            <a:off x="2286000" y="5657850"/>
            <a:ext cx="6835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000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6345" y="1625583"/>
            <a:ext cx="8394627" cy="3416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charset="0"/>
                <a:ea typeface="Microsoft YaHei" charset="-122"/>
                <a:cs typeface="+mn-cs"/>
              </a:rPr>
              <a:t>Экологический проект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ahoma" charset="0"/>
                <a:ea typeface="Microsoft YaHei" charset="-122"/>
                <a:cs typeface="+mn-cs"/>
              </a:rPr>
              <a:t>« Спасем планету от мусора»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ea typeface="Microsoft YaHei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Подготовительный этап</a:t>
            </a:r>
            <a:br>
              <a:rPr lang="ru-RU" dirty="0" smtClean="0"/>
            </a:br>
            <a:r>
              <a:rPr lang="ru-RU" dirty="0" smtClean="0"/>
              <a:t>1Беседа «Чистые улицы города»</a:t>
            </a:r>
          </a:p>
        </p:txBody>
      </p:sp>
      <p:pic>
        <p:nvPicPr>
          <p:cNvPr id="41986" name="Содержимое 3" descr="1006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276475"/>
            <a:ext cx="4356100" cy="3816350"/>
          </a:xfrm>
        </p:spPr>
      </p:pic>
      <p:pic>
        <p:nvPicPr>
          <p:cNvPr id="41989" name="Содержимое 3" descr="06550521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2276475"/>
            <a:ext cx="4321175" cy="37449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Содержимое 3" descr="6501756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643438" cy="3213100"/>
          </a:xfrm>
        </p:spPr>
      </p:pic>
      <p:pic>
        <p:nvPicPr>
          <p:cNvPr id="45064" name="Содержимое 3" descr="390268071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0"/>
            <a:ext cx="4500562" cy="3213100"/>
          </a:xfrm>
          <a:noFill/>
        </p:spPr>
      </p:pic>
      <p:pic>
        <p:nvPicPr>
          <p:cNvPr id="45065" name="Содержимое 3" descr="65016543.jpg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3213100"/>
            <a:ext cx="4643438" cy="3644900"/>
          </a:xfrm>
          <a:noFill/>
        </p:spPr>
      </p:pic>
      <p:pic>
        <p:nvPicPr>
          <p:cNvPr id="45066" name="Содержимое 3" descr="212255943.jpg"/>
          <p:cNvPicPr>
            <a:picLocks noGrp="1" noChangeAspect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4643438" y="3213100"/>
            <a:ext cx="4500562" cy="364490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Содержимое 3" descr="getImage (2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643438" cy="3429000"/>
          </a:xfrm>
        </p:spPr>
      </p:pic>
      <p:pic>
        <p:nvPicPr>
          <p:cNvPr id="48137" name="Содержимое 3" descr="getImage (3)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357563"/>
            <a:ext cx="4751388" cy="3500437"/>
          </a:xfrm>
          <a:noFill/>
        </p:spPr>
      </p:pic>
      <p:pic>
        <p:nvPicPr>
          <p:cNvPr id="48138" name="Содержимое 3" descr="getImage (12).jpg"/>
          <p:cNvPicPr>
            <a:picLocks noGrp="1" noChangeAspect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643438" y="0"/>
            <a:ext cx="4500562" cy="685800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337550" cy="5975350"/>
          </a:xfrm>
        </p:spPr>
        <p:txBody>
          <a:bodyPr/>
          <a:lstStyle/>
          <a:p>
            <a:pPr algn="ctr"/>
            <a:r>
              <a:rPr lang="ru-RU" sz="5400" smtClean="0"/>
              <a:t>АКЦИЯ: «Только все вместе мы сможем избавить планету от мусора!» </a:t>
            </a:r>
            <a:br>
              <a:rPr lang="ru-RU" sz="5400" smtClean="0"/>
            </a:br>
            <a:r>
              <a:rPr lang="ru-RU" sz="5400" smtClean="0"/>
              <a:t>(субботник)</a:t>
            </a:r>
            <a:br>
              <a:rPr lang="ru-RU" sz="5400" smtClean="0"/>
            </a:br>
            <a:endParaRPr lang="ru-RU" sz="540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1"/>
          <p:cNvSpPr txBox="1">
            <a:spLocks noChangeArrowheads="1"/>
          </p:cNvSpPr>
          <p:nvPr/>
        </p:nvSpPr>
        <p:spPr bwMode="auto">
          <a:xfrm>
            <a:off x="5016500" y="0"/>
            <a:ext cx="3719513" cy="251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133123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-71438"/>
            <a:ext cx="4176713" cy="3900488"/>
          </a:xfrm>
        </p:spPr>
        <p:txBody>
          <a:bodyPr lIns="0" tIns="0" rIns="0" bIns="0" anchor="ctr"/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mtClean="0"/>
              <a:t>   Наша Земля — это горы, реки, леса, моря, люди, животные. Земля — это наш общий большой дом, в котором человек — хозяин.</a:t>
            </a:r>
          </a:p>
        </p:txBody>
      </p:sp>
      <p:sp>
        <p:nvSpPr>
          <p:cNvPr id="133124" name="Text Box 5"/>
          <p:cNvSpPr txBox="1">
            <a:spLocks noChangeArrowheads="1"/>
          </p:cNvSpPr>
          <p:nvPr/>
        </p:nvSpPr>
        <p:spPr bwMode="auto">
          <a:xfrm>
            <a:off x="4751388" y="3905250"/>
            <a:ext cx="4248150" cy="340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spcBef>
                <a:spcPts val="8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>
                <a:solidFill>
                  <a:srgbClr val="FFFFFF"/>
                </a:solidFill>
                <a:latin typeface="Tahoma" pitchFamily="34" charset="0"/>
              </a:rPr>
              <a:t> И этот хозяин должен быть добрым и заботливым.</a:t>
            </a:r>
          </a:p>
        </p:txBody>
      </p:sp>
      <p:pic>
        <p:nvPicPr>
          <p:cNvPr id="133127" name="Picture 7" descr="SDC102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8" name="Picture 8" descr="SDC102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6700"/>
            <a:ext cx="439261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Содержимое 3" descr="P101031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700213"/>
            <a:ext cx="8786812" cy="4786312"/>
          </a:xfrm>
        </p:spPr>
      </p:pic>
      <p:sp>
        <p:nvSpPr>
          <p:cNvPr id="55298" name="Заголовок 4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04200" cy="1433512"/>
          </a:xfrm>
        </p:spPr>
        <p:txBody>
          <a:bodyPr/>
          <a:lstStyle/>
          <a:p>
            <a:r>
              <a:rPr lang="ru-RU" sz="4000" smtClean="0"/>
              <a:t>Экологическая викторина «Знатоки природы»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2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Чтение экологических сказок</a:t>
            </a:r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916113"/>
            <a:ext cx="4025900" cy="4089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Экологические сказки о растениях: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  - Кто землю украшает </a:t>
            </a:r>
            <a:r>
              <a:rPr lang="ru-RU" sz="1800" i="1" dirty="0" smtClean="0"/>
              <a:t>А. Лопатина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  - Сказка о маленьком кедре </a:t>
            </a:r>
          </a:p>
          <a:p>
            <a:pPr>
              <a:lnSpc>
                <a:spcPct val="8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Экологические сказки о воде: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 История одной Капли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 Как Тучка была в пустыне 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 Сила Дождя и Дружбы 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 История Маленького Лягушонка 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 Все живое нуждается в воде </a:t>
            </a:r>
          </a:p>
          <a:p>
            <a:pPr>
              <a:lnSpc>
                <a:spcPct val="80000"/>
              </a:lnSpc>
            </a:pPr>
            <a:r>
              <a:rPr lang="ru-RU" sz="1800" dirty="0" smtClean="0"/>
              <a:t>     - Сказка о воде, самом чудесном чуде на Земле</a:t>
            </a:r>
          </a:p>
          <a:p>
            <a:pPr>
              <a:lnSpc>
                <a:spcPct val="80000"/>
              </a:lnSpc>
              <a:buFont typeface="Times New Roman" pitchFamily="18" charset="0"/>
              <a:buNone/>
            </a:pPr>
            <a:endParaRPr lang="ru-RU" sz="1800" b="1" dirty="0" smtClean="0"/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916113"/>
            <a:ext cx="4025900" cy="4608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FFFF00"/>
                </a:solidFill>
              </a:rPr>
              <a:t>Экологические сказки о мусоре</a:t>
            </a:r>
            <a:r>
              <a:rPr lang="ru-RU" sz="2000" dirty="0" smtClean="0">
                <a:solidFill>
                  <a:srgbClr val="FFFF00"/>
                </a:solidFill>
              </a:rPr>
              <a:t>: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Зайчик и Медвежонок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Маша и Медведь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Нет места мусору 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Сказка про </a:t>
            </a:r>
            <a:r>
              <a:rPr lang="ru-RU" sz="2000" dirty="0" err="1" smtClean="0"/>
              <a:t>хламище-окаянище</a:t>
            </a:r>
            <a:r>
              <a:rPr lang="ru-RU" sz="2000" dirty="0" smtClean="0"/>
              <a:t> </a:t>
            </a:r>
          </a:p>
          <a:p>
            <a:pPr>
              <a:lnSpc>
                <a:spcPct val="90000"/>
              </a:lnSpc>
            </a:pPr>
            <a:endParaRPr lang="ru-RU" sz="2000" b="1" dirty="0" smtClean="0"/>
          </a:p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FFFF00"/>
                </a:solidFill>
              </a:rPr>
              <a:t>Экологические сказки о грибах: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Благородный гриб </a:t>
            </a:r>
            <a:r>
              <a:rPr lang="ru-RU" sz="2000" i="1" dirty="0" smtClean="0"/>
              <a:t>М. Малышев</a:t>
            </a:r>
          </a:p>
          <a:p>
            <a:pPr>
              <a:lnSpc>
                <a:spcPct val="90000"/>
              </a:lnSpc>
            </a:pPr>
            <a:r>
              <a:rPr lang="ru-RU" sz="2000" dirty="0" smtClean="0"/>
              <a:t>     - Храбрый опенок </a:t>
            </a:r>
            <a:r>
              <a:rPr lang="ru-RU" sz="2000" i="1" dirty="0" smtClean="0"/>
              <a:t>Э. </a:t>
            </a:r>
            <a:r>
              <a:rPr lang="ru-RU" sz="2000" i="1" dirty="0" err="1" smtClean="0"/>
              <a:t>Шим</a:t>
            </a:r>
            <a:r>
              <a:rPr lang="ru-RU" sz="2000" dirty="0" smtClean="0"/>
              <a:t> 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8" name="Picture 8" descr="1356183966_1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00562" cy="6858000"/>
          </a:xfrm>
        </p:spPr>
      </p:pic>
      <p:pic>
        <p:nvPicPr>
          <p:cNvPr id="56330" name="Picture 10" descr="000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0"/>
            <a:ext cx="4643437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Беседа «Как вести себя в природе».</a:t>
            </a:r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3683000" cy="4437062"/>
          </a:xfrm>
        </p:spPr>
        <p:txBody>
          <a:bodyPr/>
          <a:lstStyle/>
          <a:p>
            <a:pPr algn="ctr">
              <a:buFont typeface="Times New Roman" pitchFamily="18" charset="0"/>
              <a:buNone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«НЕ БУДЕМ БРОСАТЬ </a:t>
            </a:r>
          </a:p>
          <a:p>
            <a:pPr algn="ctr">
              <a:buFont typeface="Times New Roman" pitchFamily="18" charset="0"/>
              <a:buNone/>
            </a:pPr>
            <a:endParaRPr lang="ru-RU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Times New Roman" pitchFamily="18" charset="0"/>
              <a:buNone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МУСОР НИГДЕ И </a:t>
            </a:r>
          </a:p>
          <a:p>
            <a:pPr algn="ctr">
              <a:buFont typeface="Times New Roman" pitchFamily="18" charset="0"/>
              <a:buNone/>
            </a:pPr>
            <a:endParaRPr lang="ru-RU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Times New Roman" pitchFamily="18" charset="0"/>
              <a:buNone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НИКОГДА И БУДЕТ </a:t>
            </a:r>
          </a:p>
          <a:p>
            <a:pPr algn="ctr">
              <a:buFont typeface="Times New Roman" pitchFamily="18" charset="0"/>
              <a:buNone/>
            </a:pPr>
            <a:endParaRPr lang="ru-RU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Times New Roman" pitchFamily="18" charset="0"/>
              <a:buNone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ТАКАЯ КРАСОТА!»</a:t>
            </a:r>
          </a:p>
          <a:p>
            <a:pPr algn="ctr"/>
            <a:endParaRPr lang="ru-RU" sz="2800" smtClean="0"/>
          </a:p>
        </p:txBody>
      </p:sp>
      <p:pic>
        <p:nvPicPr>
          <p:cNvPr id="128006" name="Picture 6" descr="P101032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1484313"/>
            <a:ext cx="4895850" cy="489743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smtClean="0"/>
              <a:t>Творческая акция </a:t>
            </a:r>
            <a:br>
              <a:rPr lang="ru-RU" smtClean="0"/>
            </a:br>
            <a:r>
              <a:rPr lang="ru-RU" smtClean="0"/>
              <a:t>« Мы за чистый город »</a:t>
            </a:r>
          </a:p>
        </p:txBody>
      </p:sp>
      <p:pic>
        <p:nvPicPr>
          <p:cNvPr id="130064" name="Picture 16" descr="markelov_evgeniy_13_le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916113"/>
            <a:ext cx="3744913" cy="2160587"/>
          </a:xfrm>
        </p:spPr>
      </p:pic>
      <p:pic>
        <p:nvPicPr>
          <p:cNvPr id="130065" name="Picture 17" descr="26883_98840aa779ac2a10bb509dc4571d159b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1916113"/>
            <a:ext cx="3673475" cy="2160587"/>
          </a:xfrm>
        </p:spPr>
      </p:pic>
      <p:pic>
        <p:nvPicPr>
          <p:cNvPr id="130066" name="Picture 18" descr="sofiya_koshcheeva_4-v_sosh_no_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9750" y="4437063"/>
            <a:ext cx="3744913" cy="2160587"/>
          </a:xfrm>
        </p:spPr>
      </p:pic>
      <p:pic>
        <p:nvPicPr>
          <p:cNvPr id="130067" name="Picture 19" descr="bP_k-iQE0hw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59338" y="4437063"/>
            <a:ext cx="3673475" cy="203993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790575" y="188913"/>
            <a:ext cx="83534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6000" b="1" dirty="0">
                <a:solidFill>
                  <a:srgbClr val="FFFF00"/>
                </a:solidFill>
              </a:rPr>
              <a:t>Девиз проекта </a:t>
            </a:r>
            <a:r>
              <a:rPr lang="ru-RU" altLang="ru-RU" sz="4000" b="1" i="1" dirty="0"/>
              <a:t>– </a:t>
            </a:r>
          </a:p>
          <a:p>
            <a:pPr eaLnBrk="0" hangingPunct="0"/>
            <a:r>
              <a:rPr lang="ru-RU" altLang="ru-RU" sz="4000" b="1" i="1" dirty="0"/>
              <a:t> «Станет чище на планете, если ей помогут дети»</a:t>
            </a:r>
          </a:p>
        </p:txBody>
      </p:sp>
      <p:pic>
        <p:nvPicPr>
          <p:cNvPr id="4" name="Nezhnaya_melodiya_-_Melodiya_malenkih_snezhinok_(iPlayer.fm).mp3">
            <a:hlinkClick r:id="" action="ppaction://media"/>
          </p:cNvPr>
          <p:cNvPicPr>
            <a:picLocks noGrp="1" noRot="1" noChangeAspect="1"/>
          </p:cNvPicPr>
          <p:nvPr>
            <p:ph sz="half" idx="4294967295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6496050" y="3702050"/>
            <a:ext cx="304800" cy="304800"/>
          </a:xfrm>
        </p:spPr>
      </p:pic>
      <p:pic>
        <p:nvPicPr>
          <p:cNvPr id="31764" name="Picture 20" descr="P101019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042988" y="2492375"/>
            <a:ext cx="7050087" cy="4365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2" name="Picture 6" descr="2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14290"/>
            <a:ext cx="8713788" cy="64817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Исследовательский этап</a:t>
            </a:r>
            <a:br>
              <a:rPr lang="ru-RU" dirty="0" smtClean="0"/>
            </a:br>
            <a:r>
              <a:rPr lang="ru-RU" dirty="0" smtClean="0"/>
              <a:t>      «Куда девается мусор?»</a:t>
            </a:r>
            <a:endParaRPr lang="ru-RU" dirty="0"/>
          </a:p>
        </p:txBody>
      </p:sp>
      <p:pic>
        <p:nvPicPr>
          <p:cNvPr id="1026" name="Picture 2" descr="C:\Users\дом\Desktop\фотки\P1010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1905000"/>
            <a:ext cx="7643866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 smtClean="0"/>
          </a:p>
        </p:txBody>
      </p:sp>
      <p:pic>
        <p:nvPicPr>
          <p:cNvPr id="118790" name="Picture 6" descr="P101030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785795"/>
            <a:ext cx="4314825" cy="5811856"/>
          </a:xfrm>
        </p:spPr>
      </p:pic>
      <p:pic>
        <p:nvPicPr>
          <p:cNvPr id="118792" name="Picture 8" descr="P10103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85794"/>
            <a:ext cx="424815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40" name="Picture 8" descr="ebc887f8c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573463"/>
            <a:ext cx="4859338" cy="3284537"/>
          </a:xfrm>
        </p:spPr>
      </p:pic>
      <p:pic>
        <p:nvPicPr>
          <p:cNvPr id="120841" name="Picture 9" descr="P10103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500438"/>
            <a:ext cx="43561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46" name="Picture 14" descr="29042016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4787900" cy="3573463"/>
          </a:xfrm>
        </p:spPr>
      </p:pic>
      <p:pic>
        <p:nvPicPr>
          <p:cNvPr id="120847" name="Picture 15" descr="images_93033"/>
          <p:cNvPicPr>
            <a:picLocks noGrp="1" noChangeAspect="1" noChangeArrowheads="1"/>
          </p:cNvPicPr>
          <p:nvPr>
            <p:ph sz="half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4787900" y="0"/>
            <a:ext cx="4356100" cy="3500438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Семейный конкурс </a:t>
            </a:r>
            <a:br>
              <a:rPr lang="ru-RU" dirty="0" smtClean="0"/>
            </a:br>
            <a:r>
              <a:rPr lang="ru-RU" dirty="0" smtClean="0"/>
              <a:t>   «</a:t>
            </a:r>
            <a:r>
              <a:rPr lang="ru-RU" dirty="0" err="1" smtClean="0"/>
              <a:t>Отходам-вторую</a:t>
            </a:r>
            <a:r>
              <a:rPr lang="ru-RU" dirty="0" smtClean="0"/>
              <a:t> жизнь»</a:t>
            </a:r>
            <a:endParaRPr lang="ru-RU" dirty="0"/>
          </a:p>
        </p:txBody>
      </p:sp>
      <p:pic>
        <p:nvPicPr>
          <p:cNvPr id="2050" name="Picture 2" descr="C:\Users\дом\Desktop\фотки\P101027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4429124" cy="2714644"/>
          </a:xfrm>
          <a:prstGeom prst="rect">
            <a:avLst/>
          </a:prstGeom>
          <a:noFill/>
        </p:spPr>
      </p:pic>
      <p:pic>
        <p:nvPicPr>
          <p:cNvPr id="2051" name="Picture 3" descr="C:\Users\дом\Desktop\фотки\P101027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694"/>
            <a:ext cx="4429124" cy="2500306"/>
          </a:xfrm>
          <a:prstGeom prst="rect">
            <a:avLst/>
          </a:prstGeom>
          <a:noFill/>
        </p:spPr>
      </p:pic>
      <p:pic>
        <p:nvPicPr>
          <p:cNvPr id="2052" name="Picture 4" descr="C:\Users\дом\Desktop\фотки\P1010318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714488"/>
            <a:ext cx="464343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фотки\P1010248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4643438" cy="3500438"/>
          </a:xfrm>
          <a:prstGeom prst="rect">
            <a:avLst/>
          </a:prstGeom>
          <a:noFill/>
        </p:spPr>
      </p:pic>
      <p:pic>
        <p:nvPicPr>
          <p:cNvPr id="3075" name="Picture 3" descr="C:\Users\дом\Desktop\фотки\P101024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00562" cy="3500438"/>
          </a:xfrm>
          <a:prstGeom prst="rect">
            <a:avLst/>
          </a:prstGeom>
          <a:noFill/>
        </p:spPr>
      </p:pic>
      <p:pic>
        <p:nvPicPr>
          <p:cNvPr id="37890" name="Picture 2" descr="http://www.maam.ru/upload/blogs/detsad-224118-14046570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500438"/>
            <a:ext cx="4643438" cy="3357562"/>
          </a:xfrm>
          <a:prstGeom prst="rect">
            <a:avLst/>
          </a:prstGeom>
          <a:noFill/>
        </p:spPr>
      </p:pic>
      <p:pic>
        <p:nvPicPr>
          <p:cNvPr id="12" name="Содержимое 11" descr="58cd186ea237a.jpg"/>
          <p:cNvPicPr>
            <a:picLocks noGrp="1" noChangeAspect="1"/>
          </p:cNvPicPr>
          <p:nvPr>
            <p:ph sz="quarter" idx="2"/>
          </p:nvPr>
        </p:nvPicPr>
        <p:blipFill>
          <a:blip r:embed="rId5"/>
          <a:stretch>
            <a:fillRect/>
          </a:stretch>
        </p:blipFill>
        <p:spPr>
          <a:xfrm>
            <a:off x="0" y="3500438"/>
            <a:ext cx="4500562" cy="335756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Акция недели</a:t>
            </a:r>
            <a:br>
              <a:rPr lang="ru-RU" dirty="0" smtClean="0"/>
            </a:br>
            <a:r>
              <a:rPr lang="ru-RU" dirty="0" smtClean="0"/>
              <a:t> «Очистим планету от мусора»</a:t>
            </a:r>
            <a:endParaRPr lang="ru-RU" dirty="0"/>
          </a:p>
        </p:txBody>
      </p:sp>
      <p:pic>
        <p:nvPicPr>
          <p:cNvPr id="5122" name="Picture 2" descr="C:\Users\дом\Desktop\фотки\P10102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214842" cy="2286016"/>
          </a:xfrm>
          <a:prstGeom prst="rect">
            <a:avLst/>
          </a:prstGeom>
          <a:noFill/>
        </p:spPr>
      </p:pic>
      <p:pic>
        <p:nvPicPr>
          <p:cNvPr id="5123" name="Picture 3" descr="C:\Users\дом\Desktop\фотки\P101023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214818"/>
            <a:ext cx="4357718" cy="2500330"/>
          </a:xfrm>
          <a:prstGeom prst="rect">
            <a:avLst/>
          </a:prstGeom>
          <a:noFill/>
        </p:spPr>
      </p:pic>
      <p:pic>
        <p:nvPicPr>
          <p:cNvPr id="5124" name="Picture 4" descr="C:\Users\дом\Desktop\фотки\P1010223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00" y="1785926"/>
            <a:ext cx="4508500" cy="4929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ом\Desktop\фотки\P10102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571900"/>
          </a:xfrm>
          <a:prstGeom prst="rect">
            <a:avLst/>
          </a:prstGeom>
          <a:noFill/>
        </p:spPr>
      </p:pic>
      <p:pic>
        <p:nvPicPr>
          <p:cNvPr id="7172" name="Picture 4" descr="C:\Users\дом\Desktop\фотки\P4050110.JPG"/>
          <p:cNvPicPr>
            <a:picLocks noGrp="1" noChangeAspect="1" noChangeArrowheads="1"/>
          </p:cNvPicPr>
          <p:nvPr>
            <p:ph sz="half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5500" y="0"/>
            <a:ext cx="4508500" cy="350043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1" name="Picture 1" descr="C:\Users\дом\Desktop\фотки\P1010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643438" cy="3357562"/>
          </a:xfrm>
          <a:prstGeom prst="rect">
            <a:avLst/>
          </a:prstGeom>
          <a:noFill/>
        </p:spPr>
      </p:pic>
      <p:pic>
        <p:nvPicPr>
          <p:cNvPr id="9" name="Picture 1" descr="G:\DCIM\100OLYMP\P10102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0438"/>
            <a:ext cx="4572000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ом\Desktop\фотки\P10103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3357586"/>
          </a:xfrm>
          <a:prstGeom prst="rect">
            <a:avLst/>
          </a:prstGeom>
          <a:noFill/>
        </p:spPr>
      </p:pic>
      <p:pic>
        <p:nvPicPr>
          <p:cNvPr id="8195" name="Picture 3" descr="C:\Users\дом\Desktop\фотки\P101024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7562"/>
            <a:ext cx="4572000" cy="3500438"/>
          </a:xfrm>
          <a:prstGeom prst="rect">
            <a:avLst/>
          </a:prstGeom>
          <a:noFill/>
        </p:spPr>
      </p:pic>
      <p:pic>
        <p:nvPicPr>
          <p:cNvPr id="8" name="Picture 4" descr="C:\Users\дом\Desktop\фотки\P10101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57562"/>
            <a:ext cx="4572000" cy="3500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18" name="Picture 2" descr="G:\DCIM\100OLYMP\P1010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Обобщающий этап      </a:t>
            </a:r>
            <a:br>
              <a:rPr lang="ru-RU" sz="4000" dirty="0" smtClean="0"/>
            </a:br>
            <a:r>
              <a:rPr lang="ru-RU" sz="2800" dirty="0" smtClean="0"/>
              <a:t>Экологические ситуации   «Устами  младенца»                        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500034" y="1714488"/>
            <a:ext cx="8472518" cy="4738710"/>
          </a:xfrm>
        </p:spPr>
        <p:txBody>
          <a:bodyPr/>
          <a:lstStyle/>
          <a:p>
            <a:pPr marL="0" lvl="0" indent="0" defTabSz="914400" eaLnBrk="1" hangingPunct="1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chemeClr val="bg1"/>
                </a:solidFill>
                <a:latin typeface="Helvetica"/>
                <a:ea typeface="Times New Roman" pitchFamily="18" charset="0"/>
                <a:cs typeface="Arial" pitchFamily="34" charset="0"/>
              </a:rPr>
              <a:t>Задание 1.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1.У меня очень много игрушек сделано из нее.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2.Она бывает разноцветной, ее очень трудно сломать.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3.Предметы, сделанные из нее, весят мало.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4.Если ее поджечь, то появится черный едкий дым.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5.Ее нельзя выбрасывать, так как в природе она не разлагается. (Пластмасса).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i="1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Старайтесь покупать напитки в стеклянных бутылках, которые можно использовать много раз, сдать в магазин).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chemeClr val="bg1"/>
                </a:solidFill>
                <a:latin typeface="Helvetica"/>
                <a:ea typeface="Times New Roman" pitchFamily="18" charset="0"/>
                <a:cs typeface="Arial" pitchFamily="34" charset="0"/>
              </a:rPr>
              <a:t>Задание 2.</a:t>
            </a:r>
            <a:endParaRPr lang="ru-RU" sz="1800" dirty="0" smtClean="0">
              <a:solidFill>
                <a:schemeClr val="bg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1.Это получается, когда становится старым или ломается.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2.Это можно увидеть везде: в городе, в деревне, даже вдоль дорог.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3.Это можно сдать и получить деньги.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4.Это можно переплавить, чтобы сделать что-то новое.</a:t>
            </a:r>
            <a:endParaRPr lang="ru-RU" sz="1800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Times New Roman" pitchFamily="18" charset="0"/>
                <a:cs typeface="Arial" pitchFamily="34" charset="0"/>
              </a:rPr>
              <a:t>5.Это бывает цветным, и его тоже можно сдать на переплавку и получить деньги.</a:t>
            </a:r>
            <a:endParaRPr lang="ru-RU" sz="1800" dirty="0" smtClean="0">
              <a:solidFill>
                <a:srgbClr val="FFFF00"/>
              </a:solidFill>
              <a:latin typeface="Helvetica"/>
              <a:ea typeface="Calibri" pitchFamily="34" charset="0"/>
              <a:cs typeface="Arial" pitchFamily="34" charset="0"/>
            </a:endParaRPr>
          </a:p>
          <a:p>
            <a:pPr marL="0" lvl="0" indent="0" defTabSz="914400">
              <a:spcBef>
                <a:spcPct val="0"/>
              </a:spcBef>
              <a:buClrTx/>
              <a:buSzTx/>
              <a:buNone/>
            </a:pPr>
            <a:r>
              <a:rPr lang="ru-RU" sz="1800" dirty="0" smtClean="0">
                <a:solidFill>
                  <a:srgbClr val="FFFF00"/>
                </a:solidFill>
                <a:latin typeface="Helvetica"/>
                <a:ea typeface="Calibri" pitchFamily="34" charset="0"/>
                <a:cs typeface="Arial" pitchFamily="34" charset="0"/>
              </a:rPr>
              <a:t>(Металлолом)</a:t>
            </a:r>
            <a:r>
              <a:rPr lang="ru-RU" sz="1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2.bp.blogspot.com/-_6x3Yh_n-SI/Uyr3uL1-fHI/AAAAAAAAMpg/6laynLYXn5A/s1600/eart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7" y="1357298"/>
            <a:ext cx="4786314" cy="4214842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2844" y="0"/>
            <a:ext cx="492922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endParaRPr lang="ru-RU" sz="2000" dirty="0">
              <a:solidFill>
                <a:srgbClr val="333333"/>
              </a:solidFill>
              <a:latin typeface="Helvetica" pitchFamily="34" charset="0"/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Когда то, собравшись с последними силами,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Создал Господь планету красивую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Дал ей форму шара большого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И посадил деревья, цветы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Травы невиданной красоты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Много животных там стало водиться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 smtClean="0">
                <a:solidFill>
                  <a:srgbClr val="FFFF00"/>
                </a:solidFill>
                <a:latin typeface="Helvetica" pitchFamily="34" charset="0"/>
              </a:rPr>
              <a:t>Змеи</a:t>
            </a:r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, слоны, черепахи и птицы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Вот вам подарок, люди владейте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Землю вспашите, хлебом засейте,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Всем, завещаю вас, я отныне </a:t>
            </a:r>
            <a:r>
              <a:rPr lang="ru-RU" sz="2000" dirty="0">
                <a:solidFill>
                  <a:srgbClr val="FFFF00"/>
                </a:solidFill>
              </a:rPr>
              <a:t>–</a:t>
            </a: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Вы берегите эту святыню.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Взгляни на глобус, шар земной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Ведь он вздыхает как живой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И шепчут нам материки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Ты береги нас, береги!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В тревоге рощи и леса,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Роса на травах, как слеза,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И тихо просят родники:</a:t>
            </a:r>
            <a:endParaRPr lang="ru-RU" sz="20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000" dirty="0">
                <a:solidFill>
                  <a:srgbClr val="FFFF00"/>
                </a:solidFill>
                <a:latin typeface="Helvetica" pitchFamily="34" charset="0"/>
              </a:rPr>
              <a:t>- Ты береги нас, береги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71480"/>
            <a:ext cx="8501122" cy="5786478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Задание 3.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1.Ее изобрели китайцы.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2.У нас ее получают из древесины.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3.Она легко горит.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4.Из нее получается очень много мусора.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5.На ней обычно рисуют или пишут. (Бумага)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Задание 4.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1.Его делают из песка.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2.Чаще всего оно прозрачное.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3.Когда падает, оно разбивается.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4.Если его нагреть, оно становится тягучим, как тесто.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5.Брошенное в лесу, оно может стать причиной пожара. (Стекло).</a:t>
            </a:r>
          </a:p>
          <a:p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Наша Земля - наш  дом</a:t>
            </a:r>
            <a:br>
              <a:rPr lang="ru-RU" dirty="0" smtClean="0"/>
            </a:br>
            <a:r>
              <a:rPr lang="ru-RU" dirty="0" smtClean="0"/>
              <a:t>     Чудеса творим мы в нем.</a:t>
            </a:r>
            <a:endParaRPr lang="ru-RU" dirty="0"/>
          </a:p>
        </p:txBody>
      </p:sp>
      <p:pic>
        <p:nvPicPr>
          <p:cNvPr id="1026" name="Picture 2" descr="C:\Users\дом\Desktop\фотки\P10103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16"/>
            <a:ext cx="764386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G:\DCIM\100OLYMP\P1010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07249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0354" name="Picture 2" descr="G:\DCIM\100OLYMP\P3220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1378" name="Picture 2" descr="G:\DCIM\100OLYMP\P1010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500034" y="500042"/>
            <a:ext cx="8220075" cy="1435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6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Завершающий этап</a:t>
            </a:r>
            <a:endParaRPr lang="ru-RU" sz="66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57158" y="285728"/>
            <a:ext cx="8220075" cy="552768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marL="342900" indent="-328613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 smtClean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28613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 smtClean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 smtClean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Люди</a:t>
            </a:r>
            <a:r>
              <a:rPr lang="ru-RU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! Не нужно сорить на планете.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Она ведь жизнь нам даёт.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Планета такая одна на всём свете, 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Давайте её сбережём!</a:t>
            </a:r>
          </a:p>
          <a:p>
            <a:pPr marL="342900" indent="-328613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457200" y="188913"/>
            <a:ext cx="8229600" cy="2506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72707" name="Text Box 2"/>
          <p:cNvSpPr txBox="1">
            <a:spLocks noChangeArrowheads="1"/>
          </p:cNvSpPr>
          <p:nvPr/>
        </p:nvSpPr>
        <p:spPr bwMode="auto">
          <a:xfrm>
            <a:off x="0" y="285728"/>
            <a:ext cx="9540875" cy="15001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3200" dirty="0"/>
              <a:t>Мы подошли к </a:t>
            </a:r>
            <a:r>
              <a:rPr lang="ru-RU" altLang="ru-RU" sz="3200" dirty="0" smtClean="0"/>
              <a:t>завершающему </a:t>
            </a:r>
            <a:r>
              <a:rPr lang="ru-RU" altLang="ru-RU" sz="3200" dirty="0"/>
              <a:t>этапу </a:t>
            </a:r>
            <a:r>
              <a:rPr lang="ru-RU" altLang="ru-RU" sz="3200" dirty="0" smtClean="0"/>
              <a:t>проекта </a:t>
            </a:r>
          </a:p>
          <a:p>
            <a:pPr algn="ctr" eaLnBrk="0" hangingPunct="0"/>
            <a:r>
              <a:rPr lang="ru-RU" altLang="ru-RU" sz="3200" dirty="0" smtClean="0"/>
              <a:t>«Спасем планету от мусора».</a:t>
            </a:r>
            <a:endParaRPr lang="ru-RU" altLang="ru-RU" sz="3200" dirty="0"/>
          </a:p>
        </p:txBody>
      </p:sp>
      <p:pic>
        <p:nvPicPr>
          <p:cNvPr id="16385" name="Picture 1" descr="G:\DCIM\100OLYMP\P10103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71678"/>
            <a:ext cx="4525934" cy="4357718"/>
          </a:xfrm>
          <a:prstGeom prst="rect">
            <a:avLst/>
          </a:prstGeom>
          <a:noFill/>
        </p:spPr>
      </p:pic>
      <p:pic>
        <p:nvPicPr>
          <p:cNvPr id="16386" name="Picture 2" descr="G:\DCIM\100OLYMP\P10103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5500" y="2071678"/>
            <a:ext cx="4508500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47000" cy="785794"/>
          </a:xfrm>
        </p:spPr>
        <p:txBody>
          <a:bodyPr/>
          <a:lstStyle/>
          <a:p>
            <a:r>
              <a:rPr lang="ru-RU" sz="4000" dirty="0" smtClean="0"/>
              <a:t>Чистота планеты в наших руках</a:t>
            </a:r>
            <a:endParaRPr lang="ru-RU" sz="4000" dirty="0"/>
          </a:p>
        </p:txBody>
      </p:sp>
      <p:pic>
        <p:nvPicPr>
          <p:cNvPr id="102402" name="Picture 2" descr="G:\DCIM\100OLYMP\P1010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1071546"/>
            <a:ext cx="8215370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1"/>
          <p:cNvSpPr txBox="1">
            <a:spLocks noChangeArrowheads="1"/>
          </p:cNvSpPr>
          <p:nvPr/>
        </p:nvSpPr>
        <p:spPr bwMode="auto">
          <a:xfrm rot="10800000">
            <a:off x="4794250" y="4802188"/>
            <a:ext cx="3900488" cy="1368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643438" y="142853"/>
            <a:ext cx="4033837" cy="271464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Давайте вместе Землю украшать,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Сажать сады, цветы сажать повсюду.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Давайте вместе Землю уважать</a:t>
            </a:r>
          </a:p>
          <a:p>
            <a:pPr marL="342900" indent="-328613" algn="ctr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6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И относиться с нежностью, как к чуду!</a:t>
            </a:r>
          </a:p>
        </p:txBody>
      </p:sp>
      <p:pic>
        <p:nvPicPr>
          <p:cNvPr id="7169" name="Picture 1" descr="C:\Users\дом\Desktop\фотки\P9210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4714876" cy="3571876"/>
          </a:xfrm>
          <a:prstGeom prst="rect">
            <a:avLst/>
          </a:prstGeom>
          <a:noFill/>
        </p:spPr>
      </p:pic>
      <p:pic>
        <p:nvPicPr>
          <p:cNvPr id="7170" name="Picture 2" descr="C:\Users\дом\Desktop\фотки\P9210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643438" cy="35718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14445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rgbClr val="FFFF00"/>
                </a:solidFill>
              </a:rPr>
              <a:t>Наши выводы:</a:t>
            </a:r>
            <a:endParaRPr lang="ru-RU" sz="8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43050"/>
            <a:ext cx="6400800" cy="4786346"/>
          </a:xfrm>
        </p:spPr>
        <p:txBody>
          <a:bodyPr/>
          <a:lstStyle/>
          <a:p>
            <a:pPr algn="l"/>
            <a:r>
              <a:rPr lang="ru-RU" dirty="0" smtClean="0"/>
              <a:t>1. Сажать деревья</a:t>
            </a:r>
          </a:p>
          <a:p>
            <a:pPr algn="l"/>
            <a:r>
              <a:rPr lang="ru-RU" dirty="0" smtClean="0"/>
              <a:t>2. Строить очистительные сооружения</a:t>
            </a:r>
          </a:p>
          <a:p>
            <a:pPr algn="l"/>
            <a:r>
              <a:rPr lang="ru-RU" dirty="0" smtClean="0"/>
              <a:t>3. Разводить вымирающих животных</a:t>
            </a:r>
          </a:p>
          <a:p>
            <a:pPr algn="l"/>
            <a:r>
              <a:rPr lang="ru-RU" dirty="0" smtClean="0"/>
              <a:t>4. Придумывать упаковочные материалы</a:t>
            </a:r>
          </a:p>
          <a:p>
            <a:pPr algn="l"/>
            <a:r>
              <a:rPr lang="ru-RU" dirty="0" smtClean="0"/>
              <a:t>из не вредных веществ</a:t>
            </a:r>
          </a:p>
          <a:p>
            <a:pPr algn="l"/>
            <a:r>
              <a:rPr lang="ru-RU" dirty="0" smtClean="0"/>
              <a:t>5. Убирать мусор в лесу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Вид </a:t>
            </a:r>
            <a:r>
              <a:rPr lang="ru-RU" dirty="0" err="1" smtClean="0">
                <a:solidFill>
                  <a:srgbClr val="FFFF00"/>
                </a:solidFill>
              </a:rPr>
              <a:t>проекта:</a:t>
            </a:r>
            <a:r>
              <a:rPr lang="ru-RU" dirty="0" err="1" smtClean="0"/>
              <a:t>Творческий</a:t>
            </a:r>
            <a:r>
              <a:rPr lang="ru-RU" smtClean="0"/>
              <a:t> </a:t>
            </a:r>
            <a:br>
              <a:rPr lang="ru-RU" smtClean="0"/>
            </a:br>
            <a:endParaRPr lang="ru-RU" smtClean="0">
              <a:solidFill>
                <a:srgbClr val="FFFF00"/>
              </a:solidFill>
            </a:endParaRPr>
          </a:p>
        </p:txBody>
      </p:sp>
      <p:pic>
        <p:nvPicPr>
          <p:cNvPr id="32770" name="Содержимое 3" descr="P101012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000125"/>
            <a:ext cx="8072438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Результаты проекта: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04200" cy="43513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Итогов у этого проекта много, но самое главное то, что </a:t>
            </a:r>
            <a:r>
              <a:rPr lang="ru-RU" dirty="0" err="1" smtClean="0"/>
              <a:t>привлеченность</a:t>
            </a:r>
            <a:r>
              <a:rPr lang="ru-RU" dirty="0" smtClean="0"/>
              <a:t> родителей и детей к такой работе оказало большое влияние к проявлению заботы об окружающей среде и желанию защитить свою планету от гибели, а в процессе творческой деятельности у детей раскрылись таланты, которых мало кто замечает.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457200" y="258763"/>
            <a:ext cx="6994525" cy="15859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6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Выбор за </a:t>
            </a:r>
            <a: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нами</a:t>
            </a:r>
            <a:r>
              <a:rPr lang="ru-RU" sz="6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: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57200" y="1905000"/>
            <a:ext cx="8220075" cy="4483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30200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4" charset="0"/>
                <a:ea typeface="Microsoft YaHei" charset="-122"/>
                <a:cs typeface="+mn-cs"/>
              </a:rPr>
              <a:t>  Если каждый человек будет стремиться сделать чище свой двор, улицу, город: все люди будут дышать свежим воздухом, пить чистую воду, любоваться красотой Земли. Ведь ухоженную землю имеет тот, кто ее ценит и бережет.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42938" y="0"/>
            <a:ext cx="978693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457200" y="266700"/>
            <a:ext cx="8204200" cy="5727700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endParaRPr lang="ru-RU" dirty="0" smtClean="0"/>
          </a:p>
          <a:p>
            <a:pPr>
              <a:buFont typeface="Times New Roman" pitchFamily="18" charset="0"/>
              <a:buNone/>
            </a:pPr>
            <a:endParaRPr lang="ru-RU" dirty="0" smtClean="0"/>
          </a:p>
        </p:txBody>
      </p:sp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0" y="-571500"/>
            <a:ext cx="8204200" cy="314325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Сроки реализации проекта: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57188" y="1571625"/>
            <a:ext cx="8786812" cy="4500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0" hangingPunct="0">
              <a:spcBef>
                <a:spcPts val="800"/>
              </a:spcBef>
              <a:buClr>
                <a:srgbClr val="FFFF00"/>
              </a:buClr>
              <a:buSzPct val="100000"/>
            </a:pPr>
            <a:r>
              <a:rPr lang="ru-RU" sz="4400" dirty="0">
                <a:solidFill>
                  <a:srgbClr val="FFFFFF"/>
                </a:solidFill>
                <a:latin typeface="Tahoma" pitchFamily="34" charset="0"/>
              </a:rPr>
              <a:t> </a:t>
            </a:r>
            <a:r>
              <a:rPr lang="ru-RU" sz="4400" dirty="0" smtClean="0">
                <a:solidFill>
                  <a:srgbClr val="FFFFFF"/>
                </a:solidFill>
                <a:latin typeface="Tahoma" pitchFamily="34" charset="0"/>
              </a:rPr>
              <a:t>долговременный (октябрь-март)</a:t>
            </a:r>
            <a:endParaRPr lang="ru-RU" sz="4400" dirty="0">
              <a:solidFill>
                <a:srgbClr val="FFFFFF"/>
              </a:solidFill>
              <a:latin typeface="Tahoma" pitchFamily="34" charset="0"/>
            </a:endParaRP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4400" dirty="0" smtClean="0">
              <a:solidFill>
                <a:srgbClr val="FFFF00"/>
              </a:solidFill>
              <a:latin typeface="Tahoma" pitchFamily="34" charset="0"/>
            </a:endParaRP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4400" dirty="0" smtClean="0">
                <a:solidFill>
                  <a:srgbClr val="FFFF00"/>
                </a:solidFill>
                <a:latin typeface="Tahoma" pitchFamily="34" charset="0"/>
              </a:rPr>
              <a:t>Участники </a:t>
            </a:r>
            <a:r>
              <a:rPr lang="ru-RU" sz="4400" dirty="0">
                <a:solidFill>
                  <a:srgbClr val="FFFF00"/>
                </a:solidFill>
                <a:latin typeface="Tahoma" pitchFamily="34" charset="0"/>
              </a:rPr>
              <a:t>проекта:</a:t>
            </a:r>
          </a:p>
          <a:p>
            <a:pPr marL="342900" indent="-342900" eaLnBrk="0" hangingPunct="0">
              <a:spcBef>
                <a:spcPts val="800"/>
              </a:spcBef>
              <a:buClr>
                <a:srgbClr val="FFFF00"/>
              </a:buClr>
              <a:buSzPct val="100000"/>
            </a:pPr>
            <a:r>
              <a:rPr lang="ru-RU" sz="4400" dirty="0">
                <a:solidFill>
                  <a:srgbClr val="FFFFFF"/>
                </a:solidFill>
                <a:latin typeface="Tahoma" pitchFamily="34" charset="0"/>
              </a:rPr>
              <a:t>Дети подготовительной группы, воспитатели, родители</a:t>
            </a: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3200" dirty="0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-142875"/>
            <a:ext cx="8204200" cy="1268413"/>
          </a:xfrm>
        </p:spPr>
        <p:txBody>
          <a:bodyPr/>
          <a:lstStyle/>
          <a:p>
            <a:r>
              <a:rPr lang="ru-RU" smtClean="0">
                <a:solidFill>
                  <a:srgbClr val="FFFF00"/>
                </a:solidFill>
              </a:rPr>
              <a:t>  Проблема: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908050"/>
            <a:ext cx="8204200" cy="5446713"/>
          </a:xfrm>
        </p:spPr>
        <p:txBody>
          <a:bodyPr/>
          <a:lstStyle/>
          <a:p>
            <a:pPr>
              <a:buClr>
                <a:srgbClr val="FFFF00"/>
              </a:buClr>
              <a:buNone/>
            </a:pPr>
            <a:r>
              <a:rPr lang="ru-RU" dirty="0" smtClean="0"/>
              <a:t>   Охрана природы, попытка решить проблему сбора и утилизации мусора</a:t>
            </a:r>
          </a:p>
          <a:p>
            <a:pPr>
              <a:buClr>
                <a:srgbClr val="FFFF00"/>
              </a:buClr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 Актуальность</a:t>
            </a:r>
            <a:r>
              <a:rPr lang="ru-RU" sz="2800" dirty="0" smtClean="0"/>
              <a:t> Последнее время мы всё чаще говорим и замечаем, что наша планета серьёзно заболела, и случилось это по вине людей. И теперь болезнь природы угрожает жизни людей, выясним, как человек должен вести себя в природе и, как помочь нашей планете стать такой же прекрасной, какой она была ранее.</a:t>
            </a:r>
            <a:endParaRPr lang="ru-RU" sz="44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428625" y="260350"/>
            <a:ext cx="7500938" cy="1384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    Цель </a:t>
            </a: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проекта:</a:t>
            </a: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57200" y="1857364"/>
            <a:ext cx="8229600" cy="425609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17500" indent="-317500">
              <a:spcBef>
                <a:spcPts val="800"/>
              </a:spcBef>
              <a:buClr>
                <a:srgbClr val="FFCC00"/>
              </a:buClr>
              <a:buSzPct val="120000"/>
              <a:tabLst>
                <a:tab pos="317500" algn="l"/>
                <a:tab pos="765175" algn="l"/>
                <a:tab pos="1214438" algn="l"/>
                <a:tab pos="1663700" algn="l"/>
                <a:tab pos="2112963" algn="l"/>
                <a:tab pos="2562225" algn="l"/>
                <a:tab pos="3011488" algn="l"/>
                <a:tab pos="3460750" algn="l"/>
                <a:tab pos="3910013" algn="l"/>
                <a:tab pos="4359275" algn="l"/>
                <a:tab pos="4808538" algn="l"/>
                <a:tab pos="5257800" algn="l"/>
                <a:tab pos="5707063" algn="l"/>
                <a:tab pos="6156325" algn="l"/>
                <a:tab pos="6605588" algn="l"/>
                <a:tab pos="7054850" algn="l"/>
                <a:tab pos="7504113" algn="l"/>
                <a:tab pos="7953375" algn="l"/>
                <a:tab pos="8402638" algn="l"/>
                <a:tab pos="8851900" algn="l"/>
                <a:tab pos="9301163" algn="l"/>
              </a:tabLst>
            </a:pPr>
            <a:r>
              <a:rPr lang="ru-RU" sz="3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	Привлечь   воспитанников  и  их  родителей  к проявлению  заботы  к  окружающей  среде ,  воспитывать желание  защитить  планету  от  мусора.</a:t>
            </a:r>
            <a:endParaRPr lang="ru-RU" sz="36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marL="317500" indent="-317500">
              <a:spcBef>
                <a:spcPts val="800"/>
              </a:spcBef>
              <a:buClr>
                <a:srgbClr val="FFCC00"/>
              </a:buClr>
              <a:buSzPct val="120000"/>
              <a:buFont typeface="Tahoma" pitchFamily="34" charset="0"/>
              <a:buChar char="•"/>
              <a:tabLst>
                <a:tab pos="317500" algn="l"/>
                <a:tab pos="765175" algn="l"/>
                <a:tab pos="1214438" algn="l"/>
                <a:tab pos="1663700" algn="l"/>
                <a:tab pos="2112963" algn="l"/>
                <a:tab pos="2562225" algn="l"/>
                <a:tab pos="3011488" algn="l"/>
                <a:tab pos="3460750" algn="l"/>
                <a:tab pos="3910013" algn="l"/>
                <a:tab pos="4359275" algn="l"/>
                <a:tab pos="4808538" algn="l"/>
                <a:tab pos="5257800" algn="l"/>
                <a:tab pos="5707063" algn="l"/>
                <a:tab pos="6156325" algn="l"/>
                <a:tab pos="6605588" algn="l"/>
                <a:tab pos="7054850" algn="l"/>
                <a:tab pos="7504113" algn="l"/>
                <a:tab pos="7953375" algn="l"/>
                <a:tab pos="8402638" algn="l"/>
                <a:tab pos="8851900" algn="l"/>
                <a:tab pos="9301163" algn="l"/>
              </a:tabLst>
            </a:pPr>
            <a:endParaRPr lang="ru-RU" sz="4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marL="317500" indent="-317500">
              <a:spcBef>
                <a:spcPts val="800"/>
              </a:spcBef>
              <a:buClr>
                <a:srgbClr val="FFCC00"/>
              </a:buClr>
              <a:buSzPct val="120000"/>
              <a:buFont typeface="Tahoma" pitchFamily="34" charset="0"/>
              <a:buChar char="•"/>
              <a:tabLst>
                <a:tab pos="317500" algn="l"/>
                <a:tab pos="765175" algn="l"/>
                <a:tab pos="1214438" algn="l"/>
                <a:tab pos="1663700" algn="l"/>
                <a:tab pos="2112963" algn="l"/>
                <a:tab pos="2562225" algn="l"/>
                <a:tab pos="3011488" algn="l"/>
                <a:tab pos="3460750" algn="l"/>
                <a:tab pos="3910013" algn="l"/>
                <a:tab pos="4359275" algn="l"/>
                <a:tab pos="4808538" algn="l"/>
                <a:tab pos="5257800" algn="l"/>
                <a:tab pos="5707063" algn="l"/>
                <a:tab pos="6156325" algn="l"/>
                <a:tab pos="6605588" algn="l"/>
                <a:tab pos="7054850" algn="l"/>
                <a:tab pos="7504113" algn="l"/>
                <a:tab pos="7953375" algn="l"/>
                <a:tab pos="8402638" algn="l"/>
                <a:tab pos="8851900" algn="l"/>
                <a:tab pos="9301163" algn="l"/>
              </a:tabLst>
            </a:pPr>
            <a:endParaRPr lang="ru-RU" sz="4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82600" y="144463"/>
            <a:ext cx="8229600" cy="836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Задачи: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-107950" y="908050"/>
            <a:ext cx="9144000" cy="56403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536575" indent="-514350">
              <a:spcBef>
                <a:spcPts val="638"/>
              </a:spcBef>
              <a:buSzPct val="100000"/>
              <a:buFontTx/>
              <a:buAutoNum type="arabicPeriod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ea typeface="Microsoft YaHei" charset="-122"/>
                <a:cs typeface="+mn-cs"/>
              </a:rPr>
              <a:t>Расширять знания детей о взаимозависимости мира природы и деятельности человека;</a:t>
            </a:r>
          </a:p>
          <a:p>
            <a:pPr marL="536575" indent="-514350">
              <a:spcBef>
                <a:spcPts val="638"/>
              </a:spcBef>
              <a:buSzPct val="100000"/>
              <a:buFontTx/>
              <a:buAutoNum type="arabicPeriod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ea typeface="Microsoft YaHei" charset="-122"/>
                <a:cs typeface="+mn-cs"/>
              </a:rPr>
              <a:t>Формировать представления о целесообразности вторичного использования бытовых и хозяйственных отходов;</a:t>
            </a:r>
          </a:p>
          <a:p>
            <a:pPr marL="536575" indent="-514350">
              <a:spcBef>
                <a:spcPts val="638"/>
              </a:spcBef>
              <a:buSzPct val="100000"/>
              <a:buFontTx/>
              <a:buAutoNum type="arabicPeriod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ea typeface="Microsoft YaHei" charset="-122"/>
                <a:cs typeface="+mn-cs"/>
              </a:rPr>
              <a:t>Способствовать активному вовлечению родителей в совместную деятельность с ребенком в условиях семьи и детского сада ;</a:t>
            </a:r>
          </a:p>
          <a:p>
            <a:pPr marL="536575" indent="-514350">
              <a:spcBef>
                <a:spcPts val="638"/>
              </a:spcBef>
              <a:buSzPct val="100000"/>
              <a:buFontTx/>
              <a:buAutoNum type="arabicPeriod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ea typeface="Microsoft YaHei" charset="-122"/>
                <a:cs typeface="+mn-cs"/>
              </a:rPr>
              <a:t>Развивать воображение, умение реализовывать свои впечатления в художественно – творческой деятельности.   </a:t>
            </a:r>
          </a:p>
          <a:p>
            <a:pPr marL="536575" indent="-514350">
              <a:spcBef>
                <a:spcPts val="638"/>
              </a:spcBef>
              <a:buSzPct val="100000"/>
              <a:buFontTx/>
              <a:buAutoNum type="arabicPeriod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6" charset="0"/>
              <a:ea typeface="Microsoft YaHei" charset="-122"/>
              <a:cs typeface="+mn-cs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468313" y="260350"/>
            <a:ext cx="8229600" cy="15732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Ожидаемые результаты</a:t>
            </a: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57200" y="985838"/>
            <a:ext cx="8229600" cy="48863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9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.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9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Мы должны понять: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Без природы мы не сможем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Ни дышать, ни петь, ни жить,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Ни смеяться, ни любить.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24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Мы с природою едины,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С нею мы не разделимы.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Ведь природа - Я и Ты,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Речка, воздух и цветы</a:t>
            </a:r>
            <a:r>
              <a:rPr lang="ru-RU" sz="9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charset="0"/>
                <a:ea typeface="Microsoft YaHei" charset="-122"/>
                <a:cs typeface="+mn-cs"/>
              </a:rPr>
              <a:t>.</a:t>
            </a: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  <a:p>
            <a:pPr marL="342900" indent="-319088">
              <a:spcBef>
                <a:spcPts val="800"/>
              </a:spcBef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endParaRPr lang="ru-RU" sz="32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charset="0"/>
              <a:ea typeface="Microsoft YaHei" charset="-122"/>
              <a:cs typeface="+mn-cs"/>
            </a:endParaRPr>
          </a:p>
        </p:txBody>
      </p:sp>
      <p:pic>
        <p:nvPicPr>
          <p:cNvPr id="39939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844675"/>
            <a:ext cx="3995737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Microsoft YaHei"/>
        <a:cs typeface=""/>
      </a:majorFont>
      <a:minorFont>
        <a:latin typeface="Tahom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Microsoft YaHei"/>
        <a:cs typeface=""/>
      </a:majorFont>
      <a:minorFont>
        <a:latin typeface="Tahom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812</Words>
  <Application>Microsoft Office PowerPoint</Application>
  <PresentationFormat>Экран (4:3)</PresentationFormat>
  <Paragraphs>152</Paragraphs>
  <Slides>42</Slides>
  <Notes>10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Тема Office</vt:lpstr>
      <vt:lpstr>1_Тема Office</vt:lpstr>
      <vt:lpstr>Слайд 1</vt:lpstr>
      <vt:lpstr>Слайд 2</vt:lpstr>
      <vt:lpstr>Слайд 3</vt:lpstr>
      <vt:lpstr> Вид проекта:Творческий  </vt:lpstr>
      <vt:lpstr>  Сроки реализации проекта:</vt:lpstr>
      <vt:lpstr>  Проблема:</vt:lpstr>
      <vt:lpstr>Слайд 7</vt:lpstr>
      <vt:lpstr>Слайд 8</vt:lpstr>
      <vt:lpstr>Слайд 9</vt:lpstr>
      <vt:lpstr> Подготовительный этап 1Беседа «Чистые улицы города»</vt:lpstr>
      <vt:lpstr>Слайд 11</vt:lpstr>
      <vt:lpstr>Слайд 12</vt:lpstr>
      <vt:lpstr>АКЦИЯ: «Только все вместе мы сможем избавить планету от мусора!»  (субботник) </vt:lpstr>
      <vt:lpstr>Слайд 14</vt:lpstr>
      <vt:lpstr>Экологическая викторина «Знатоки природы»</vt:lpstr>
      <vt:lpstr>Чтение экологических сказок</vt:lpstr>
      <vt:lpstr>Слайд 17</vt:lpstr>
      <vt:lpstr>Беседа «Как вести себя в природе».</vt:lpstr>
      <vt:lpstr>Творческая акция  « Мы за чистый город »</vt:lpstr>
      <vt:lpstr>Слайд 20</vt:lpstr>
      <vt:lpstr>     Исследовательский этап       «Куда девается мусор?»</vt:lpstr>
      <vt:lpstr>Слайд 22</vt:lpstr>
      <vt:lpstr>Слайд 23</vt:lpstr>
      <vt:lpstr>     Семейный конкурс     «Отходам-вторую жизнь»</vt:lpstr>
      <vt:lpstr>Слайд 25</vt:lpstr>
      <vt:lpstr>         Акция недели  «Очистим планету от мусора»</vt:lpstr>
      <vt:lpstr>Слайд 27</vt:lpstr>
      <vt:lpstr>Слайд 28</vt:lpstr>
      <vt:lpstr>Обобщающий этап       Экологические ситуации   «Устами  младенца»                        </vt:lpstr>
      <vt:lpstr>Слайд 30</vt:lpstr>
      <vt:lpstr>      Наша Земля - наш  дом      Чудеса творим мы в нем.</vt:lpstr>
      <vt:lpstr>Слайд 32</vt:lpstr>
      <vt:lpstr>Слайд 33</vt:lpstr>
      <vt:lpstr>Слайд 34</vt:lpstr>
      <vt:lpstr>Слайд 35</vt:lpstr>
      <vt:lpstr>Слайд 36</vt:lpstr>
      <vt:lpstr>Чистота планеты в наших руках</vt:lpstr>
      <vt:lpstr>Слайд 38</vt:lpstr>
      <vt:lpstr>Наши выводы:</vt:lpstr>
      <vt:lpstr>Результаты проекта: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дом</dc:creator>
  <cp:lastModifiedBy>дом</cp:lastModifiedBy>
  <cp:revision>111</cp:revision>
  <cp:lastPrinted>1601-01-01T00:00:00Z</cp:lastPrinted>
  <dcterms:created xsi:type="dcterms:W3CDTF">1601-01-01T00:00:00Z</dcterms:created>
  <dcterms:modified xsi:type="dcterms:W3CDTF">2017-04-25T12:40:11Z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