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937" r:id="rId2"/>
    <p:sldMasterId id="2147483951" r:id="rId3"/>
    <p:sldMasterId id="2147484005" r:id="rId4"/>
  </p:sldMasterIdLst>
  <p:notesMasterIdLst>
    <p:notesMasterId r:id="rId14"/>
  </p:notesMasterIdLst>
  <p:sldIdLst>
    <p:sldId id="256" r:id="rId5"/>
    <p:sldId id="270" r:id="rId6"/>
    <p:sldId id="334" r:id="rId7"/>
    <p:sldId id="339" r:id="rId8"/>
    <p:sldId id="351" r:id="rId9"/>
    <p:sldId id="398" r:id="rId10"/>
    <p:sldId id="399" r:id="rId11"/>
    <p:sldId id="400" r:id="rId12"/>
    <p:sldId id="40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00"/>
    <a:srgbClr val="FF6600"/>
    <a:srgbClr val="FF99FF"/>
    <a:srgbClr val="3333FF"/>
    <a:srgbClr val="B6FCC3"/>
    <a:srgbClr val="82FA99"/>
    <a:srgbClr val="A1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BCF6C6-EFAD-4493-A3D1-0CF2781E4DC3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F2EA5D-1B6D-412A-9F26-573DAB2E6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31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269A1C-F588-4D7F-903E-846FB10B0F11}" type="slidenum">
              <a:rPr lang="ru-RU" smtClean="0"/>
              <a:pPr eaLnBrk="1" hangingPunct="1"/>
              <a:t>5</a:t>
            </a:fld>
            <a:endParaRPr lang="ru-RU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054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3054 w 6027"/>
                <a:gd name="T7" fmla="*/ 0 h 2296"/>
                <a:gd name="T8" fmla="*/ 3054 w 6027"/>
                <a:gd name="T9" fmla="*/ 1 h 2296"/>
                <a:gd name="T10" fmla="*/ 3054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96 h 353"/>
                  <a:gd name="T4" fmla="*/ 24 w 186"/>
                  <a:gd name="T5" fmla="*/ 164 h 353"/>
                  <a:gd name="T6" fmla="*/ 18 w 186"/>
                  <a:gd name="T7" fmla="*/ 356 h 353"/>
                  <a:gd name="T8" fmla="*/ 42 w 186"/>
                  <a:gd name="T9" fmla="*/ 617 h 353"/>
                  <a:gd name="T10" fmla="*/ 48 w 186"/>
                  <a:gd name="T11" fmla="*/ 873 h 353"/>
                  <a:gd name="T12" fmla="*/ 0 w 186"/>
                  <a:gd name="T13" fmla="*/ 1908 h 353"/>
                  <a:gd name="T14" fmla="*/ 54 w 186"/>
                  <a:gd name="T15" fmla="*/ 1263 h 353"/>
                  <a:gd name="T16" fmla="*/ 84 w 186"/>
                  <a:gd name="T17" fmla="*/ 1165 h 353"/>
                  <a:gd name="T18" fmla="*/ 126 w 186"/>
                  <a:gd name="T19" fmla="*/ 683 h 353"/>
                  <a:gd name="T20" fmla="*/ 144 w 186"/>
                  <a:gd name="T21" fmla="*/ 646 h 353"/>
                  <a:gd name="T22" fmla="*/ 144 w 186"/>
                  <a:gd name="T23" fmla="*/ 487 h 353"/>
                  <a:gd name="T24" fmla="*/ 186 w 186"/>
                  <a:gd name="T25" fmla="*/ 356 h 353"/>
                  <a:gd name="T26" fmla="*/ 162 w 186"/>
                  <a:gd name="T27" fmla="*/ 323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4 h 66"/>
                  <a:gd name="T8" fmla="*/ 6 w 155"/>
                  <a:gd name="T9" fmla="*/ 98 h 66"/>
                  <a:gd name="T10" fmla="*/ 0 w 155"/>
                  <a:gd name="T11" fmla="*/ 135 h 66"/>
                  <a:gd name="T12" fmla="*/ 78 w 155"/>
                  <a:gd name="T13" fmla="*/ 330 h 66"/>
                  <a:gd name="T14" fmla="*/ 96 w 155"/>
                  <a:gd name="T15" fmla="*/ 232 h 66"/>
                  <a:gd name="T16" fmla="*/ 155 w 155"/>
                  <a:gd name="T17" fmla="*/ 367 h 66"/>
                  <a:gd name="T18" fmla="*/ 126 w 155"/>
                  <a:gd name="T19" fmla="*/ 135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14 h 72"/>
                  <a:gd name="T2" fmla="*/ 0 w 42"/>
                  <a:gd name="T3" fmla="*/ 110 h 72"/>
                  <a:gd name="T4" fmla="*/ 12 w 42"/>
                  <a:gd name="T5" fmla="*/ 37 h 72"/>
                  <a:gd name="T6" fmla="*/ 0 w 42"/>
                  <a:gd name="T7" fmla="*/ 37 h 72"/>
                  <a:gd name="T8" fmla="*/ 12 w 42"/>
                  <a:gd name="T9" fmla="*/ 37 h 72"/>
                  <a:gd name="T10" fmla="*/ 24 w 42"/>
                  <a:gd name="T11" fmla="*/ 37 h 72"/>
                  <a:gd name="T12" fmla="*/ 36 w 42"/>
                  <a:gd name="T13" fmla="*/ 37 h 72"/>
                  <a:gd name="T14" fmla="*/ 42 w 42"/>
                  <a:gd name="T15" fmla="*/ 0 h 72"/>
                  <a:gd name="T16" fmla="*/ 30 w 42"/>
                  <a:gd name="T17" fmla="*/ 110 h 72"/>
                  <a:gd name="T18" fmla="*/ 42 w 42"/>
                  <a:gd name="T19" fmla="*/ 286 h 72"/>
                  <a:gd name="T20" fmla="*/ 12 w 42"/>
                  <a:gd name="T21" fmla="*/ 419 h 72"/>
                  <a:gd name="T22" fmla="*/ 6 w 42"/>
                  <a:gd name="T23" fmla="*/ 214 h 72"/>
                  <a:gd name="T24" fmla="*/ 6 w 42"/>
                  <a:gd name="T25" fmla="*/ 214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5 h 287"/>
                <a:gd name="T4" fmla="*/ 66 w 365"/>
                <a:gd name="T5" fmla="*/ 138 h 287"/>
                <a:gd name="T6" fmla="*/ 143 w 365"/>
                <a:gd name="T7" fmla="*/ 225 h 287"/>
                <a:gd name="T8" fmla="*/ 191 w 365"/>
                <a:gd name="T9" fmla="*/ 207 h 287"/>
                <a:gd name="T10" fmla="*/ 341 w 365"/>
                <a:gd name="T11" fmla="*/ 353 h 287"/>
                <a:gd name="T12" fmla="*/ 305 w 365"/>
                <a:gd name="T13" fmla="*/ 216 h 287"/>
                <a:gd name="T14" fmla="*/ 365 w 365"/>
                <a:gd name="T15" fmla="*/ 162 h 287"/>
                <a:gd name="T16" fmla="*/ 359 w 365"/>
                <a:gd name="T17" fmla="*/ 156 h 287"/>
                <a:gd name="T18" fmla="*/ 335 w 365"/>
                <a:gd name="T19" fmla="*/ 144 h 287"/>
                <a:gd name="T20" fmla="*/ 299 w 365"/>
                <a:gd name="T21" fmla="*/ 105 h 287"/>
                <a:gd name="T22" fmla="*/ 257 w 365"/>
                <a:gd name="T23" fmla="*/ 87 h 287"/>
                <a:gd name="T24" fmla="*/ 215 w 365"/>
                <a:gd name="T25" fmla="*/ 69 h 287"/>
                <a:gd name="T26" fmla="*/ 173 w 365"/>
                <a:gd name="T27" fmla="*/ 51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5 h 60"/>
                <a:gd name="T16" fmla="*/ 65 w 71"/>
                <a:gd name="T17" fmla="*/ 57 h 60"/>
                <a:gd name="T18" fmla="*/ 71 w 71"/>
                <a:gd name="T19" fmla="*/ 69 h 60"/>
                <a:gd name="T20" fmla="*/ 71 w 71"/>
                <a:gd name="T21" fmla="*/ 75 h 60"/>
                <a:gd name="T22" fmla="*/ 59 w 71"/>
                <a:gd name="T23" fmla="*/ 69 h 60"/>
                <a:gd name="T24" fmla="*/ 47 w 71"/>
                <a:gd name="T25" fmla="*/ 57 h 60"/>
                <a:gd name="T26" fmla="*/ 23 w 71"/>
                <a:gd name="T27" fmla="*/ 45 h 60"/>
                <a:gd name="T28" fmla="*/ 23 w 71"/>
                <a:gd name="T29" fmla="*/ 51 h 60"/>
                <a:gd name="T30" fmla="*/ 18 w 71"/>
                <a:gd name="T31" fmla="*/ 57 h 60"/>
                <a:gd name="T32" fmla="*/ 12 w 71"/>
                <a:gd name="T33" fmla="*/ 63 h 60"/>
                <a:gd name="T34" fmla="*/ 6 w 71"/>
                <a:gd name="T35" fmla="*/ 63 h 60"/>
                <a:gd name="T36" fmla="*/ 6 w 71"/>
                <a:gd name="T37" fmla="*/ 63 h 60"/>
                <a:gd name="T38" fmla="*/ 6 w 71"/>
                <a:gd name="T39" fmla="*/ 51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9 h 162"/>
                <a:gd name="T10" fmla="*/ 96 w 161"/>
                <a:gd name="T11" fmla="*/ 75 h 162"/>
                <a:gd name="T12" fmla="*/ 102 w 161"/>
                <a:gd name="T13" fmla="*/ 87 h 162"/>
                <a:gd name="T14" fmla="*/ 108 w 161"/>
                <a:gd name="T15" fmla="*/ 99 h 162"/>
                <a:gd name="T16" fmla="*/ 120 w 161"/>
                <a:gd name="T17" fmla="*/ 111 h 162"/>
                <a:gd name="T18" fmla="*/ 143 w 161"/>
                <a:gd name="T19" fmla="*/ 136 h 162"/>
                <a:gd name="T20" fmla="*/ 155 w 161"/>
                <a:gd name="T21" fmla="*/ 168 h 162"/>
                <a:gd name="T22" fmla="*/ 161 w 161"/>
                <a:gd name="T23" fmla="*/ 186 h 162"/>
                <a:gd name="T24" fmla="*/ 161 w 161"/>
                <a:gd name="T25" fmla="*/ 192 h 162"/>
                <a:gd name="T26" fmla="*/ 96 w 161"/>
                <a:gd name="T27" fmla="*/ 117 h 162"/>
                <a:gd name="T28" fmla="*/ 30 w 161"/>
                <a:gd name="T29" fmla="*/ 69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5 h 60"/>
                <a:gd name="T4" fmla="*/ 41 w 59"/>
                <a:gd name="T5" fmla="*/ 51 h 60"/>
                <a:gd name="T6" fmla="*/ 47 w 59"/>
                <a:gd name="T7" fmla="*/ 57 h 60"/>
                <a:gd name="T8" fmla="*/ 53 w 59"/>
                <a:gd name="T9" fmla="*/ 69 h 60"/>
                <a:gd name="T10" fmla="*/ 53 w 59"/>
                <a:gd name="T11" fmla="*/ 75 h 60"/>
                <a:gd name="T12" fmla="*/ 47 w 59"/>
                <a:gd name="T13" fmla="*/ 69 h 60"/>
                <a:gd name="T14" fmla="*/ 35 w 59"/>
                <a:gd name="T15" fmla="*/ 63 h 60"/>
                <a:gd name="T16" fmla="*/ 23 w 59"/>
                <a:gd name="T17" fmla="*/ 51 h 60"/>
                <a:gd name="T18" fmla="*/ 17 w 59"/>
                <a:gd name="T19" fmla="*/ 45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1 h 204"/>
                <a:gd name="T2" fmla="*/ 245 w 245"/>
                <a:gd name="T3" fmla="*/ 57 h 204"/>
                <a:gd name="T4" fmla="*/ 209 w 245"/>
                <a:gd name="T5" fmla="*/ 99 h 204"/>
                <a:gd name="T6" fmla="*/ 143 w 245"/>
                <a:gd name="T7" fmla="*/ 162 h 204"/>
                <a:gd name="T8" fmla="*/ 167 w 245"/>
                <a:gd name="T9" fmla="*/ 194 h 204"/>
                <a:gd name="T10" fmla="*/ 179 w 245"/>
                <a:gd name="T11" fmla="*/ 252 h 204"/>
                <a:gd name="T12" fmla="*/ 77 w 245"/>
                <a:gd name="T13" fmla="*/ 162 h 204"/>
                <a:gd name="T14" fmla="*/ 47 w 245"/>
                <a:gd name="T15" fmla="*/ 99 h 204"/>
                <a:gd name="T16" fmla="*/ 89 w 245"/>
                <a:gd name="T17" fmla="*/ 81 h 204"/>
                <a:gd name="T18" fmla="*/ 59 w 245"/>
                <a:gd name="T19" fmla="*/ 51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1 h 204"/>
                <a:gd name="T50" fmla="*/ 233 w 245"/>
                <a:gd name="T51" fmla="*/ 51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8F785-388A-4B8C-9AD2-ABE6D5F41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20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DB76B-6046-4981-9789-88A7376D7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21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E37D6-4C7B-4D21-A0A3-2FA442957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0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1DEB0-7817-40EA-ACC7-7A1490DE3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68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2485C-B579-46DF-BB31-3D1548310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90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C6CA8-FD51-40EB-9612-FE6E1AB63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95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CF938-3BF9-4082-A071-DAEF7D856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4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E58D5-24FD-4B30-BD20-6B1A59C04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597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C7306-A21B-41DE-AD7A-7B6B29C7B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03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A29DB-7671-45B9-A496-DF913615A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608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606C-4565-48CF-937F-E1F4DD7E4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32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B22C4-BED9-4DF6-8E4B-D2F12D0AC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56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CAB03-DA15-46DF-83D6-75C6F5F13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49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4D41B-CAD8-480A-8923-31AF0EEC5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001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23C5C-F3F1-49B7-81D8-30B952A87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1176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9A975-2C5E-482D-A158-E9204AD54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28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F1BF9-0939-4834-A5DD-77F10E2B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240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28083-2494-4922-B903-B664CD0AD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2628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AD8F5-1A2E-498E-BF39-E234917D6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8803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F3EC6-2BFC-45EE-9DF0-7D023AE21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025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C0F50-12FD-4564-9E77-968CFA5D1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287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B7BCE-2552-45D9-8C57-087EA1AA3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65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6C23-838E-43D2-AFDD-1008C75CD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2722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33ABE-7AEB-4EA8-A11F-8D8628C7F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0358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5CFD2-A711-46D8-8443-8F5F1100D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99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7A765-70B8-4B4C-B549-631C3411C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718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D5935-0B92-4F7E-ADF2-552AF4E35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971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42ECB-859E-4594-A452-E6EC85DA8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2173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A231B-5F26-4589-B7AA-2FD20928E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423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8FE1A-9254-4358-B41B-1D821CF2D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003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0703A-0A10-4FC5-9BD7-83F6424B6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6441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3A262-1EAA-4CFF-838E-A94189D10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31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b="1" smtClean="0"/>
                <a:t>LOGO</a:t>
              </a: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6DCB791-217F-40D8-B7F5-5EEBC19B7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7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1060E-7C6E-4D60-BAE9-B72B14F3C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4118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D75F9-63F4-4A75-AF6B-6C627C1FB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572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208AE-AAFD-4C4E-BFBA-0817FD724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5372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72337-B21E-4A2D-B242-D8310FF71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1245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4C6E3-FBE4-43AC-A794-DEFDD2652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08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B3D91-0CDE-413A-9E70-B8F517F5C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701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0DCB9-2D6C-43C6-AC4D-22DB9FFC9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29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30AC8-3915-4EAB-95B1-D2D5258D7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8405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3AC8B-DCF4-420E-8E99-22064410E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4574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07FAD-A551-4D8A-8F69-72952C8B8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243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88C94-052A-452C-A547-CD7B34B21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7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7C06B-A1B8-4184-81FC-945A05E04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229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C6777-9021-47FD-BF74-D5B528D6C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4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EE4A2-ED43-481C-B4D6-E66275B75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1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C9852-DDCA-4E83-A487-8DACF7CE6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40FC-4C53-4393-87B3-4F3619EF7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86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6F6A-64A0-4399-A0D2-98844BF24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054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3054 w 6027"/>
                <a:gd name="T7" fmla="*/ 0 h 2296"/>
                <a:gd name="T8" fmla="*/ 3054 w 6027"/>
                <a:gd name="T9" fmla="*/ 1 h 2296"/>
                <a:gd name="T10" fmla="*/ 3054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74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96 h 353"/>
                  <a:gd name="T4" fmla="*/ 24 w 186"/>
                  <a:gd name="T5" fmla="*/ 164 h 353"/>
                  <a:gd name="T6" fmla="*/ 18 w 186"/>
                  <a:gd name="T7" fmla="*/ 356 h 353"/>
                  <a:gd name="T8" fmla="*/ 42 w 186"/>
                  <a:gd name="T9" fmla="*/ 617 h 353"/>
                  <a:gd name="T10" fmla="*/ 48 w 186"/>
                  <a:gd name="T11" fmla="*/ 873 h 353"/>
                  <a:gd name="T12" fmla="*/ 0 w 186"/>
                  <a:gd name="T13" fmla="*/ 1908 h 353"/>
                  <a:gd name="T14" fmla="*/ 54 w 186"/>
                  <a:gd name="T15" fmla="*/ 1263 h 353"/>
                  <a:gd name="T16" fmla="*/ 84 w 186"/>
                  <a:gd name="T17" fmla="*/ 1165 h 353"/>
                  <a:gd name="T18" fmla="*/ 126 w 186"/>
                  <a:gd name="T19" fmla="*/ 683 h 353"/>
                  <a:gd name="T20" fmla="*/ 144 w 186"/>
                  <a:gd name="T21" fmla="*/ 646 h 353"/>
                  <a:gd name="T22" fmla="*/ 144 w 186"/>
                  <a:gd name="T23" fmla="*/ 487 h 353"/>
                  <a:gd name="T24" fmla="*/ 186 w 186"/>
                  <a:gd name="T25" fmla="*/ 356 h 353"/>
                  <a:gd name="T26" fmla="*/ 162 w 186"/>
                  <a:gd name="T27" fmla="*/ 323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4 h 66"/>
                  <a:gd name="T8" fmla="*/ 6 w 155"/>
                  <a:gd name="T9" fmla="*/ 98 h 66"/>
                  <a:gd name="T10" fmla="*/ 0 w 155"/>
                  <a:gd name="T11" fmla="*/ 135 h 66"/>
                  <a:gd name="T12" fmla="*/ 78 w 155"/>
                  <a:gd name="T13" fmla="*/ 330 h 66"/>
                  <a:gd name="T14" fmla="*/ 96 w 155"/>
                  <a:gd name="T15" fmla="*/ 232 h 66"/>
                  <a:gd name="T16" fmla="*/ 155 w 155"/>
                  <a:gd name="T17" fmla="*/ 367 h 66"/>
                  <a:gd name="T18" fmla="*/ 126 w 155"/>
                  <a:gd name="T19" fmla="*/ 135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14 h 72"/>
                  <a:gd name="T2" fmla="*/ 0 w 42"/>
                  <a:gd name="T3" fmla="*/ 110 h 72"/>
                  <a:gd name="T4" fmla="*/ 12 w 42"/>
                  <a:gd name="T5" fmla="*/ 37 h 72"/>
                  <a:gd name="T6" fmla="*/ 0 w 42"/>
                  <a:gd name="T7" fmla="*/ 37 h 72"/>
                  <a:gd name="T8" fmla="*/ 12 w 42"/>
                  <a:gd name="T9" fmla="*/ 37 h 72"/>
                  <a:gd name="T10" fmla="*/ 24 w 42"/>
                  <a:gd name="T11" fmla="*/ 37 h 72"/>
                  <a:gd name="T12" fmla="*/ 36 w 42"/>
                  <a:gd name="T13" fmla="*/ 37 h 72"/>
                  <a:gd name="T14" fmla="*/ 42 w 42"/>
                  <a:gd name="T15" fmla="*/ 0 h 72"/>
                  <a:gd name="T16" fmla="*/ 30 w 42"/>
                  <a:gd name="T17" fmla="*/ 110 h 72"/>
                  <a:gd name="T18" fmla="*/ 42 w 42"/>
                  <a:gd name="T19" fmla="*/ 286 h 72"/>
                  <a:gd name="T20" fmla="*/ 12 w 42"/>
                  <a:gd name="T21" fmla="*/ 419 h 72"/>
                  <a:gd name="T22" fmla="*/ 6 w 42"/>
                  <a:gd name="T23" fmla="*/ 214 h 72"/>
                  <a:gd name="T24" fmla="*/ 6 w 42"/>
                  <a:gd name="T25" fmla="*/ 214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5 h 287"/>
                <a:gd name="T4" fmla="*/ 66 w 365"/>
                <a:gd name="T5" fmla="*/ 138 h 287"/>
                <a:gd name="T6" fmla="*/ 143 w 365"/>
                <a:gd name="T7" fmla="*/ 225 h 287"/>
                <a:gd name="T8" fmla="*/ 191 w 365"/>
                <a:gd name="T9" fmla="*/ 207 h 287"/>
                <a:gd name="T10" fmla="*/ 341 w 365"/>
                <a:gd name="T11" fmla="*/ 353 h 287"/>
                <a:gd name="T12" fmla="*/ 305 w 365"/>
                <a:gd name="T13" fmla="*/ 216 h 287"/>
                <a:gd name="T14" fmla="*/ 365 w 365"/>
                <a:gd name="T15" fmla="*/ 162 h 287"/>
                <a:gd name="T16" fmla="*/ 359 w 365"/>
                <a:gd name="T17" fmla="*/ 156 h 287"/>
                <a:gd name="T18" fmla="*/ 335 w 365"/>
                <a:gd name="T19" fmla="*/ 144 h 287"/>
                <a:gd name="T20" fmla="*/ 299 w 365"/>
                <a:gd name="T21" fmla="*/ 105 h 287"/>
                <a:gd name="T22" fmla="*/ 257 w 365"/>
                <a:gd name="T23" fmla="*/ 87 h 287"/>
                <a:gd name="T24" fmla="*/ 215 w 365"/>
                <a:gd name="T25" fmla="*/ 69 h 287"/>
                <a:gd name="T26" fmla="*/ 173 w 365"/>
                <a:gd name="T27" fmla="*/ 51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5 h 60"/>
                <a:gd name="T16" fmla="*/ 65 w 71"/>
                <a:gd name="T17" fmla="*/ 57 h 60"/>
                <a:gd name="T18" fmla="*/ 71 w 71"/>
                <a:gd name="T19" fmla="*/ 69 h 60"/>
                <a:gd name="T20" fmla="*/ 71 w 71"/>
                <a:gd name="T21" fmla="*/ 75 h 60"/>
                <a:gd name="T22" fmla="*/ 59 w 71"/>
                <a:gd name="T23" fmla="*/ 69 h 60"/>
                <a:gd name="T24" fmla="*/ 47 w 71"/>
                <a:gd name="T25" fmla="*/ 57 h 60"/>
                <a:gd name="T26" fmla="*/ 23 w 71"/>
                <a:gd name="T27" fmla="*/ 45 h 60"/>
                <a:gd name="T28" fmla="*/ 23 w 71"/>
                <a:gd name="T29" fmla="*/ 51 h 60"/>
                <a:gd name="T30" fmla="*/ 18 w 71"/>
                <a:gd name="T31" fmla="*/ 57 h 60"/>
                <a:gd name="T32" fmla="*/ 12 w 71"/>
                <a:gd name="T33" fmla="*/ 63 h 60"/>
                <a:gd name="T34" fmla="*/ 6 w 71"/>
                <a:gd name="T35" fmla="*/ 63 h 60"/>
                <a:gd name="T36" fmla="*/ 6 w 71"/>
                <a:gd name="T37" fmla="*/ 63 h 60"/>
                <a:gd name="T38" fmla="*/ 6 w 71"/>
                <a:gd name="T39" fmla="*/ 51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9 h 162"/>
                <a:gd name="T10" fmla="*/ 96 w 161"/>
                <a:gd name="T11" fmla="*/ 75 h 162"/>
                <a:gd name="T12" fmla="*/ 102 w 161"/>
                <a:gd name="T13" fmla="*/ 87 h 162"/>
                <a:gd name="T14" fmla="*/ 108 w 161"/>
                <a:gd name="T15" fmla="*/ 99 h 162"/>
                <a:gd name="T16" fmla="*/ 120 w 161"/>
                <a:gd name="T17" fmla="*/ 111 h 162"/>
                <a:gd name="T18" fmla="*/ 143 w 161"/>
                <a:gd name="T19" fmla="*/ 136 h 162"/>
                <a:gd name="T20" fmla="*/ 155 w 161"/>
                <a:gd name="T21" fmla="*/ 168 h 162"/>
                <a:gd name="T22" fmla="*/ 161 w 161"/>
                <a:gd name="T23" fmla="*/ 186 h 162"/>
                <a:gd name="T24" fmla="*/ 161 w 161"/>
                <a:gd name="T25" fmla="*/ 192 h 162"/>
                <a:gd name="T26" fmla="*/ 96 w 161"/>
                <a:gd name="T27" fmla="*/ 117 h 162"/>
                <a:gd name="T28" fmla="*/ 30 w 161"/>
                <a:gd name="T29" fmla="*/ 69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5 h 60"/>
                <a:gd name="T4" fmla="*/ 41 w 59"/>
                <a:gd name="T5" fmla="*/ 51 h 60"/>
                <a:gd name="T6" fmla="*/ 47 w 59"/>
                <a:gd name="T7" fmla="*/ 57 h 60"/>
                <a:gd name="T8" fmla="*/ 53 w 59"/>
                <a:gd name="T9" fmla="*/ 69 h 60"/>
                <a:gd name="T10" fmla="*/ 53 w 59"/>
                <a:gd name="T11" fmla="*/ 75 h 60"/>
                <a:gd name="T12" fmla="*/ 47 w 59"/>
                <a:gd name="T13" fmla="*/ 69 h 60"/>
                <a:gd name="T14" fmla="*/ 35 w 59"/>
                <a:gd name="T15" fmla="*/ 63 h 60"/>
                <a:gd name="T16" fmla="*/ 23 w 59"/>
                <a:gd name="T17" fmla="*/ 51 h 60"/>
                <a:gd name="T18" fmla="*/ 17 w 59"/>
                <a:gd name="T19" fmla="*/ 45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1 h 204"/>
                <a:gd name="T2" fmla="*/ 245 w 245"/>
                <a:gd name="T3" fmla="*/ 57 h 204"/>
                <a:gd name="T4" fmla="*/ 209 w 245"/>
                <a:gd name="T5" fmla="*/ 99 h 204"/>
                <a:gd name="T6" fmla="*/ 143 w 245"/>
                <a:gd name="T7" fmla="*/ 162 h 204"/>
                <a:gd name="T8" fmla="*/ 167 w 245"/>
                <a:gd name="T9" fmla="*/ 194 h 204"/>
                <a:gd name="T10" fmla="*/ 179 w 245"/>
                <a:gd name="T11" fmla="*/ 252 h 204"/>
                <a:gd name="T12" fmla="*/ 77 w 245"/>
                <a:gd name="T13" fmla="*/ 162 h 204"/>
                <a:gd name="T14" fmla="*/ 47 w 245"/>
                <a:gd name="T15" fmla="*/ 99 h 204"/>
                <a:gd name="T16" fmla="*/ 89 w 245"/>
                <a:gd name="T17" fmla="*/ 81 h 204"/>
                <a:gd name="T18" fmla="*/ 59 w 245"/>
                <a:gd name="T19" fmla="*/ 51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1 h 204"/>
                <a:gd name="T50" fmla="*/ 233 w 245"/>
                <a:gd name="T51" fmla="*/ 51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7047DC2-B9A1-4C5F-B189-1B2084C05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3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  <p:sldLayoutId id="2147484296" r:id="rId12"/>
    <p:sldLayoutId id="2147484297" r:id="rId13"/>
    <p:sldLayoutId id="2147484298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254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31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407988" indent="5064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587375" indent="49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838200" indent="-222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12954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17526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22098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26670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>
                  <a:alpha val="79999"/>
                </a:srgbClr>
              </a:gs>
            </a:gsLst>
            <a:lin ang="27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CCFFFF">
              <a:alpha val="79999"/>
            </a:srgbClr>
          </a:solidFill>
          <a:ln w="19050">
            <a:solidFill>
              <a:srgbClr val="CC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2E3B15-00C1-45B9-8EB9-434438B30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9" r:id="rId1"/>
    <p:sldLayoutId id="2147484300" r:id="rId2"/>
    <p:sldLayoutId id="2147484301" r:id="rId3"/>
    <p:sldLayoutId id="2147484302" r:id="rId4"/>
    <p:sldLayoutId id="2147484303" r:id="rId5"/>
    <p:sldLayoutId id="2147484304" r:id="rId6"/>
    <p:sldLayoutId id="2147484305" r:id="rId7"/>
    <p:sldLayoutId id="2147484306" r:id="rId8"/>
    <p:sldLayoutId id="2147484307" r:id="rId9"/>
    <p:sldLayoutId id="2147484308" r:id="rId10"/>
    <p:sldLayoutId id="2147484309" r:id="rId11"/>
    <p:sldLayoutId id="2147484310" r:id="rId12"/>
    <p:sldLayoutId id="214748431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905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F3BC477-1A57-4FB2-BCFF-058EA287F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79" name="plant"/>
          <p:cNvSpPr>
            <a:spLocks noEditPoints="1"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31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1" r:id="rId10"/>
    <p:sldLayoutId id="2147484322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Image" r:id="rId15" imgW="10793651" imgH="1498413" progId="Photoshop.Image.6">
                  <p:embed/>
                </p:oleObj>
              </mc:Choice>
              <mc:Fallback>
                <p:oleObj name="Image" r:id="rId15" imgW="10793651" imgH="1498413" progId="Photoshop.Image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0" y="0"/>
                        <a:ext cx="9144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26E86C-D88D-46A6-AC4D-8907DBAAB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5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smtClean="0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4107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  <p:sldLayoutId id="2147484323" r:id="rId2"/>
    <p:sldLayoutId id="2147484324" r:id="rId3"/>
    <p:sldLayoutId id="2147484325" r:id="rId4"/>
    <p:sldLayoutId id="2147484326" r:id="rId5"/>
    <p:sldLayoutId id="2147484327" r:id="rId6"/>
    <p:sldLayoutId id="2147484328" r:id="rId7"/>
    <p:sldLayoutId id="2147484329" r:id="rId8"/>
    <p:sldLayoutId id="2147484330" r:id="rId9"/>
    <p:sldLayoutId id="2147484331" r:id="rId10"/>
    <p:sldLayoutId id="2147484332" r:id="rId11"/>
    <p:sldLayoutId id="214748433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5976937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1" name="Заголовок 2"/>
          <p:cNvSpPr>
            <a:spLocks noGrp="1"/>
          </p:cNvSpPr>
          <p:nvPr>
            <p:ph type="ctrTitle"/>
          </p:nvPr>
        </p:nvSpPr>
        <p:spPr>
          <a:xfrm>
            <a:off x="762000" y="1125538"/>
            <a:ext cx="7620000" cy="1157287"/>
          </a:xfrm>
        </p:spPr>
        <p:txBody>
          <a:bodyPr/>
          <a:lstStyle/>
          <a:p>
            <a:pPr eaLnBrk="1" hangingPunct="1"/>
            <a:r>
              <a:rPr lang="ru-RU" smtClean="0"/>
              <a:t>Проектирование базы данных</a:t>
            </a:r>
          </a:p>
        </p:txBody>
      </p:sp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00113" y="2349500"/>
            <a:ext cx="7304087" cy="381000"/>
          </a:xfrm>
        </p:spPr>
        <p:txBody>
          <a:bodyPr/>
          <a:lstStyle/>
          <a:p>
            <a:pPr eaLnBrk="1" hangingPunct="1"/>
            <a:r>
              <a:rPr lang="ru-RU" dirty="0" smtClean="0"/>
              <a:t>Уроки </a:t>
            </a:r>
            <a:r>
              <a:rPr lang="ru-RU" dirty="0" smtClean="0"/>
              <a:t>7-8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195736" y="1268760"/>
            <a:ext cx="6877446" cy="844128"/>
          </a:xfrm>
          <a:prstGeom prst="cloudCallout">
            <a:avLst>
              <a:gd name="adj1" fmla="val -37301"/>
              <a:gd name="adj2" fmla="val 11679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84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6600CC"/>
                </a:solidFill>
                <a:latin typeface="Comic Sans MS" pitchFamily="66" charset="0"/>
              </a:rPr>
              <a:t>На этом </a:t>
            </a:r>
            <a:r>
              <a:rPr lang="ru-RU" sz="2400" b="1" dirty="0" smtClean="0">
                <a:solidFill>
                  <a:srgbClr val="6600CC"/>
                </a:solidFill>
                <a:latin typeface="Comic Sans MS" pitchFamily="66" charset="0"/>
              </a:rPr>
              <a:t>уроке: </a:t>
            </a:r>
            <a:endParaRPr lang="ru-RU" sz="2400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211100" y="3024572"/>
            <a:ext cx="6984776" cy="12685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2.</a:t>
            </a:r>
            <a:r>
              <a:rPr lang="ru-RU" sz="2800" dirty="0">
                <a:latin typeface="Comic Sans MS" pitchFamily="66" charset="0"/>
              </a:rPr>
              <a:t> </a:t>
            </a:r>
            <a:r>
              <a:rPr lang="ru-RU" sz="2400" b="1" dirty="0" smtClean="0"/>
              <a:t>Последовательность заполнения БД </a:t>
            </a:r>
            <a:endParaRPr lang="ru-RU" sz="2400" b="1" dirty="0"/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143121" y="4293096"/>
            <a:ext cx="5324354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3.</a:t>
            </a:r>
            <a:r>
              <a:rPr lang="ru-RU" sz="2800" dirty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Заполнить БД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43121" y="2128055"/>
            <a:ext cx="5832648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1.</a:t>
            </a:r>
            <a:r>
              <a:rPr lang="ru-RU" sz="2800" dirty="0">
                <a:latin typeface="Comic Sans MS" pitchFamily="66" charset="0"/>
              </a:rPr>
              <a:t> </a:t>
            </a:r>
            <a:r>
              <a:rPr lang="ru-RU" sz="2400" b="1" dirty="0"/>
              <a:t>Повтор материала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755576" y="5248466"/>
            <a:ext cx="8200437" cy="1368152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</a:rPr>
              <a:t>4.</a:t>
            </a:r>
            <a:r>
              <a:rPr lang="ru-RU" sz="2800" dirty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Внедрение объектов</a:t>
            </a:r>
            <a:r>
              <a:rPr lang="en-US" sz="24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latin typeface="Comic Sans MS" pitchFamily="66" charset="0"/>
              </a:rPr>
              <a:t>в БД с использованием технологии </a:t>
            </a:r>
            <a:r>
              <a:rPr lang="en-US" sz="2400" b="1" dirty="0" smtClean="0">
                <a:latin typeface="Comic Sans MS" pitchFamily="66" charset="0"/>
              </a:rPr>
              <a:t>OLE</a:t>
            </a:r>
            <a:endParaRPr lang="ru-RU" sz="2400" b="1" dirty="0"/>
          </a:p>
        </p:txBody>
      </p:sp>
      <p:sp>
        <p:nvSpPr>
          <p:cNvPr id="82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урока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800" dirty="0" smtClean="0"/>
              <a:t>1. Из каких этапов состоит жизненный цикл информационной системы?</a:t>
            </a:r>
          </a:p>
          <a:p>
            <a:pPr marL="15875" indent="0" algn="just" eaLnBrk="1" hangingPunct="1">
              <a:buFontTx/>
              <a:buNone/>
            </a:pPr>
            <a:endParaRPr lang="ru-RU" sz="2800" dirty="0" smtClean="0"/>
          </a:p>
          <a:p>
            <a:pPr marL="15875" indent="0" algn="ctr" eaLnBrk="1" hangingPunct="1">
              <a:buFontTx/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Жизненный цикл информационной системы состоит из нескольких этапов: планирование, сбор и анализ требований, проектирование, создание прототипа, реализация, тестирование, преобразование данных и сопровождение. </a:t>
            </a:r>
          </a:p>
          <a:p>
            <a:pPr marL="15875" indent="0" algn="just" eaLnBrk="1" hangingPunct="1">
              <a:buFontTx/>
              <a:buNone/>
            </a:pPr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Повтор материала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Повтор материала</a:t>
            </a:r>
            <a:endParaRPr lang="ru-RU" dirty="0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" indent="0" eaLnBrk="1" hangingPunct="1">
              <a:buFontTx/>
              <a:buNone/>
              <a:defRPr/>
            </a:pPr>
            <a:r>
              <a:rPr lang="ru-RU" dirty="0" smtClean="0"/>
              <a:t>2. Назовите основные этапы проектирования БД, дайте им характеристику.</a:t>
            </a:r>
          </a:p>
          <a:p>
            <a:pPr marL="17462" indent="0" eaLnBrk="1" hangingPunct="1">
              <a:buFontTx/>
              <a:buNone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концептуальное проектирование,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логическое проектирование,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физическое проектирование. </a:t>
            </a:r>
          </a:p>
          <a:p>
            <a:pPr marL="17462" indent="0"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497192" cy="4824883"/>
          </a:xfrm>
        </p:spPr>
        <p:txBody>
          <a:bodyPr/>
          <a:lstStyle/>
          <a:p>
            <a:pPr marL="0" indent="354013" algn="just" eaLnBrk="1" hangingPunct="1">
              <a:buNone/>
              <a:defRPr/>
            </a:pPr>
            <a:r>
              <a:rPr lang="ru-RU" sz="2500" dirty="0" smtClean="0">
                <a:latin typeface="+mj-lt"/>
              </a:rPr>
              <a:t>На этапе </a:t>
            </a:r>
            <a:r>
              <a:rPr lang="ru-RU" sz="2500" b="1" i="1" dirty="0" smtClean="0">
                <a:solidFill>
                  <a:srgbClr val="FF0000"/>
                </a:solidFill>
                <a:latin typeface="+mj-lt"/>
              </a:rPr>
              <a:t>концептуального проектирования</a:t>
            </a:r>
            <a:r>
              <a:rPr lang="ru-RU" sz="2500" dirty="0" smtClean="0">
                <a:latin typeface="+mj-lt"/>
              </a:rPr>
              <a:t>  следует выделить все </a:t>
            </a:r>
            <a:r>
              <a:rPr lang="ru-RU" sz="2500" b="1" i="1" dirty="0" smtClean="0">
                <a:solidFill>
                  <a:srgbClr val="FF0000"/>
                </a:solidFill>
                <a:latin typeface="+mj-lt"/>
              </a:rPr>
              <a:t>объекты</a:t>
            </a:r>
            <a:r>
              <a:rPr lang="ru-RU" sz="2500" dirty="0" smtClean="0">
                <a:latin typeface="+mj-lt"/>
              </a:rPr>
              <a:t>, информацию о которых  необходимо сохранять в базе данных, указать их </a:t>
            </a:r>
            <a:r>
              <a:rPr lang="ru-RU" sz="2500" b="1" i="1" dirty="0" smtClean="0">
                <a:solidFill>
                  <a:srgbClr val="FF0000"/>
                </a:solidFill>
                <a:latin typeface="+mj-lt"/>
              </a:rPr>
              <a:t>свойства</a:t>
            </a:r>
            <a:r>
              <a:rPr lang="ru-RU" sz="2500" b="1" dirty="0" smtClean="0">
                <a:latin typeface="+mj-lt"/>
              </a:rPr>
              <a:t> </a:t>
            </a:r>
            <a:r>
              <a:rPr lang="ru-RU" sz="2500" dirty="0" smtClean="0">
                <a:latin typeface="+mj-lt"/>
              </a:rPr>
              <a:t>и установить </a:t>
            </a:r>
            <a:r>
              <a:rPr lang="ru-RU" sz="2500" b="1" i="1" dirty="0" smtClean="0">
                <a:solidFill>
                  <a:srgbClr val="FF0000"/>
                </a:solidFill>
                <a:latin typeface="+mj-lt"/>
              </a:rPr>
              <a:t>связи</a:t>
            </a:r>
            <a:r>
              <a:rPr lang="ru-RU" sz="2500" dirty="0" smtClean="0">
                <a:latin typeface="+mj-lt"/>
              </a:rPr>
              <a:t> между ними. </a:t>
            </a:r>
          </a:p>
          <a:p>
            <a:pPr marL="0" indent="354013" algn="just" eaLnBrk="1" hangingPunct="1">
              <a:buNone/>
              <a:defRPr/>
            </a:pPr>
            <a:r>
              <a:rPr lang="ru-RU" sz="2500" dirty="0" smtClean="0"/>
              <a:t>На </a:t>
            </a:r>
            <a:r>
              <a:rPr lang="ru-RU" sz="2500" dirty="0"/>
              <a:t>этапе  </a:t>
            </a:r>
            <a:r>
              <a:rPr lang="ru-RU" sz="2500" b="1" i="1" dirty="0">
                <a:solidFill>
                  <a:srgbClr val="FF0000"/>
                </a:solidFill>
              </a:rPr>
              <a:t>логического проектирования</a:t>
            </a:r>
            <a:r>
              <a:rPr lang="ru-RU" sz="2500" i="1" dirty="0">
                <a:solidFill>
                  <a:srgbClr val="FF0000"/>
                </a:solidFill>
              </a:rPr>
              <a:t> </a:t>
            </a:r>
            <a:r>
              <a:rPr lang="ru-RU" sz="2500" dirty="0"/>
              <a:t>производится анализ </a:t>
            </a:r>
            <a:r>
              <a:rPr lang="ru-RU" sz="2500" dirty="0" smtClean="0"/>
              <a:t>требований к производительности </a:t>
            </a:r>
            <a:r>
              <a:rPr lang="ru-RU" sz="2500" dirty="0"/>
              <a:t>базы данных и строится </a:t>
            </a:r>
            <a:r>
              <a:rPr lang="ru-RU" sz="2500" b="1" i="1" dirty="0">
                <a:solidFill>
                  <a:srgbClr val="FF0000"/>
                </a:solidFill>
              </a:rPr>
              <a:t>логическая модель</a:t>
            </a:r>
            <a:r>
              <a:rPr lang="ru-RU" sz="2500" dirty="0">
                <a:solidFill>
                  <a:srgbClr val="FF0000"/>
                </a:solidFill>
              </a:rPr>
              <a:t>, </a:t>
            </a:r>
            <a:r>
              <a:rPr lang="ru-RU" sz="2500" dirty="0"/>
              <a:t>которая является </a:t>
            </a:r>
            <a:r>
              <a:rPr lang="ru-RU" sz="2500" b="1" i="1" dirty="0">
                <a:solidFill>
                  <a:srgbClr val="FF0000"/>
                </a:solidFill>
              </a:rPr>
              <a:t>прототипом</a:t>
            </a:r>
            <a:r>
              <a:rPr lang="ru-RU" sz="2500" dirty="0"/>
              <a:t> базы данных. </a:t>
            </a:r>
            <a:endParaRPr lang="ru-RU" sz="2500" dirty="0" smtClean="0"/>
          </a:p>
          <a:p>
            <a:pPr marL="0" indent="354013" algn="just" eaLnBrk="1" hangingPunct="1">
              <a:buNone/>
              <a:defRPr/>
            </a:pPr>
            <a:r>
              <a:rPr lang="ru-RU" sz="2500" dirty="0" smtClean="0"/>
              <a:t>На </a:t>
            </a:r>
            <a:r>
              <a:rPr lang="ru-RU" sz="2500" dirty="0"/>
              <a:t>этапе </a:t>
            </a:r>
            <a:r>
              <a:rPr lang="ru-RU" sz="2500" b="1" i="1" dirty="0">
                <a:solidFill>
                  <a:srgbClr val="FF0000"/>
                </a:solidFill>
              </a:rPr>
              <a:t>физического проектирования</a:t>
            </a:r>
            <a:r>
              <a:rPr lang="ru-RU" sz="2500" i="1" dirty="0">
                <a:solidFill>
                  <a:srgbClr val="FF0000"/>
                </a:solidFill>
              </a:rPr>
              <a:t> </a:t>
            </a:r>
            <a:r>
              <a:rPr lang="ru-RU" sz="2500" dirty="0"/>
              <a:t>выбирается </a:t>
            </a:r>
            <a:r>
              <a:rPr lang="ru-RU" sz="2500" b="1" i="1" dirty="0">
                <a:solidFill>
                  <a:srgbClr val="FF0000"/>
                </a:solidFill>
              </a:rPr>
              <a:t>СУБД</a:t>
            </a:r>
            <a:r>
              <a:rPr lang="ru-RU" sz="2500" dirty="0"/>
              <a:t>, удовлетворяющая требованиям проекта. Логическая схема преобразуется в объекты БД</a:t>
            </a:r>
            <a:r>
              <a:rPr lang="ru-RU" sz="2500" dirty="0" smtClean="0"/>
              <a:t>.</a:t>
            </a:r>
            <a:endParaRPr lang="ru-RU" sz="2500" dirty="0"/>
          </a:p>
          <a:p>
            <a:pPr marL="0" indent="0" algn="just" eaLnBrk="1" hangingPunct="1">
              <a:buFontTx/>
              <a:buNone/>
              <a:defRPr/>
            </a:pPr>
            <a:endParaRPr lang="ru-RU" sz="2500" dirty="0" smtClean="0">
              <a:latin typeface="+mj-lt"/>
            </a:endParaRPr>
          </a:p>
        </p:txBody>
      </p:sp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Повтор материала</a:t>
            </a: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Повтор материала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/>
              <a:t>3. Назовите основные объекты СУБД </a:t>
            </a:r>
            <a:r>
              <a:rPr lang="en-US" sz="2800" dirty="0" err="1" smtClean="0"/>
              <a:t>MsAcceess</a:t>
            </a:r>
            <a:r>
              <a:rPr lang="ru-RU" sz="2800" dirty="0" smtClean="0"/>
              <a:t>.</a:t>
            </a:r>
          </a:p>
          <a:p>
            <a:pPr marL="1165225" indent="0" eaLnBrk="1" hangingPunct="1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Таблицы 	Запросы</a:t>
            </a:r>
            <a:endParaRPr lang="ru-RU" sz="2800" i="1" dirty="0">
              <a:solidFill>
                <a:srgbClr val="FF0000"/>
              </a:solidFill>
            </a:endParaRPr>
          </a:p>
          <a:p>
            <a:pPr marL="1165225" indent="0" eaLnBrk="1" hangingPunct="1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Формы		Отчеты</a:t>
            </a:r>
            <a:endParaRPr lang="ru-RU" sz="2800" i="1" dirty="0">
              <a:solidFill>
                <a:srgbClr val="FF0000"/>
              </a:solidFill>
            </a:endParaRPr>
          </a:p>
          <a:p>
            <a:pPr marL="1165225" indent="0" eaLnBrk="1" hangingPunct="1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Страницы 	Макросы</a:t>
            </a:r>
            <a:endParaRPr lang="ru-RU" sz="2800" i="1" dirty="0">
              <a:solidFill>
                <a:srgbClr val="FF0000"/>
              </a:solidFill>
            </a:endParaRPr>
          </a:p>
          <a:p>
            <a:pPr marL="1165225" indent="0" eaLnBrk="1" hangingPunct="1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Модули	</a:t>
            </a:r>
          </a:p>
          <a:p>
            <a:pPr marL="1165225" indent="0" eaLnBrk="1" hangingPunct="1">
              <a:spcBef>
                <a:spcPts val="0"/>
              </a:spcBef>
              <a:buNone/>
            </a:pPr>
            <a:endParaRPr lang="ru-RU" sz="2800" b="1" i="1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4. Назовите способы конструирования </a:t>
            </a:r>
            <a:r>
              <a:rPr lang="ru-RU" sz="2800" dirty="0" smtClean="0"/>
              <a:t>таблиц.</a:t>
            </a:r>
          </a:p>
          <a:p>
            <a:pPr marL="0" indent="1165225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В </a:t>
            </a:r>
            <a:r>
              <a:rPr lang="ru-RU" sz="2800" b="1" i="1" dirty="0">
                <a:solidFill>
                  <a:srgbClr val="FF0000"/>
                </a:solidFill>
              </a:rPr>
              <a:t>режиме Конструктора</a:t>
            </a:r>
          </a:p>
          <a:p>
            <a:pPr indent="822325">
              <a:spcBef>
                <a:spcPts val="0"/>
              </a:spcBef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В режиме Таблицы</a:t>
            </a:r>
          </a:p>
          <a:p>
            <a:pPr marL="1165225" indent="0" eaLnBrk="1" hangingPunct="1">
              <a:spcBef>
                <a:spcPts val="0"/>
              </a:spcBef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70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6632"/>
            <a:ext cx="6248400" cy="980331"/>
          </a:xfrm>
        </p:spPr>
        <p:txBody>
          <a:bodyPr/>
          <a:lstStyle/>
          <a:p>
            <a:r>
              <a:rPr lang="ru-RU" b="1" dirty="0" smtClean="0"/>
              <a:t>Последовательность заполнения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Согласно </a:t>
            </a:r>
            <a:r>
              <a:rPr lang="ru-RU" sz="2800" dirty="0"/>
              <a:t>схеме БД, последовательность заполнения таблиц выполняется в следующем порядке:</a:t>
            </a:r>
          </a:p>
          <a:p>
            <a:pPr lvl="0" algn="just"/>
            <a:r>
              <a:rPr lang="ru-RU" sz="2800" dirty="0"/>
              <a:t>В первую очередь заполняются таблицы-справочники: Страны, Пол, Масти, Породы.</a:t>
            </a:r>
          </a:p>
          <a:p>
            <a:pPr lvl="0" algn="just"/>
            <a:r>
              <a:rPr lang="ru-RU" sz="2800" dirty="0"/>
              <a:t>Во вторую очередь заполняются таблицы, которые используют выше описанные справочники: Коннозаводчики.</a:t>
            </a:r>
          </a:p>
          <a:p>
            <a:pPr lvl="0" algn="just"/>
            <a:r>
              <a:rPr lang="ru-RU" sz="2800" dirty="0"/>
              <a:t>В последнюю очередь заполняется главная таблица: Лошади.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4606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i="1" dirty="0" smtClean="0"/>
          </a:p>
          <a:p>
            <a:pPr marL="0" indent="0" algn="just">
              <a:buNone/>
            </a:pPr>
            <a:r>
              <a:rPr lang="ru-RU" dirty="0" smtClean="0"/>
              <a:t>Выполните </a:t>
            </a:r>
            <a:r>
              <a:rPr lang="ru-RU" dirty="0"/>
              <a:t>заполнение таблиц БД по 5-10 записей. Для этого в интернете найдите необходимую информацию, не забудьте также найти фото лошадей, сохранив на диске в отдельной папке.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6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№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Откройте </a:t>
            </a:r>
            <a:r>
              <a:rPr lang="ru-RU" sz="2800" dirty="0"/>
              <a:t>таблицу </a:t>
            </a:r>
            <a:r>
              <a:rPr lang="ru-RU" sz="2800" b="1" dirty="0"/>
              <a:t>Лошади</a:t>
            </a:r>
            <a:r>
              <a:rPr lang="ru-RU" sz="2800" dirty="0"/>
              <a:t>, в поле </a:t>
            </a:r>
            <a:r>
              <a:rPr lang="ru-RU" sz="2800" b="1" dirty="0"/>
              <a:t>Фотография лошади</a:t>
            </a:r>
            <a:r>
              <a:rPr lang="ru-RU" sz="2800" dirty="0"/>
              <a:t> через </a:t>
            </a:r>
            <a:r>
              <a:rPr lang="ru-RU" sz="2800" dirty="0" smtClean="0"/>
              <a:t>контекстное </a:t>
            </a:r>
            <a:r>
              <a:rPr lang="ru-RU" sz="2800" dirty="0"/>
              <a:t>меню  выполните команду </a:t>
            </a:r>
            <a:r>
              <a:rPr lang="ru-RU" sz="2800" b="1" dirty="0"/>
              <a:t>&lt;Добавить объект&gt; - &lt;Создать новый&gt;. </a:t>
            </a:r>
            <a:r>
              <a:rPr lang="ru-RU" sz="2800" dirty="0"/>
              <a:t>Выполните поиск приложения </a:t>
            </a:r>
            <a:r>
              <a:rPr lang="en-US" sz="2800" dirty="0"/>
              <a:t>Bitmap Image</a:t>
            </a:r>
            <a:r>
              <a:rPr lang="ru-RU" sz="2800" dirty="0"/>
              <a:t> (точечное изображение) для работы с </a:t>
            </a:r>
            <a:r>
              <a:rPr lang="ru-RU" sz="2800" dirty="0" smtClean="0"/>
              <a:t>изображениями. </a:t>
            </a:r>
            <a:r>
              <a:rPr lang="ru-RU" sz="2800" dirty="0"/>
              <a:t>Откроется приложение </a:t>
            </a:r>
            <a:r>
              <a:rPr lang="en-US" sz="2800" dirty="0"/>
              <a:t>Paint</a:t>
            </a:r>
            <a:r>
              <a:rPr lang="ru-RU" sz="2800" dirty="0"/>
              <a:t>. </a:t>
            </a:r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3" t="38016" r="32040" b="28134"/>
          <a:stretch>
            <a:fillRect/>
          </a:stretch>
        </p:blipFill>
        <p:spPr bwMode="auto">
          <a:xfrm>
            <a:off x="2123728" y="2837769"/>
            <a:ext cx="6487062" cy="345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06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8">
      <a:dk1>
        <a:srgbClr val="404B3D"/>
      </a:dk1>
      <a:lt1>
        <a:srgbClr val="FFFFFF"/>
      </a:lt1>
      <a:dk2>
        <a:srgbClr val="A7A491"/>
      </a:dk2>
      <a:lt2>
        <a:srgbClr val="CCD0CA"/>
      </a:lt2>
      <a:accent1>
        <a:srgbClr val="33CCCC"/>
      </a:accent1>
      <a:accent2>
        <a:srgbClr val="004E4C"/>
      </a:accent2>
      <a:accent3>
        <a:srgbClr val="D0CFC7"/>
      </a:accent3>
      <a:accent4>
        <a:srgbClr val="DADADA"/>
      </a:accent4>
      <a:accent5>
        <a:srgbClr val="ADE2E2"/>
      </a:accent5>
      <a:accent6>
        <a:srgbClr val="004644"/>
      </a:accent6>
      <a:hlink>
        <a:srgbClr val="477781"/>
      </a:hlink>
      <a:folHlink>
        <a:srgbClr val="85CC74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-blue_flower">
  <a:themeElements>
    <a:clrScheme name="Light-blue_flow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Light-blue_flow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ght-blue_flow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db2004167l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2807</TotalTime>
  <Words>308</Words>
  <Application>Microsoft Office PowerPoint</Application>
  <PresentationFormat>Экран (4:3)</PresentationFormat>
  <Paragraphs>43</Paragraphs>
  <Slides>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Вершина горы</vt:lpstr>
      <vt:lpstr>Light-blue_flower</vt:lpstr>
      <vt:lpstr>Специальное оформление</vt:lpstr>
      <vt:lpstr>cdb2004167l</vt:lpstr>
      <vt:lpstr>Image</vt:lpstr>
      <vt:lpstr>Проектирование базы данных</vt:lpstr>
      <vt:lpstr>Цель урока</vt:lpstr>
      <vt:lpstr>Повтор материала</vt:lpstr>
      <vt:lpstr>Повтор материала</vt:lpstr>
      <vt:lpstr>Повтор материала</vt:lpstr>
      <vt:lpstr>Повтор материала</vt:lpstr>
      <vt:lpstr>Последовательность заполнения</vt:lpstr>
      <vt:lpstr>Задание №1</vt:lpstr>
      <vt:lpstr>Задание №2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</dc:title>
  <dc:creator>Макарова М.Е.</dc:creator>
  <cp:lastModifiedBy>HP</cp:lastModifiedBy>
  <cp:revision>175</cp:revision>
  <dcterms:created xsi:type="dcterms:W3CDTF">2006-10-20T15:12:50Z</dcterms:created>
  <dcterms:modified xsi:type="dcterms:W3CDTF">2017-11-05T16:30:47Z</dcterms:modified>
</cp:coreProperties>
</file>