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3.xml" ContentType="application/vnd.openxmlformats-officedocument.theme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1" r:id="rId1"/>
    <p:sldMasterId id="2147483937" r:id="rId2"/>
    <p:sldMasterId id="2147483951" r:id="rId3"/>
    <p:sldMasterId id="2147484005" r:id="rId4"/>
  </p:sldMasterIdLst>
  <p:notesMasterIdLst>
    <p:notesMasterId r:id="rId41"/>
  </p:notesMasterIdLst>
  <p:sldIdLst>
    <p:sldId id="256" r:id="rId5"/>
    <p:sldId id="270" r:id="rId6"/>
    <p:sldId id="327" r:id="rId7"/>
    <p:sldId id="329" r:id="rId8"/>
    <p:sldId id="259" r:id="rId9"/>
    <p:sldId id="331" r:id="rId10"/>
    <p:sldId id="281" r:id="rId11"/>
    <p:sldId id="365" r:id="rId12"/>
    <p:sldId id="399" r:id="rId13"/>
    <p:sldId id="400" r:id="rId14"/>
    <p:sldId id="401" r:id="rId15"/>
    <p:sldId id="332" r:id="rId16"/>
    <p:sldId id="334" r:id="rId17"/>
    <p:sldId id="335" r:id="rId18"/>
    <p:sldId id="396" r:id="rId19"/>
    <p:sldId id="384" r:id="rId20"/>
    <p:sldId id="339" r:id="rId21"/>
    <p:sldId id="351" r:id="rId22"/>
    <p:sldId id="383" r:id="rId23"/>
    <p:sldId id="385" r:id="rId24"/>
    <p:sldId id="392" r:id="rId25"/>
    <p:sldId id="387" r:id="rId26"/>
    <p:sldId id="398" r:id="rId27"/>
    <p:sldId id="388" r:id="rId28"/>
    <p:sldId id="386" r:id="rId29"/>
    <p:sldId id="356" r:id="rId30"/>
    <p:sldId id="357" r:id="rId31"/>
    <p:sldId id="372" r:id="rId32"/>
    <p:sldId id="373" r:id="rId33"/>
    <p:sldId id="358" r:id="rId34"/>
    <p:sldId id="393" r:id="rId35"/>
    <p:sldId id="391" r:id="rId36"/>
    <p:sldId id="394" r:id="rId37"/>
    <p:sldId id="395" r:id="rId38"/>
    <p:sldId id="390" r:id="rId39"/>
    <p:sldId id="397" r:id="rId4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9966"/>
    <a:srgbClr val="FF9933"/>
    <a:srgbClr val="FF0000"/>
    <a:srgbClr val="FF6600"/>
    <a:srgbClr val="FF99FF"/>
    <a:srgbClr val="3333FF"/>
    <a:srgbClr val="B6FCC3"/>
    <a:srgbClr val="82FA99"/>
    <a:srgbClr val="A1DA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69012ECD-51FC-41F1-AA8D-1B2483CD663E}" styleName="Светлый стиль 2 - акцент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B301B821-A1FF-4177-AEE7-76D212191A09}" styleName="Средний стиль 1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616DA210-FB5B-4158-B5E0-FEB733F419BA}" styleName="Светлый стиль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1410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96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presProps" Target="presProps.xml"/><Relationship Id="rId7" Type="http://schemas.openxmlformats.org/officeDocument/2006/relationships/slide" Target="slides/slide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viewProps" Target="viewProps.xml"/><Relationship Id="rId8" Type="http://schemas.openxmlformats.org/officeDocument/2006/relationships/slide" Target="slides/slide4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20" Type="http://schemas.openxmlformats.org/officeDocument/2006/relationships/slide" Target="slides/slide16.xml"/><Relationship Id="rId41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02F5EAEE-A15A-4B35-BD24-70786E1DB82A}" type="datetimeFigureOut">
              <a:rPr lang="ru-RU"/>
              <a:pPr>
                <a:defRPr/>
              </a:pPr>
              <a:t>06.11.2017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366CC391-E03F-4682-8AE8-055331B845A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650175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3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4514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sp>
        <p:nvSpPr>
          <p:cNvPr id="64515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21E9C333-4011-4A1D-BE31-38F50EE35BEA}" type="slidenum">
              <a:rPr lang="ru-RU" smtClean="0">
                <a:cs typeface="Arial" charset="0"/>
              </a:rPr>
              <a:pPr/>
              <a:t>5</a:t>
            </a:fld>
            <a:endParaRPr lang="ru-RU" smtClean="0">
              <a:cs typeface="Arial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5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7586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sp>
        <p:nvSpPr>
          <p:cNvPr id="67587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5488C8EF-7164-496B-9A91-027CC7F20AA1}" type="slidenum">
              <a:rPr lang="ru-RU" smtClean="0">
                <a:cs typeface="Arial" charset="0"/>
              </a:rPr>
              <a:pPr/>
              <a:t>7</a:t>
            </a:fld>
            <a:endParaRPr lang="ru-RU" smtClean="0">
              <a:cs typeface="Arial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3795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sp>
        <p:nvSpPr>
          <p:cNvPr id="3379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495BB1AE-CA7E-4EAE-8FE5-656A1B5A75E9}" type="slidenum">
              <a:rPr lang="ru-RU" smtClean="0"/>
              <a:pPr eaLnBrk="1" hangingPunct="1"/>
              <a:t>10</a:t>
            </a:fld>
            <a:endParaRPr lang="ru-RU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3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4754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dirty="0" smtClean="0"/>
          </a:p>
        </p:txBody>
      </p:sp>
      <p:sp>
        <p:nvSpPr>
          <p:cNvPr id="74755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D11A67F0-3A5F-4341-ADBE-E02F05AF7E39}" type="slidenum">
              <a:rPr lang="ru-RU" smtClean="0">
                <a:cs typeface="Arial" charset="0"/>
              </a:rPr>
              <a:pPr/>
              <a:t>14</a:t>
            </a:fld>
            <a:endParaRPr lang="ru-RU" smtClean="0">
              <a:cs typeface="Arial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906AFDF3-D42F-4DF7-877E-5711F0A1D0A6}" type="slidenum">
              <a:rPr lang="ru-RU" smtClean="0">
                <a:cs typeface="Arial" charset="0"/>
              </a:rPr>
              <a:pPr/>
              <a:t>18</a:t>
            </a:fld>
            <a:endParaRPr lang="ru-RU" smtClean="0">
              <a:cs typeface="Arial" charset="0"/>
            </a:endParaRPr>
          </a:p>
        </p:txBody>
      </p:sp>
      <p:sp>
        <p:nvSpPr>
          <p:cNvPr id="798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9875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-6350" y="20638"/>
            <a:ext cx="9144000" cy="6858000"/>
            <a:chOff x="0" y="0"/>
            <a:chExt cx="5760" cy="4320"/>
          </a:xfrm>
        </p:grpSpPr>
        <p:sp>
          <p:nvSpPr>
            <p:cNvPr id="5" name="Freeform 3"/>
            <p:cNvSpPr>
              <a:spLocks/>
            </p:cNvSpPr>
            <p:nvPr/>
          </p:nvSpPr>
          <p:spPr bwMode="hidden">
            <a:xfrm>
              <a:off x="0" y="3072"/>
              <a:ext cx="5760" cy="1248"/>
            </a:xfrm>
            <a:custGeom>
              <a:avLst/>
              <a:gdLst>
                <a:gd name="T0" fmla="*/ 3054 w 6027"/>
                <a:gd name="T1" fmla="*/ 1 h 2296"/>
                <a:gd name="T2" fmla="*/ 0 w 6027"/>
                <a:gd name="T3" fmla="*/ 1 h 2296"/>
                <a:gd name="T4" fmla="*/ 0 w 6027"/>
                <a:gd name="T5" fmla="*/ 0 h 2296"/>
                <a:gd name="T6" fmla="*/ 3054 w 6027"/>
                <a:gd name="T7" fmla="*/ 0 h 2296"/>
                <a:gd name="T8" fmla="*/ 3054 w 6027"/>
                <a:gd name="T9" fmla="*/ 1 h 2296"/>
                <a:gd name="T10" fmla="*/ 3054 w 6027"/>
                <a:gd name="T11" fmla="*/ 1 h 229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6027" h="2296">
                  <a:moveTo>
                    <a:pt x="6027" y="2296"/>
                  </a:moveTo>
                  <a:lnTo>
                    <a:pt x="0" y="2296"/>
                  </a:lnTo>
                  <a:lnTo>
                    <a:pt x="0" y="0"/>
                  </a:lnTo>
                  <a:lnTo>
                    <a:pt x="6027" y="0"/>
                  </a:lnTo>
                  <a:lnTo>
                    <a:pt x="6027" y="22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  <a:extLst/>
          </p:spPr>
          <p:txBody>
            <a:bodyPr/>
            <a:lstStyle/>
            <a:p>
              <a:pPr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hidden">
            <a:xfrm>
              <a:off x="0" y="0"/>
              <a:ext cx="5760" cy="3072"/>
            </a:xfrm>
            <a:custGeom>
              <a:avLst/>
              <a:gdLst>
                <a:gd name="T0" fmla="*/ 6027 w 6027"/>
                <a:gd name="T1" fmla="*/ 2296 h 2296"/>
                <a:gd name="T2" fmla="*/ 0 w 6027"/>
                <a:gd name="T3" fmla="*/ 2296 h 2296"/>
                <a:gd name="T4" fmla="*/ 0 w 6027"/>
                <a:gd name="T5" fmla="*/ 0 h 2296"/>
                <a:gd name="T6" fmla="*/ 6027 w 6027"/>
                <a:gd name="T7" fmla="*/ 0 h 2296"/>
                <a:gd name="T8" fmla="*/ 6027 w 6027"/>
                <a:gd name="T9" fmla="*/ 2296 h 2296"/>
                <a:gd name="T10" fmla="*/ 6027 w 6027"/>
                <a:gd name="T11" fmla="*/ 2296 h 22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027" h="2296">
                  <a:moveTo>
                    <a:pt x="6027" y="2296"/>
                  </a:moveTo>
                  <a:lnTo>
                    <a:pt x="0" y="2296"/>
                  </a:lnTo>
                  <a:lnTo>
                    <a:pt x="0" y="0"/>
                  </a:lnTo>
                  <a:lnTo>
                    <a:pt x="6027" y="0"/>
                  </a:lnTo>
                  <a:lnTo>
                    <a:pt x="6027" y="2296"/>
                  </a:lnTo>
                  <a:lnTo>
                    <a:pt x="6027" y="2296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/>
          </p:spPr>
          <p:txBody>
            <a:bodyPr/>
            <a:lstStyle/>
            <a:p>
              <a:pPr>
                <a:defRPr/>
              </a:pPr>
              <a:endParaRPr lang="ru-RU">
                <a:cs typeface="+mn-cs"/>
              </a:endParaRPr>
            </a:p>
          </p:txBody>
        </p:sp>
      </p:grpSp>
      <p:sp>
        <p:nvSpPr>
          <p:cNvPr id="7" name="Freeform 5"/>
          <p:cNvSpPr>
            <a:spLocks/>
          </p:cNvSpPr>
          <p:nvPr/>
        </p:nvSpPr>
        <p:spPr bwMode="hidden">
          <a:xfrm>
            <a:off x="6242050" y="6269038"/>
            <a:ext cx="2895600" cy="609600"/>
          </a:xfrm>
          <a:custGeom>
            <a:avLst/>
            <a:gdLst>
              <a:gd name="T0" fmla="*/ 2147483647 w 5748"/>
              <a:gd name="T1" fmla="*/ 2147483647 h 246"/>
              <a:gd name="T2" fmla="*/ 0 w 5748"/>
              <a:gd name="T3" fmla="*/ 2147483647 h 246"/>
              <a:gd name="T4" fmla="*/ 0 w 5748"/>
              <a:gd name="T5" fmla="*/ 0 h 246"/>
              <a:gd name="T6" fmla="*/ 2147483647 w 5748"/>
              <a:gd name="T7" fmla="*/ 0 h 246"/>
              <a:gd name="T8" fmla="*/ 2147483647 w 5748"/>
              <a:gd name="T9" fmla="*/ 2147483647 h 246"/>
              <a:gd name="T10" fmla="*/ 2147483647 w 5748"/>
              <a:gd name="T11" fmla="*/ 2147483647 h 246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5748" h="246">
                <a:moveTo>
                  <a:pt x="5748" y="246"/>
                </a:moveTo>
                <a:lnTo>
                  <a:pt x="0" y="246"/>
                </a:lnTo>
                <a:lnTo>
                  <a:pt x="0" y="0"/>
                </a:lnTo>
                <a:lnTo>
                  <a:pt x="5748" y="0"/>
                </a:lnTo>
                <a:lnTo>
                  <a:pt x="5748" y="246"/>
                </a:lnTo>
                <a:close/>
              </a:path>
            </a:pathLst>
          </a:cu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>
            <a:noFill/>
          </a:ln>
          <a:extLst/>
        </p:spPr>
        <p:txBody>
          <a:bodyPr/>
          <a:lstStyle/>
          <a:p>
            <a:pPr>
              <a:defRPr/>
            </a:pPr>
            <a:endParaRPr lang="ru-RU">
              <a:cs typeface="+mn-cs"/>
            </a:endParaRPr>
          </a:p>
        </p:txBody>
      </p:sp>
      <p:grpSp>
        <p:nvGrpSpPr>
          <p:cNvPr id="8" name="Group 6"/>
          <p:cNvGrpSpPr>
            <a:grpSpLocks/>
          </p:cNvGrpSpPr>
          <p:nvPr/>
        </p:nvGrpSpPr>
        <p:grpSpPr bwMode="auto">
          <a:xfrm>
            <a:off x="-1588" y="6034088"/>
            <a:ext cx="7845426" cy="850900"/>
            <a:chOff x="0" y="3792"/>
            <a:chExt cx="4942" cy="536"/>
          </a:xfrm>
        </p:grpSpPr>
        <p:sp>
          <p:nvSpPr>
            <p:cNvPr id="9" name="Freeform 7"/>
            <p:cNvSpPr>
              <a:spLocks/>
            </p:cNvSpPr>
            <p:nvPr userDrawn="1"/>
          </p:nvSpPr>
          <p:spPr bwMode="ltGray">
            <a:xfrm>
              <a:off x="1488" y="3792"/>
              <a:ext cx="3240" cy="536"/>
            </a:xfrm>
            <a:custGeom>
              <a:avLst/>
              <a:gdLst>
                <a:gd name="T0" fmla="*/ 3132 w 3240"/>
                <a:gd name="T1" fmla="*/ 469 h 536"/>
                <a:gd name="T2" fmla="*/ 2995 w 3240"/>
                <a:gd name="T3" fmla="*/ 395 h 536"/>
                <a:gd name="T4" fmla="*/ 2911 w 3240"/>
                <a:gd name="T5" fmla="*/ 375 h 536"/>
                <a:gd name="T6" fmla="*/ 2678 w 3240"/>
                <a:gd name="T7" fmla="*/ 228 h 536"/>
                <a:gd name="T8" fmla="*/ 2553 w 3240"/>
                <a:gd name="T9" fmla="*/ 74 h 536"/>
                <a:gd name="T10" fmla="*/ 2457 w 3240"/>
                <a:gd name="T11" fmla="*/ 7 h 536"/>
                <a:gd name="T12" fmla="*/ 2403 w 3240"/>
                <a:gd name="T13" fmla="*/ 47 h 536"/>
                <a:gd name="T14" fmla="*/ 2289 w 3240"/>
                <a:gd name="T15" fmla="*/ 74 h 536"/>
                <a:gd name="T16" fmla="*/ 2134 w 3240"/>
                <a:gd name="T17" fmla="*/ 74 h 536"/>
                <a:gd name="T18" fmla="*/ 2044 w 3240"/>
                <a:gd name="T19" fmla="*/ 128 h 536"/>
                <a:gd name="T20" fmla="*/ 1775 w 3240"/>
                <a:gd name="T21" fmla="*/ 222 h 536"/>
                <a:gd name="T22" fmla="*/ 1602 w 3240"/>
                <a:gd name="T23" fmla="*/ 181 h 536"/>
                <a:gd name="T24" fmla="*/ 1560 w 3240"/>
                <a:gd name="T25" fmla="*/ 101 h 536"/>
                <a:gd name="T26" fmla="*/ 1542 w 3240"/>
                <a:gd name="T27" fmla="*/ 87 h 536"/>
                <a:gd name="T28" fmla="*/ 1446 w 3240"/>
                <a:gd name="T29" fmla="*/ 60 h 536"/>
                <a:gd name="T30" fmla="*/ 1375 w 3240"/>
                <a:gd name="T31" fmla="*/ 74 h 536"/>
                <a:gd name="T32" fmla="*/ 1309 w 3240"/>
                <a:gd name="T33" fmla="*/ 87 h 536"/>
                <a:gd name="T34" fmla="*/ 1243 w 3240"/>
                <a:gd name="T35" fmla="*/ 13 h 536"/>
                <a:gd name="T36" fmla="*/ 1225 w 3240"/>
                <a:gd name="T37" fmla="*/ 0 h 536"/>
                <a:gd name="T38" fmla="*/ 1189 w 3240"/>
                <a:gd name="T39" fmla="*/ 0 h 536"/>
                <a:gd name="T40" fmla="*/ 1106 w 3240"/>
                <a:gd name="T41" fmla="*/ 34 h 536"/>
                <a:gd name="T42" fmla="*/ 1106 w 3240"/>
                <a:gd name="T43" fmla="*/ 34 h 536"/>
                <a:gd name="T44" fmla="*/ 1094 w 3240"/>
                <a:gd name="T45" fmla="*/ 40 h 536"/>
                <a:gd name="T46" fmla="*/ 1070 w 3240"/>
                <a:gd name="T47" fmla="*/ 54 h 536"/>
                <a:gd name="T48" fmla="*/ 1034 w 3240"/>
                <a:gd name="T49" fmla="*/ 74 h 536"/>
                <a:gd name="T50" fmla="*/ 1004 w 3240"/>
                <a:gd name="T51" fmla="*/ 74 h 536"/>
                <a:gd name="T52" fmla="*/ 986 w 3240"/>
                <a:gd name="T53" fmla="*/ 74 h 536"/>
                <a:gd name="T54" fmla="*/ 956 w 3240"/>
                <a:gd name="T55" fmla="*/ 81 h 536"/>
                <a:gd name="T56" fmla="*/ 920 w 3240"/>
                <a:gd name="T57" fmla="*/ 94 h 536"/>
                <a:gd name="T58" fmla="*/ 884 w 3240"/>
                <a:gd name="T59" fmla="*/ 107 h 536"/>
                <a:gd name="T60" fmla="*/ 843 w 3240"/>
                <a:gd name="T61" fmla="*/ 128 h 536"/>
                <a:gd name="T62" fmla="*/ 813 w 3240"/>
                <a:gd name="T63" fmla="*/ 141 h 536"/>
                <a:gd name="T64" fmla="*/ 789 w 3240"/>
                <a:gd name="T65" fmla="*/ 148 h 536"/>
                <a:gd name="T66" fmla="*/ 783 w 3240"/>
                <a:gd name="T67" fmla="*/ 154 h 536"/>
                <a:gd name="T68" fmla="*/ 556 w 3240"/>
                <a:gd name="T69" fmla="*/ 228 h 536"/>
                <a:gd name="T70" fmla="*/ 394 w 3240"/>
                <a:gd name="T71" fmla="*/ 294 h 536"/>
                <a:gd name="T72" fmla="*/ 107 w 3240"/>
                <a:gd name="T73" fmla="*/ 462 h 536"/>
                <a:gd name="T74" fmla="*/ 0 w 3240"/>
                <a:gd name="T75" fmla="*/ 536 h 536"/>
                <a:gd name="T76" fmla="*/ 3240 w 3240"/>
                <a:gd name="T77" fmla="*/ 536 h 536"/>
                <a:gd name="T78" fmla="*/ 3132 w 3240"/>
                <a:gd name="T79" fmla="*/ 469 h 536"/>
                <a:gd name="T80" fmla="*/ 3132 w 3240"/>
                <a:gd name="T81" fmla="*/ 469 h 5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240" h="536">
                  <a:moveTo>
                    <a:pt x="3132" y="469"/>
                  </a:moveTo>
                  <a:lnTo>
                    <a:pt x="2995" y="395"/>
                  </a:lnTo>
                  <a:lnTo>
                    <a:pt x="2911" y="375"/>
                  </a:lnTo>
                  <a:lnTo>
                    <a:pt x="2678" y="228"/>
                  </a:lnTo>
                  <a:lnTo>
                    <a:pt x="2553" y="74"/>
                  </a:lnTo>
                  <a:lnTo>
                    <a:pt x="2457" y="7"/>
                  </a:lnTo>
                  <a:lnTo>
                    <a:pt x="2403" y="47"/>
                  </a:lnTo>
                  <a:lnTo>
                    <a:pt x="2289" y="74"/>
                  </a:lnTo>
                  <a:lnTo>
                    <a:pt x="2134" y="74"/>
                  </a:lnTo>
                  <a:lnTo>
                    <a:pt x="2044" y="128"/>
                  </a:lnTo>
                  <a:lnTo>
                    <a:pt x="1775" y="222"/>
                  </a:lnTo>
                  <a:lnTo>
                    <a:pt x="1602" y="181"/>
                  </a:lnTo>
                  <a:lnTo>
                    <a:pt x="1560" y="101"/>
                  </a:lnTo>
                  <a:lnTo>
                    <a:pt x="1542" y="87"/>
                  </a:lnTo>
                  <a:lnTo>
                    <a:pt x="1446" y="60"/>
                  </a:lnTo>
                  <a:lnTo>
                    <a:pt x="1375" y="74"/>
                  </a:lnTo>
                  <a:lnTo>
                    <a:pt x="1309" y="87"/>
                  </a:lnTo>
                  <a:lnTo>
                    <a:pt x="1243" y="13"/>
                  </a:lnTo>
                  <a:lnTo>
                    <a:pt x="1225" y="0"/>
                  </a:lnTo>
                  <a:lnTo>
                    <a:pt x="1189" y="0"/>
                  </a:lnTo>
                  <a:lnTo>
                    <a:pt x="1106" y="34"/>
                  </a:lnTo>
                  <a:lnTo>
                    <a:pt x="1106" y="34"/>
                  </a:lnTo>
                  <a:lnTo>
                    <a:pt x="1094" y="40"/>
                  </a:lnTo>
                  <a:lnTo>
                    <a:pt x="1070" y="54"/>
                  </a:lnTo>
                  <a:lnTo>
                    <a:pt x="1034" y="74"/>
                  </a:lnTo>
                  <a:lnTo>
                    <a:pt x="1004" y="74"/>
                  </a:lnTo>
                  <a:lnTo>
                    <a:pt x="986" y="74"/>
                  </a:lnTo>
                  <a:lnTo>
                    <a:pt x="956" y="81"/>
                  </a:lnTo>
                  <a:lnTo>
                    <a:pt x="920" y="94"/>
                  </a:lnTo>
                  <a:lnTo>
                    <a:pt x="884" y="107"/>
                  </a:lnTo>
                  <a:lnTo>
                    <a:pt x="843" y="128"/>
                  </a:lnTo>
                  <a:lnTo>
                    <a:pt x="813" y="141"/>
                  </a:lnTo>
                  <a:lnTo>
                    <a:pt x="789" y="148"/>
                  </a:lnTo>
                  <a:lnTo>
                    <a:pt x="783" y="154"/>
                  </a:lnTo>
                  <a:lnTo>
                    <a:pt x="556" y="228"/>
                  </a:lnTo>
                  <a:lnTo>
                    <a:pt x="394" y="294"/>
                  </a:lnTo>
                  <a:lnTo>
                    <a:pt x="107" y="462"/>
                  </a:lnTo>
                  <a:lnTo>
                    <a:pt x="0" y="536"/>
                  </a:lnTo>
                  <a:lnTo>
                    <a:pt x="3240" y="536"/>
                  </a:lnTo>
                  <a:lnTo>
                    <a:pt x="3132" y="469"/>
                  </a:lnTo>
                  <a:lnTo>
                    <a:pt x="3132" y="469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66667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>
              <a:noFill/>
            </a:ln>
            <a:extLst/>
          </p:spPr>
          <p:txBody>
            <a:bodyPr/>
            <a:lstStyle/>
            <a:p>
              <a:pPr>
                <a:defRPr/>
              </a:pPr>
              <a:endParaRPr lang="ru-RU">
                <a:cs typeface="+mn-cs"/>
              </a:endParaRPr>
            </a:p>
          </p:txBody>
        </p:sp>
        <p:grpSp>
          <p:nvGrpSpPr>
            <p:cNvPr id="10" name="Group 8"/>
            <p:cNvGrpSpPr>
              <a:grpSpLocks/>
            </p:cNvGrpSpPr>
            <p:nvPr userDrawn="1"/>
          </p:nvGrpSpPr>
          <p:grpSpPr bwMode="auto">
            <a:xfrm>
              <a:off x="2486" y="3792"/>
              <a:ext cx="2456" cy="536"/>
              <a:chOff x="2486" y="3792"/>
              <a:chExt cx="2456" cy="536"/>
            </a:xfrm>
          </p:grpSpPr>
          <p:sp>
            <p:nvSpPr>
              <p:cNvPr id="12" name="Freeform 9"/>
              <p:cNvSpPr>
                <a:spLocks/>
              </p:cNvSpPr>
              <p:nvPr userDrawn="1"/>
            </p:nvSpPr>
            <p:spPr bwMode="ltGray">
              <a:xfrm>
                <a:off x="3948" y="3799"/>
                <a:ext cx="994" cy="529"/>
              </a:xfrm>
              <a:custGeom>
                <a:avLst/>
                <a:gdLst>
                  <a:gd name="T0" fmla="*/ 636 w 994"/>
                  <a:gd name="T1" fmla="*/ 373 h 529"/>
                  <a:gd name="T2" fmla="*/ 495 w 994"/>
                  <a:gd name="T3" fmla="*/ 370 h 529"/>
                  <a:gd name="T4" fmla="*/ 280 w 994"/>
                  <a:gd name="T5" fmla="*/ 249 h 529"/>
                  <a:gd name="T6" fmla="*/ 127 w 994"/>
                  <a:gd name="T7" fmla="*/ 66 h 529"/>
                  <a:gd name="T8" fmla="*/ 0 w 994"/>
                  <a:gd name="T9" fmla="*/ 0 h 529"/>
                  <a:gd name="T10" fmla="*/ 22 w 994"/>
                  <a:gd name="T11" fmla="*/ 26 h 529"/>
                  <a:gd name="T12" fmla="*/ 0 w 994"/>
                  <a:gd name="T13" fmla="*/ 65 h 529"/>
                  <a:gd name="T14" fmla="*/ 30 w 994"/>
                  <a:gd name="T15" fmla="*/ 119 h 529"/>
                  <a:gd name="T16" fmla="*/ 75 w 994"/>
                  <a:gd name="T17" fmla="*/ 243 h 529"/>
                  <a:gd name="T18" fmla="*/ 45 w 994"/>
                  <a:gd name="T19" fmla="*/ 422 h 529"/>
                  <a:gd name="T20" fmla="*/ 200 w 994"/>
                  <a:gd name="T21" fmla="*/ 329 h 529"/>
                  <a:gd name="T22" fmla="*/ 592 w 994"/>
                  <a:gd name="T23" fmla="*/ 527 h 529"/>
                  <a:gd name="T24" fmla="*/ 994 w 994"/>
                  <a:gd name="T25" fmla="*/ 529 h 529"/>
                  <a:gd name="T26" fmla="*/ 828 w 994"/>
                  <a:gd name="T27" fmla="*/ 473 h 529"/>
                  <a:gd name="T28" fmla="*/ 636 w 994"/>
                  <a:gd name="T29" fmla="*/ 373 h 529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994" h="529">
                    <a:moveTo>
                      <a:pt x="636" y="373"/>
                    </a:moveTo>
                    <a:lnTo>
                      <a:pt x="495" y="370"/>
                    </a:lnTo>
                    <a:lnTo>
                      <a:pt x="280" y="249"/>
                    </a:lnTo>
                    <a:lnTo>
                      <a:pt x="127" y="66"/>
                    </a:lnTo>
                    <a:lnTo>
                      <a:pt x="0" y="0"/>
                    </a:lnTo>
                    <a:lnTo>
                      <a:pt x="22" y="26"/>
                    </a:lnTo>
                    <a:lnTo>
                      <a:pt x="0" y="65"/>
                    </a:lnTo>
                    <a:lnTo>
                      <a:pt x="30" y="119"/>
                    </a:lnTo>
                    <a:lnTo>
                      <a:pt x="75" y="243"/>
                    </a:lnTo>
                    <a:lnTo>
                      <a:pt x="45" y="422"/>
                    </a:lnTo>
                    <a:lnTo>
                      <a:pt x="200" y="329"/>
                    </a:lnTo>
                    <a:lnTo>
                      <a:pt x="592" y="527"/>
                    </a:lnTo>
                    <a:lnTo>
                      <a:pt x="994" y="529"/>
                    </a:lnTo>
                    <a:lnTo>
                      <a:pt x="828" y="473"/>
                    </a:lnTo>
                    <a:lnTo>
                      <a:pt x="636" y="373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13" name="Freeform 10"/>
              <p:cNvSpPr>
                <a:spLocks/>
              </p:cNvSpPr>
              <p:nvPr userDrawn="1"/>
            </p:nvSpPr>
            <p:spPr bwMode="ltGray">
              <a:xfrm>
                <a:off x="2677" y="3792"/>
                <a:ext cx="186" cy="395"/>
              </a:xfrm>
              <a:custGeom>
                <a:avLst/>
                <a:gdLst>
                  <a:gd name="T0" fmla="*/ 36 w 186"/>
                  <a:gd name="T1" fmla="*/ 0 h 353"/>
                  <a:gd name="T2" fmla="*/ 54 w 186"/>
                  <a:gd name="T3" fmla="*/ 96 h 353"/>
                  <a:gd name="T4" fmla="*/ 24 w 186"/>
                  <a:gd name="T5" fmla="*/ 164 h 353"/>
                  <a:gd name="T6" fmla="*/ 18 w 186"/>
                  <a:gd name="T7" fmla="*/ 356 h 353"/>
                  <a:gd name="T8" fmla="*/ 42 w 186"/>
                  <a:gd name="T9" fmla="*/ 617 h 353"/>
                  <a:gd name="T10" fmla="*/ 48 w 186"/>
                  <a:gd name="T11" fmla="*/ 873 h 353"/>
                  <a:gd name="T12" fmla="*/ 0 w 186"/>
                  <a:gd name="T13" fmla="*/ 1908 h 353"/>
                  <a:gd name="T14" fmla="*/ 54 w 186"/>
                  <a:gd name="T15" fmla="*/ 1263 h 353"/>
                  <a:gd name="T16" fmla="*/ 84 w 186"/>
                  <a:gd name="T17" fmla="*/ 1165 h 353"/>
                  <a:gd name="T18" fmla="*/ 126 w 186"/>
                  <a:gd name="T19" fmla="*/ 683 h 353"/>
                  <a:gd name="T20" fmla="*/ 144 w 186"/>
                  <a:gd name="T21" fmla="*/ 646 h 353"/>
                  <a:gd name="T22" fmla="*/ 144 w 186"/>
                  <a:gd name="T23" fmla="*/ 487 h 353"/>
                  <a:gd name="T24" fmla="*/ 186 w 186"/>
                  <a:gd name="T25" fmla="*/ 356 h 353"/>
                  <a:gd name="T26" fmla="*/ 162 w 186"/>
                  <a:gd name="T27" fmla="*/ 323 h 353"/>
                  <a:gd name="T28" fmla="*/ 36 w 186"/>
                  <a:gd name="T29" fmla="*/ 0 h 353"/>
                  <a:gd name="T30" fmla="*/ 36 w 186"/>
                  <a:gd name="T31" fmla="*/ 0 h 353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0" t="0" r="r" b="b"/>
                <a:pathLst>
                  <a:path w="186" h="353">
                    <a:moveTo>
                      <a:pt x="36" y="0"/>
                    </a:moveTo>
                    <a:lnTo>
                      <a:pt x="54" y="18"/>
                    </a:lnTo>
                    <a:lnTo>
                      <a:pt x="24" y="30"/>
                    </a:lnTo>
                    <a:lnTo>
                      <a:pt x="18" y="66"/>
                    </a:lnTo>
                    <a:lnTo>
                      <a:pt x="42" y="114"/>
                    </a:lnTo>
                    <a:lnTo>
                      <a:pt x="48" y="162"/>
                    </a:lnTo>
                    <a:lnTo>
                      <a:pt x="0" y="353"/>
                    </a:lnTo>
                    <a:lnTo>
                      <a:pt x="54" y="233"/>
                    </a:lnTo>
                    <a:lnTo>
                      <a:pt x="84" y="216"/>
                    </a:lnTo>
                    <a:lnTo>
                      <a:pt x="126" y="126"/>
                    </a:lnTo>
                    <a:lnTo>
                      <a:pt x="144" y="120"/>
                    </a:lnTo>
                    <a:lnTo>
                      <a:pt x="144" y="90"/>
                    </a:lnTo>
                    <a:lnTo>
                      <a:pt x="186" y="66"/>
                    </a:lnTo>
                    <a:lnTo>
                      <a:pt x="162" y="60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14" name="Freeform 11"/>
              <p:cNvSpPr>
                <a:spLocks/>
              </p:cNvSpPr>
              <p:nvPr userDrawn="1"/>
            </p:nvSpPr>
            <p:spPr bwMode="ltGray">
              <a:xfrm>
                <a:off x="3030" y="3893"/>
                <a:ext cx="378" cy="271"/>
              </a:xfrm>
              <a:custGeom>
                <a:avLst/>
                <a:gdLst>
                  <a:gd name="T0" fmla="*/ 18 w 378"/>
                  <a:gd name="T1" fmla="*/ 0 h 271"/>
                  <a:gd name="T2" fmla="*/ 12 w 378"/>
                  <a:gd name="T3" fmla="*/ 13 h 271"/>
                  <a:gd name="T4" fmla="*/ 0 w 378"/>
                  <a:gd name="T5" fmla="*/ 40 h 271"/>
                  <a:gd name="T6" fmla="*/ 60 w 378"/>
                  <a:gd name="T7" fmla="*/ 121 h 271"/>
                  <a:gd name="T8" fmla="*/ 310 w 378"/>
                  <a:gd name="T9" fmla="*/ 271 h 271"/>
                  <a:gd name="T10" fmla="*/ 290 w 378"/>
                  <a:gd name="T11" fmla="*/ 139 h 271"/>
                  <a:gd name="T12" fmla="*/ 378 w 378"/>
                  <a:gd name="T13" fmla="*/ 76 h 271"/>
                  <a:gd name="T14" fmla="*/ 251 w 378"/>
                  <a:gd name="T15" fmla="*/ 94 h 271"/>
                  <a:gd name="T16" fmla="*/ 90 w 378"/>
                  <a:gd name="T17" fmla="*/ 54 h 271"/>
                  <a:gd name="T18" fmla="*/ 18 w 378"/>
                  <a:gd name="T19" fmla="*/ 0 h 271"/>
                  <a:gd name="T20" fmla="*/ 18 w 378"/>
                  <a:gd name="T21" fmla="*/ 0 h 271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378" h="271">
                    <a:moveTo>
                      <a:pt x="18" y="0"/>
                    </a:moveTo>
                    <a:lnTo>
                      <a:pt x="12" y="13"/>
                    </a:lnTo>
                    <a:lnTo>
                      <a:pt x="0" y="40"/>
                    </a:lnTo>
                    <a:lnTo>
                      <a:pt x="60" y="121"/>
                    </a:lnTo>
                    <a:lnTo>
                      <a:pt x="310" y="271"/>
                    </a:lnTo>
                    <a:lnTo>
                      <a:pt x="290" y="139"/>
                    </a:lnTo>
                    <a:lnTo>
                      <a:pt x="378" y="76"/>
                    </a:lnTo>
                    <a:lnTo>
                      <a:pt x="251" y="94"/>
                    </a:lnTo>
                    <a:lnTo>
                      <a:pt x="90" y="54"/>
                    </a:lnTo>
                    <a:lnTo>
                      <a:pt x="18" y="0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15" name="Freeform 12"/>
              <p:cNvSpPr>
                <a:spLocks/>
              </p:cNvSpPr>
              <p:nvPr userDrawn="1"/>
            </p:nvSpPr>
            <p:spPr bwMode="ltGray">
              <a:xfrm>
                <a:off x="3628" y="3866"/>
                <a:ext cx="155" cy="74"/>
              </a:xfrm>
              <a:custGeom>
                <a:avLst/>
                <a:gdLst>
                  <a:gd name="T0" fmla="*/ 114 w 155"/>
                  <a:gd name="T1" fmla="*/ 0 h 66"/>
                  <a:gd name="T2" fmla="*/ 0 w 155"/>
                  <a:gd name="T3" fmla="*/ 0 h 66"/>
                  <a:gd name="T4" fmla="*/ 0 w 155"/>
                  <a:gd name="T5" fmla="*/ 0 h 66"/>
                  <a:gd name="T6" fmla="*/ 6 w 155"/>
                  <a:gd name="T7" fmla="*/ 34 h 66"/>
                  <a:gd name="T8" fmla="*/ 6 w 155"/>
                  <a:gd name="T9" fmla="*/ 98 h 66"/>
                  <a:gd name="T10" fmla="*/ 0 w 155"/>
                  <a:gd name="T11" fmla="*/ 135 h 66"/>
                  <a:gd name="T12" fmla="*/ 78 w 155"/>
                  <a:gd name="T13" fmla="*/ 330 h 66"/>
                  <a:gd name="T14" fmla="*/ 96 w 155"/>
                  <a:gd name="T15" fmla="*/ 232 h 66"/>
                  <a:gd name="T16" fmla="*/ 155 w 155"/>
                  <a:gd name="T17" fmla="*/ 367 h 66"/>
                  <a:gd name="T18" fmla="*/ 126 w 155"/>
                  <a:gd name="T19" fmla="*/ 135 h 66"/>
                  <a:gd name="T20" fmla="*/ 149 w 155"/>
                  <a:gd name="T21" fmla="*/ 0 h 66"/>
                  <a:gd name="T22" fmla="*/ 114 w 155"/>
                  <a:gd name="T23" fmla="*/ 0 h 66"/>
                  <a:gd name="T24" fmla="*/ 114 w 155"/>
                  <a:gd name="T25" fmla="*/ 0 h 6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155" h="66">
                    <a:moveTo>
                      <a:pt x="114" y="0"/>
                    </a:moveTo>
                    <a:lnTo>
                      <a:pt x="0" y="0"/>
                    </a:lnTo>
                    <a:lnTo>
                      <a:pt x="6" y="6"/>
                    </a:lnTo>
                    <a:lnTo>
                      <a:pt x="6" y="18"/>
                    </a:lnTo>
                    <a:lnTo>
                      <a:pt x="0" y="24"/>
                    </a:lnTo>
                    <a:lnTo>
                      <a:pt x="78" y="60"/>
                    </a:lnTo>
                    <a:lnTo>
                      <a:pt x="96" y="42"/>
                    </a:lnTo>
                    <a:lnTo>
                      <a:pt x="155" y="66"/>
                    </a:lnTo>
                    <a:lnTo>
                      <a:pt x="126" y="24"/>
                    </a:lnTo>
                    <a:lnTo>
                      <a:pt x="149" y="0"/>
                    </a:lnTo>
                    <a:lnTo>
                      <a:pt x="114" y="0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16" name="Freeform 13"/>
              <p:cNvSpPr>
                <a:spLocks/>
              </p:cNvSpPr>
              <p:nvPr userDrawn="1"/>
            </p:nvSpPr>
            <p:spPr bwMode="ltGray">
              <a:xfrm>
                <a:off x="2486" y="3859"/>
                <a:ext cx="42" cy="81"/>
              </a:xfrm>
              <a:custGeom>
                <a:avLst/>
                <a:gdLst>
                  <a:gd name="T0" fmla="*/ 6 w 42"/>
                  <a:gd name="T1" fmla="*/ 214 h 72"/>
                  <a:gd name="T2" fmla="*/ 0 w 42"/>
                  <a:gd name="T3" fmla="*/ 110 h 72"/>
                  <a:gd name="T4" fmla="*/ 12 w 42"/>
                  <a:gd name="T5" fmla="*/ 37 h 72"/>
                  <a:gd name="T6" fmla="*/ 0 w 42"/>
                  <a:gd name="T7" fmla="*/ 37 h 72"/>
                  <a:gd name="T8" fmla="*/ 12 w 42"/>
                  <a:gd name="T9" fmla="*/ 37 h 72"/>
                  <a:gd name="T10" fmla="*/ 24 w 42"/>
                  <a:gd name="T11" fmla="*/ 37 h 72"/>
                  <a:gd name="T12" fmla="*/ 36 w 42"/>
                  <a:gd name="T13" fmla="*/ 37 h 72"/>
                  <a:gd name="T14" fmla="*/ 42 w 42"/>
                  <a:gd name="T15" fmla="*/ 0 h 72"/>
                  <a:gd name="T16" fmla="*/ 30 w 42"/>
                  <a:gd name="T17" fmla="*/ 110 h 72"/>
                  <a:gd name="T18" fmla="*/ 42 w 42"/>
                  <a:gd name="T19" fmla="*/ 286 h 72"/>
                  <a:gd name="T20" fmla="*/ 12 w 42"/>
                  <a:gd name="T21" fmla="*/ 419 h 72"/>
                  <a:gd name="T22" fmla="*/ 6 w 42"/>
                  <a:gd name="T23" fmla="*/ 214 h 72"/>
                  <a:gd name="T24" fmla="*/ 6 w 42"/>
                  <a:gd name="T25" fmla="*/ 214 h 72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42" h="72">
                    <a:moveTo>
                      <a:pt x="6" y="36"/>
                    </a:moveTo>
                    <a:lnTo>
                      <a:pt x="0" y="18"/>
                    </a:lnTo>
                    <a:lnTo>
                      <a:pt x="12" y="6"/>
                    </a:lnTo>
                    <a:lnTo>
                      <a:pt x="0" y="6"/>
                    </a:lnTo>
                    <a:lnTo>
                      <a:pt x="12" y="6"/>
                    </a:lnTo>
                    <a:lnTo>
                      <a:pt x="24" y="6"/>
                    </a:lnTo>
                    <a:lnTo>
                      <a:pt x="36" y="6"/>
                    </a:lnTo>
                    <a:lnTo>
                      <a:pt x="42" y="0"/>
                    </a:lnTo>
                    <a:lnTo>
                      <a:pt x="30" y="18"/>
                    </a:lnTo>
                    <a:lnTo>
                      <a:pt x="42" y="48"/>
                    </a:lnTo>
                    <a:lnTo>
                      <a:pt x="12" y="72"/>
                    </a:lnTo>
                    <a:lnTo>
                      <a:pt x="6" y="36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</p:grpSp>
        <p:sp>
          <p:nvSpPr>
            <p:cNvPr id="11" name="Freeform 14"/>
            <p:cNvSpPr>
              <a:spLocks/>
            </p:cNvSpPr>
            <p:nvPr userDrawn="1"/>
          </p:nvSpPr>
          <p:spPr bwMode="ltGray">
            <a:xfrm>
              <a:off x="0" y="3792"/>
              <a:ext cx="3976" cy="535"/>
            </a:xfrm>
            <a:custGeom>
              <a:avLst/>
              <a:gdLst>
                <a:gd name="T0" fmla="*/ 3976 w 3976"/>
                <a:gd name="T1" fmla="*/ 527 h 527"/>
                <a:gd name="T2" fmla="*/ 3970 w 3976"/>
                <a:gd name="T3" fmla="*/ 527 h 527"/>
                <a:gd name="T4" fmla="*/ 3844 w 3976"/>
                <a:gd name="T5" fmla="*/ 509 h 527"/>
                <a:gd name="T6" fmla="*/ 2487 w 3976"/>
                <a:gd name="T7" fmla="*/ 305 h 527"/>
                <a:gd name="T8" fmla="*/ 2039 w 3976"/>
                <a:gd name="T9" fmla="*/ 36 h 527"/>
                <a:gd name="T10" fmla="*/ 1907 w 3976"/>
                <a:gd name="T11" fmla="*/ 24 h 527"/>
                <a:gd name="T12" fmla="*/ 1883 w 3976"/>
                <a:gd name="T13" fmla="*/ 54 h 527"/>
                <a:gd name="T14" fmla="*/ 1859 w 3976"/>
                <a:gd name="T15" fmla="*/ 54 h 527"/>
                <a:gd name="T16" fmla="*/ 1830 w 3976"/>
                <a:gd name="T17" fmla="*/ 30 h 527"/>
                <a:gd name="T18" fmla="*/ 1704 w 3976"/>
                <a:gd name="T19" fmla="*/ 102 h 527"/>
                <a:gd name="T20" fmla="*/ 1608 w 3976"/>
                <a:gd name="T21" fmla="*/ 126 h 527"/>
                <a:gd name="T22" fmla="*/ 1561 w 3976"/>
                <a:gd name="T23" fmla="*/ 132 h 527"/>
                <a:gd name="T24" fmla="*/ 1495 w 3976"/>
                <a:gd name="T25" fmla="*/ 102 h 527"/>
                <a:gd name="T26" fmla="*/ 1357 w 3976"/>
                <a:gd name="T27" fmla="*/ 126 h 527"/>
                <a:gd name="T28" fmla="*/ 1285 w 3976"/>
                <a:gd name="T29" fmla="*/ 24 h 527"/>
                <a:gd name="T30" fmla="*/ 1280 w 3976"/>
                <a:gd name="T31" fmla="*/ 18 h 527"/>
                <a:gd name="T32" fmla="*/ 1262 w 3976"/>
                <a:gd name="T33" fmla="*/ 12 h 527"/>
                <a:gd name="T34" fmla="*/ 1238 w 3976"/>
                <a:gd name="T35" fmla="*/ 6 h 527"/>
                <a:gd name="T36" fmla="*/ 1220 w 3976"/>
                <a:gd name="T37" fmla="*/ 0 h 527"/>
                <a:gd name="T38" fmla="*/ 1196 w 3976"/>
                <a:gd name="T39" fmla="*/ 0 h 527"/>
                <a:gd name="T40" fmla="*/ 1166 w 3976"/>
                <a:gd name="T41" fmla="*/ 0 h 527"/>
                <a:gd name="T42" fmla="*/ 1142 w 3976"/>
                <a:gd name="T43" fmla="*/ 0 h 527"/>
                <a:gd name="T44" fmla="*/ 1136 w 3976"/>
                <a:gd name="T45" fmla="*/ 0 h 527"/>
                <a:gd name="T46" fmla="*/ 1130 w 3976"/>
                <a:gd name="T47" fmla="*/ 0 h 527"/>
                <a:gd name="T48" fmla="*/ 1124 w 3976"/>
                <a:gd name="T49" fmla="*/ 6 h 527"/>
                <a:gd name="T50" fmla="*/ 1118 w 3976"/>
                <a:gd name="T51" fmla="*/ 12 h 527"/>
                <a:gd name="T52" fmla="*/ 1100 w 3976"/>
                <a:gd name="T53" fmla="*/ 18 h 527"/>
                <a:gd name="T54" fmla="*/ 1088 w 3976"/>
                <a:gd name="T55" fmla="*/ 18 h 527"/>
                <a:gd name="T56" fmla="*/ 1070 w 3976"/>
                <a:gd name="T57" fmla="*/ 24 h 527"/>
                <a:gd name="T58" fmla="*/ 1052 w 3976"/>
                <a:gd name="T59" fmla="*/ 30 h 527"/>
                <a:gd name="T60" fmla="*/ 1034 w 3976"/>
                <a:gd name="T61" fmla="*/ 36 h 527"/>
                <a:gd name="T62" fmla="*/ 1028 w 3976"/>
                <a:gd name="T63" fmla="*/ 42 h 527"/>
                <a:gd name="T64" fmla="*/ 969 w 3976"/>
                <a:gd name="T65" fmla="*/ 60 h 527"/>
                <a:gd name="T66" fmla="*/ 921 w 3976"/>
                <a:gd name="T67" fmla="*/ 72 h 527"/>
                <a:gd name="T68" fmla="*/ 855 w 3976"/>
                <a:gd name="T69" fmla="*/ 48 h 527"/>
                <a:gd name="T70" fmla="*/ 825 w 3976"/>
                <a:gd name="T71" fmla="*/ 48 h 527"/>
                <a:gd name="T72" fmla="*/ 759 w 3976"/>
                <a:gd name="T73" fmla="*/ 72 h 527"/>
                <a:gd name="T74" fmla="*/ 735 w 3976"/>
                <a:gd name="T75" fmla="*/ 72 h 527"/>
                <a:gd name="T76" fmla="*/ 706 w 3976"/>
                <a:gd name="T77" fmla="*/ 60 h 527"/>
                <a:gd name="T78" fmla="*/ 640 w 3976"/>
                <a:gd name="T79" fmla="*/ 60 h 527"/>
                <a:gd name="T80" fmla="*/ 544 w 3976"/>
                <a:gd name="T81" fmla="*/ 72 h 527"/>
                <a:gd name="T82" fmla="*/ 389 w 3976"/>
                <a:gd name="T83" fmla="*/ 18 h 527"/>
                <a:gd name="T84" fmla="*/ 323 w 3976"/>
                <a:gd name="T85" fmla="*/ 60 h 527"/>
                <a:gd name="T86" fmla="*/ 317 w 3976"/>
                <a:gd name="T87" fmla="*/ 60 h 527"/>
                <a:gd name="T88" fmla="*/ 305 w 3976"/>
                <a:gd name="T89" fmla="*/ 72 h 527"/>
                <a:gd name="T90" fmla="*/ 287 w 3976"/>
                <a:gd name="T91" fmla="*/ 78 h 527"/>
                <a:gd name="T92" fmla="*/ 263 w 3976"/>
                <a:gd name="T93" fmla="*/ 90 h 527"/>
                <a:gd name="T94" fmla="*/ 203 w 3976"/>
                <a:gd name="T95" fmla="*/ 120 h 527"/>
                <a:gd name="T96" fmla="*/ 149 w 3976"/>
                <a:gd name="T97" fmla="*/ 150 h 527"/>
                <a:gd name="T98" fmla="*/ 78 w 3976"/>
                <a:gd name="T99" fmla="*/ 168 h 527"/>
                <a:gd name="T100" fmla="*/ 0 w 3976"/>
                <a:gd name="T101" fmla="*/ 180 h 527"/>
                <a:gd name="T102" fmla="*/ 0 w 3976"/>
                <a:gd name="T103" fmla="*/ 527 h 527"/>
                <a:gd name="T104" fmla="*/ 1010 w 3976"/>
                <a:gd name="T105" fmla="*/ 527 h 527"/>
                <a:gd name="T106" fmla="*/ 3725 w 3976"/>
                <a:gd name="T107" fmla="*/ 527 h 527"/>
                <a:gd name="T108" fmla="*/ 3976 w 3976"/>
                <a:gd name="T109" fmla="*/ 527 h 527"/>
                <a:gd name="T110" fmla="*/ 3976 w 3976"/>
                <a:gd name="T111" fmla="*/ 527 h 5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976" h="527">
                  <a:moveTo>
                    <a:pt x="3976" y="527"/>
                  </a:moveTo>
                  <a:lnTo>
                    <a:pt x="3970" y="527"/>
                  </a:lnTo>
                  <a:lnTo>
                    <a:pt x="3844" y="509"/>
                  </a:lnTo>
                  <a:lnTo>
                    <a:pt x="2487" y="305"/>
                  </a:lnTo>
                  <a:lnTo>
                    <a:pt x="2039" y="36"/>
                  </a:lnTo>
                  <a:lnTo>
                    <a:pt x="1907" y="24"/>
                  </a:lnTo>
                  <a:lnTo>
                    <a:pt x="1883" y="54"/>
                  </a:lnTo>
                  <a:lnTo>
                    <a:pt x="1859" y="54"/>
                  </a:lnTo>
                  <a:lnTo>
                    <a:pt x="1830" y="30"/>
                  </a:lnTo>
                  <a:lnTo>
                    <a:pt x="1704" y="102"/>
                  </a:lnTo>
                  <a:lnTo>
                    <a:pt x="1608" y="126"/>
                  </a:lnTo>
                  <a:lnTo>
                    <a:pt x="1561" y="132"/>
                  </a:lnTo>
                  <a:lnTo>
                    <a:pt x="1495" y="102"/>
                  </a:lnTo>
                  <a:lnTo>
                    <a:pt x="1357" y="126"/>
                  </a:lnTo>
                  <a:lnTo>
                    <a:pt x="1285" y="24"/>
                  </a:lnTo>
                  <a:lnTo>
                    <a:pt x="1280" y="18"/>
                  </a:lnTo>
                  <a:lnTo>
                    <a:pt x="1262" y="12"/>
                  </a:lnTo>
                  <a:lnTo>
                    <a:pt x="1238" y="6"/>
                  </a:lnTo>
                  <a:lnTo>
                    <a:pt x="1220" y="0"/>
                  </a:lnTo>
                  <a:lnTo>
                    <a:pt x="1196" y="0"/>
                  </a:lnTo>
                  <a:lnTo>
                    <a:pt x="1166" y="0"/>
                  </a:lnTo>
                  <a:lnTo>
                    <a:pt x="1142" y="0"/>
                  </a:lnTo>
                  <a:lnTo>
                    <a:pt x="1136" y="0"/>
                  </a:lnTo>
                  <a:lnTo>
                    <a:pt x="1130" y="0"/>
                  </a:lnTo>
                  <a:lnTo>
                    <a:pt x="1124" y="6"/>
                  </a:lnTo>
                  <a:lnTo>
                    <a:pt x="1118" y="12"/>
                  </a:lnTo>
                  <a:lnTo>
                    <a:pt x="1100" y="18"/>
                  </a:lnTo>
                  <a:lnTo>
                    <a:pt x="1088" y="18"/>
                  </a:lnTo>
                  <a:lnTo>
                    <a:pt x="1070" y="24"/>
                  </a:lnTo>
                  <a:lnTo>
                    <a:pt x="1052" y="30"/>
                  </a:lnTo>
                  <a:lnTo>
                    <a:pt x="1034" y="36"/>
                  </a:lnTo>
                  <a:lnTo>
                    <a:pt x="1028" y="42"/>
                  </a:lnTo>
                  <a:lnTo>
                    <a:pt x="969" y="60"/>
                  </a:lnTo>
                  <a:lnTo>
                    <a:pt x="921" y="72"/>
                  </a:lnTo>
                  <a:lnTo>
                    <a:pt x="855" y="48"/>
                  </a:lnTo>
                  <a:lnTo>
                    <a:pt x="825" y="48"/>
                  </a:lnTo>
                  <a:lnTo>
                    <a:pt x="759" y="72"/>
                  </a:lnTo>
                  <a:lnTo>
                    <a:pt x="735" y="72"/>
                  </a:lnTo>
                  <a:lnTo>
                    <a:pt x="706" y="60"/>
                  </a:lnTo>
                  <a:lnTo>
                    <a:pt x="640" y="60"/>
                  </a:lnTo>
                  <a:lnTo>
                    <a:pt x="544" y="72"/>
                  </a:lnTo>
                  <a:lnTo>
                    <a:pt x="389" y="18"/>
                  </a:lnTo>
                  <a:lnTo>
                    <a:pt x="323" y="60"/>
                  </a:lnTo>
                  <a:lnTo>
                    <a:pt x="317" y="60"/>
                  </a:lnTo>
                  <a:lnTo>
                    <a:pt x="305" y="72"/>
                  </a:lnTo>
                  <a:lnTo>
                    <a:pt x="287" y="78"/>
                  </a:lnTo>
                  <a:lnTo>
                    <a:pt x="263" y="90"/>
                  </a:lnTo>
                  <a:lnTo>
                    <a:pt x="203" y="120"/>
                  </a:lnTo>
                  <a:lnTo>
                    <a:pt x="149" y="150"/>
                  </a:lnTo>
                  <a:lnTo>
                    <a:pt x="78" y="168"/>
                  </a:lnTo>
                  <a:lnTo>
                    <a:pt x="0" y="180"/>
                  </a:lnTo>
                  <a:lnTo>
                    <a:pt x="0" y="527"/>
                  </a:lnTo>
                  <a:lnTo>
                    <a:pt x="1010" y="527"/>
                  </a:lnTo>
                  <a:lnTo>
                    <a:pt x="3725" y="527"/>
                  </a:lnTo>
                  <a:lnTo>
                    <a:pt x="3976" y="527"/>
                  </a:lnTo>
                  <a:lnTo>
                    <a:pt x="3976" y="527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75686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>
              <a:noFill/>
            </a:ln>
            <a:extLst/>
          </p:spPr>
          <p:txBody>
            <a:bodyPr/>
            <a:lstStyle/>
            <a:p>
              <a:pPr>
                <a:defRPr/>
              </a:pPr>
              <a:endParaRPr lang="ru-RU">
                <a:cs typeface="+mn-cs"/>
              </a:endParaRPr>
            </a:p>
          </p:txBody>
        </p:sp>
      </p:grpSp>
      <p:grpSp>
        <p:nvGrpSpPr>
          <p:cNvPr id="17" name="Group 15"/>
          <p:cNvGrpSpPr>
            <a:grpSpLocks/>
          </p:cNvGrpSpPr>
          <p:nvPr/>
        </p:nvGrpSpPr>
        <p:grpSpPr bwMode="auto">
          <a:xfrm>
            <a:off x="627063" y="6021388"/>
            <a:ext cx="5684837" cy="849312"/>
            <a:chOff x="395" y="3793"/>
            <a:chExt cx="3581" cy="535"/>
          </a:xfrm>
        </p:grpSpPr>
        <p:sp>
          <p:nvSpPr>
            <p:cNvPr id="18" name="Freeform 16"/>
            <p:cNvSpPr>
              <a:spLocks/>
            </p:cNvSpPr>
            <p:nvPr userDrawn="1"/>
          </p:nvSpPr>
          <p:spPr bwMode="auto">
            <a:xfrm>
              <a:off x="1196" y="3793"/>
              <a:ext cx="365" cy="291"/>
            </a:xfrm>
            <a:custGeom>
              <a:avLst/>
              <a:gdLst>
                <a:gd name="T0" fmla="*/ 24 w 365"/>
                <a:gd name="T1" fmla="*/ 24 h 287"/>
                <a:gd name="T2" fmla="*/ 0 w 365"/>
                <a:gd name="T3" fmla="*/ 75 h 287"/>
                <a:gd name="T4" fmla="*/ 66 w 365"/>
                <a:gd name="T5" fmla="*/ 138 h 287"/>
                <a:gd name="T6" fmla="*/ 143 w 365"/>
                <a:gd name="T7" fmla="*/ 225 h 287"/>
                <a:gd name="T8" fmla="*/ 191 w 365"/>
                <a:gd name="T9" fmla="*/ 207 h 287"/>
                <a:gd name="T10" fmla="*/ 341 w 365"/>
                <a:gd name="T11" fmla="*/ 353 h 287"/>
                <a:gd name="T12" fmla="*/ 305 w 365"/>
                <a:gd name="T13" fmla="*/ 216 h 287"/>
                <a:gd name="T14" fmla="*/ 365 w 365"/>
                <a:gd name="T15" fmla="*/ 162 h 287"/>
                <a:gd name="T16" fmla="*/ 359 w 365"/>
                <a:gd name="T17" fmla="*/ 156 h 287"/>
                <a:gd name="T18" fmla="*/ 335 w 365"/>
                <a:gd name="T19" fmla="*/ 144 h 287"/>
                <a:gd name="T20" fmla="*/ 299 w 365"/>
                <a:gd name="T21" fmla="*/ 105 h 287"/>
                <a:gd name="T22" fmla="*/ 257 w 365"/>
                <a:gd name="T23" fmla="*/ 87 h 287"/>
                <a:gd name="T24" fmla="*/ 215 w 365"/>
                <a:gd name="T25" fmla="*/ 69 h 287"/>
                <a:gd name="T26" fmla="*/ 173 w 365"/>
                <a:gd name="T27" fmla="*/ 51 h 287"/>
                <a:gd name="T28" fmla="*/ 143 w 365"/>
                <a:gd name="T29" fmla="*/ 24 h 287"/>
                <a:gd name="T30" fmla="*/ 131 w 365"/>
                <a:gd name="T31" fmla="*/ 18 h 287"/>
                <a:gd name="T32" fmla="*/ 107 w 365"/>
                <a:gd name="T33" fmla="*/ 18 h 287"/>
                <a:gd name="T34" fmla="*/ 95 w 365"/>
                <a:gd name="T35" fmla="*/ 18 h 287"/>
                <a:gd name="T36" fmla="*/ 72 w 365"/>
                <a:gd name="T37" fmla="*/ 12 h 287"/>
                <a:gd name="T38" fmla="*/ 66 w 365"/>
                <a:gd name="T39" fmla="*/ 12 h 287"/>
                <a:gd name="T40" fmla="*/ 54 w 365"/>
                <a:gd name="T41" fmla="*/ 6 h 287"/>
                <a:gd name="T42" fmla="*/ 42 w 365"/>
                <a:gd name="T43" fmla="*/ 0 h 287"/>
                <a:gd name="T44" fmla="*/ 30 w 365"/>
                <a:gd name="T45" fmla="*/ 0 h 287"/>
                <a:gd name="T46" fmla="*/ 24 w 365"/>
                <a:gd name="T47" fmla="*/ 24 h 287"/>
                <a:gd name="T48" fmla="*/ 24 w 365"/>
                <a:gd name="T49" fmla="*/ 24 h 287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365" h="287">
                  <a:moveTo>
                    <a:pt x="24" y="24"/>
                  </a:moveTo>
                  <a:lnTo>
                    <a:pt x="0" y="60"/>
                  </a:lnTo>
                  <a:lnTo>
                    <a:pt x="66" y="108"/>
                  </a:lnTo>
                  <a:lnTo>
                    <a:pt x="143" y="180"/>
                  </a:lnTo>
                  <a:lnTo>
                    <a:pt x="191" y="168"/>
                  </a:lnTo>
                  <a:lnTo>
                    <a:pt x="341" y="287"/>
                  </a:lnTo>
                  <a:lnTo>
                    <a:pt x="305" y="174"/>
                  </a:lnTo>
                  <a:lnTo>
                    <a:pt x="365" y="132"/>
                  </a:lnTo>
                  <a:lnTo>
                    <a:pt x="359" y="126"/>
                  </a:lnTo>
                  <a:lnTo>
                    <a:pt x="335" y="114"/>
                  </a:lnTo>
                  <a:lnTo>
                    <a:pt x="299" y="90"/>
                  </a:lnTo>
                  <a:lnTo>
                    <a:pt x="257" y="72"/>
                  </a:lnTo>
                  <a:lnTo>
                    <a:pt x="215" y="54"/>
                  </a:lnTo>
                  <a:lnTo>
                    <a:pt x="173" y="36"/>
                  </a:lnTo>
                  <a:lnTo>
                    <a:pt x="143" y="24"/>
                  </a:lnTo>
                  <a:lnTo>
                    <a:pt x="131" y="18"/>
                  </a:lnTo>
                  <a:lnTo>
                    <a:pt x="107" y="18"/>
                  </a:lnTo>
                  <a:lnTo>
                    <a:pt x="95" y="18"/>
                  </a:lnTo>
                  <a:lnTo>
                    <a:pt x="72" y="12"/>
                  </a:lnTo>
                  <a:lnTo>
                    <a:pt x="66" y="12"/>
                  </a:lnTo>
                  <a:lnTo>
                    <a:pt x="54" y="6"/>
                  </a:lnTo>
                  <a:lnTo>
                    <a:pt x="42" y="0"/>
                  </a:lnTo>
                  <a:lnTo>
                    <a:pt x="30" y="0"/>
                  </a:lnTo>
                  <a:lnTo>
                    <a:pt x="24" y="24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/>
            <a:lstStyle/>
            <a:p>
              <a:pPr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19" name="Freeform 17"/>
            <p:cNvSpPr>
              <a:spLocks/>
            </p:cNvSpPr>
            <p:nvPr userDrawn="1"/>
          </p:nvSpPr>
          <p:spPr bwMode="auto">
            <a:xfrm>
              <a:off x="1943" y="3829"/>
              <a:ext cx="2033" cy="499"/>
            </a:xfrm>
            <a:custGeom>
              <a:avLst/>
              <a:gdLst>
                <a:gd name="T0" fmla="*/ 186 w 2033"/>
                <a:gd name="T1" fmla="*/ 18 h 499"/>
                <a:gd name="T2" fmla="*/ 138 w 2033"/>
                <a:gd name="T3" fmla="*/ 6 h 499"/>
                <a:gd name="T4" fmla="*/ 96 w 2033"/>
                <a:gd name="T5" fmla="*/ 0 h 499"/>
                <a:gd name="T6" fmla="*/ 36 w 2033"/>
                <a:gd name="T7" fmla="*/ 0 h 499"/>
                <a:gd name="T8" fmla="*/ 12 w 2033"/>
                <a:gd name="T9" fmla="*/ 25 h 499"/>
                <a:gd name="T10" fmla="*/ 0 w 2033"/>
                <a:gd name="T11" fmla="*/ 128 h 499"/>
                <a:gd name="T12" fmla="*/ 60 w 2033"/>
                <a:gd name="T13" fmla="*/ 104 h 499"/>
                <a:gd name="T14" fmla="*/ 90 w 2033"/>
                <a:gd name="T15" fmla="*/ 134 h 499"/>
                <a:gd name="T16" fmla="*/ 150 w 2033"/>
                <a:gd name="T17" fmla="*/ 153 h 499"/>
                <a:gd name="T18" fmla="*/ 209 w 2033"/>
                <a:gd name="T19" fmla="*/ 273 h 499"/>
                <a:gd name="T20" fmla="*/ 401 w 2033"/>
                <a:gd name="T21" fmla="*/ 359 h 499"/>
                <a:gd name="T22" fmla="*/ 777 w 2033"/>
                <a:gd name="T23" fmla="*/ 359 h 499"/>
                <a:gd name="T24" fmla="*/ 2033 w 2033"/>
                <a:gd name="T25" fmla="*/ 499 h 499"/>
                <a:gd name="T26" fmla="*/ 2033 w 2033"/>
                <a:gd name="T27" fmla="*/ 499 h 499"/>
                <a:gd name="T28" fmla="*/ 1991 w 2033"/>
                <a:gd name="T29" fmla="*/ 493 h 499"/>
                <a:gd name="T30" fmla="*/ 676 w 2033"/>
                <a:gd name="T31" fmla="*/ 243 h 499"/>
                <a:gd name="T32" fmla="*/ 514 w 2033"/>
                <a:gd name="T33" fmla="*/ 159 h 499"/>
                <a:gd name="T34" fmla="*/ 425 w 2033"/>
                <a:gd name="T35" fmla="*/ 110 h 499"/>
                <a:gd name="T36" fmla="*/ 365 w 2033"/>
                <a:gd name="T37" fmla="*/ 92 h 499"/>
                <a:gd name="T38" fmla="*/ 281 w 2033"/>
                <a:gd name="T39" fmla="*/ 61 h 499"/>
                <a:gd name="T40" fmla="*/ 186 w 2033"/>
                <a:gd name="T41" fmla="*/ 18 h 499"/>
                <a:gd name="T42" fmla="*/ 186 w 2033"/>
                <a:gd name="T43" fmla="*/ 18 h 499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2033" h="499">
                  <a:moveTo>
                    <a:pt x="186" y="18"/>
                  </a:moveTo>
                  <a:lnTo>
                    <a:pt x="138" y="6"/>
                  </a:lnTo>
                  <a:lnTo>
                    <a:pt x="96" y="0"/>
                  </a:lnTo>
                  <a:lnTo>
                    <a:pt x="36" y="0"/>
                  </a:lnTo>
                  <a:lnTo>
                    <a:pt x="12" y="25"/>
                  </a:lnTo>
                  <a:lnTo>
                    <a:pt x="0" y="128"/>
                  </a:lnTo>
                  <a:lnTo>
                    <a:pt x="60" y="104"/>
                  </a:lnTo>
                  <a:lnTo>
                    <a:pt x="90" y="134"/>
                  </a:lnTo>
                  <a:lnTo>
                    <a:pt x="150" y="153"/>
                  </a:lnTo>
                  <a:lnTo>
                    <a:pt x="209" y="273"/>
                  </a:lnTo>
                  <a:lnTo>
                    <a:pt x="401" y="359"/>
                  </a:lnTo>
                  <a:lnTo>
                    <a:pt x="777" y="359"/>
                  </a:lnTo>
                  <a:lnTo>
                    <a:pt x="2033" y="499"/>
                  </a:lnTo>
                  <a:lnTo>
                    <a:pt x="1991" y="493"/>
                  </a:lnTo>
                  <a:lnTo>
                    <a:pt x="676" y="243"/>
                  </a:lnTo>
                  <a:lnTo>
                    <a:pt x="514" y="159"/>
                  </a:lnTo>
                  <a:lnTo>
                    <a:pt x="425" y="110"/>
                  </a:lnTo>
                  <a:lnTo>
                    <a:pt x="365" y="92"/>
                  </a:lnTo>
                  <a:lnTo>
                    <a:pt x="281" y="61"/>
                  </a:lnTo>
                  <a:lnTo>
                    <a:pt x="186" y="18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/>
            <a:lstStyle/>
            <a:p>
              <a:pPr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20" name="Freeform 18"/>
            <p:cNvSpPr>
              <a:spLocks/>
            </p:cNvSpPr>
            <p:nvPr userDrawn="1"/>
          </p:nvSpPr>
          <p:spPr bwMode="auto">
            <a:xfrm>
              <a:off x="1830" y="3823"/>
              <a:ext cx="71" cy="61"/>
            </a:xfrm>
            <a:custGeom>
              <a:avLst/>
              <a:gdLst>
                <a:gd name="T0" fmla="*/ 0 w 71"/>
                <a:gd name="T1" fmla="*/ 18 h 60"/>
                <a:gd name="T2" fmla="*/ 6 w 71"/>
                <a:gd name="T3" fmla="*/ 18 h 60"/>
                <a:gd name="T4" fmla="*/ 12 w 71"/>
                <a:gd name="T5" fmla="*/ 12 h 60"/>
                <a:gd name="T6" fmla="*/ 6 w 71"/>
                <a:gd name="T7" fmla="*/ 6 h 60"/>
                <a:gd name="T8" fmla="*/ 0 w 71"/>
                <a:gd name="T9" fmla="*/ 0 h 60"/>
                <a:gd name="T10" fmla="*/ 29 w 71"/>
                <a:gd name="T11" fmla="*/ 18 h 60"/>
                <a:gd name="T12" fmla="*/ 53 w 71"/>
                <a:gd name="T13" fmla="*/ 18 h 60"/>
                <a:gd name="T14" fmla="*/ 59 w 71"/>
                <a:gd name="T15" fmla="*/ 45 h 60"/>
                <a:gd name="T16" fmla="*/ 65 w 71"/>
                <a:gd name="T17" fmla="*/ 57 h 60"/>
                <a:gd name="T18" fmla="*/ 71 w 71"/>
                <a:gd name="T19" fmla="*/ 69 h 60"/>
                <a:gd name="T20" fmla="*/ 71 w 71"/>
                <a:gd name="T21" fmla="*/ 75 h 60"/>
                <a:gd name="T22" fmla="*/ 59 w 71"/>
                <a:gd name="T23" fmla="*/ 69 h 60"/>
                <a:gd name="T24" fmla="*/ 47 w 71"/>
                <a:gd name="T25" fmla="*/ 57 h 60"/>
                <a:gd name="T26" fmla="*/ 23 w 71"/>
                <a:gd name="T27" fmla="*/ 45 h 60"/>
                <a:gd name="T28" fmla="*/ 23 w 71"/>
                <a:gd name="T29" fmla="*/ 51 h 60"/>
                <a:gd name="T30" fmla="*/ 18 w 71"/>
                <a:gd name="T31" fmla="*/ 57 h 60"/>
                <a:gd name="T32" fmla="*/ 12 w 71"/>
                <a:gd name="T33" fmla="*/ 63 h 60"/>
                <a:gd name="T34" fmla="*/ 6 w 71"/>
                <a:gd name="T35" fmla="*/ 63 h 60"/>
                <a:gd name="T36" fmla="*/ 6 w 71"/>
                <a:gd name="T37" fmla="*/ 63 h 60"/>
                <a:gd name="T38" fmla="*/ 6 w 71"/>
                <a:gd name="T39" fmla="*/ 51 h 60"/>
                <a:gd name="T40" fmla="*/ 0 w 71"/>
                <a:gd name="T41" fmla="*/ 18 h 60"/>
                <a:gd name="T42" fmla="*/ 0 w 71"/>
                <a:gd name="T43" fmla="*/ 18 h 60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71" h="60">
                  <a:moveTo>
                    <a:pt x="0" y="18"/>
                  </a:moveTo>
                  <a:lnTo>
                    <a:pt x="6" y="18"/>
                  </a:lnTo>
                  <a:lnTo>
                    <a:pt x="12" y="12"/>
                  </a:lnTo>
                  <a:lnTo>
                    <a:pt x="6" y="6"/>
                  </a:lnTo>
                  <a:lnTo>
                    <a:pt x="0" y="0"/>
                  </a:lnTo>
                  <a:lnTo>
                    <a:pt x="29" y="18"/>
                  </a:lnTo>
                  <a:lnTo>
                    <a:pt x="53" y="18"/>
                  </a:lnTo>
                  <a:lnTo>
                    <a:pt x="59" y="30"/>
                  </a:lnTo>
                  <a:lnTo>
                    <a:pt x="65" y="42"/>
                  </a:lnTo>
                  <a:lnTo>
                    <a:pt x="71" y="54"/>
                  </a:lnTo>
                  <a:lnTo>
                    <a:pt x="71" y="60"/>
                  </a:lnTo>
                  <a:lnTo>
                    <a:pt x="59" y="54"/>
                  </a:lnTo>
                  <a:lnTo>
                    <a:pt x="47" y="42"/>
                  </a:lnTo>
                  <a:lnTo>
                    <a:pt x="23" y="30"/>
                  </a:lnTo>
                  <a:lnTo>
                    <a:pt x="23" y="36"/>
                  </a:lnTo>
                  <a:lnTo>
                    <a:pt x="18" y="42"/>
                  </a:lnTo>
                  <a:lnTo>
                    <a:pt x="12" y="48"/>
                  </a:lnTo>
                  <a:lnTo>
                    <a:pt x="6" y="48"/>
                  </a:lnTo>
                  <a:lnTo>
                    <a:pt x="6" y="36"/>
                  </a:lnTo>
                  <a:lnTo>
                    <a:pt x="0" y="18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/>
            <a:lstStyle/>
            <a:p>
              <a:pPr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21" name="Freeform 19"/>
            <p:cNvSpPr>
              <a:spLocks/>
            </p:cNvSpPr>
            <p:nvPr userDrawn="1"/>
          </p:nvSpPr>
          <p:spPr bwMode="auto">
            <a:xfrm>
              <a:off x="855" y="3842"/>
              <a:ext cx="161" cy="164"/>
            </a:xfrm>
            <a:custGeom>
              <a:avLst/>
              <a:gdLst>
                <a:gd name="T0" fmla="*/ 30 w 161"/>
                <a:gd name="T1" fmla="*/ 0 h 162"/>
                <a:gd name="T2" fmla="*/ 48 w 161"/>
                <a:gd name="T3" fmla="*/ 6 h 162"/>
                <a:gd name="T4" fmla="*/ 72 w 161"/>
                <a:gd name="T5" fmla="*/ 6 h 162"/>
                <a:gd name="T6" fmla="*/ 114 w 161"/>
                <a:gd name="T7" fmla="*/ 12 h 162"/>
                <a:gd name="T8" fmla="*/ 96 w 161"/>
                <a:gd name="T9" fmla="*/ 69 h 162"/>
                <a:gd name="T10" fmla="*/ 96 w 161"/>
                <a:gd name="T11" fmla="*/ 75 h 162"/>
                <a:gd name="T12" fmla="*/ 102 w 161"/>
                <a:gd name="T13" fmla="*/ 87 h 162"/>
                <a:gd name="T14" fmla="*/ 108 w 161"/>
                <a:gd name="T15" fmla="*/ 99 h 162"/>
                <a:gd name="T16" fmla="*/ 120 w 161"/>
                <a:gd name="T17" fmla="*/ 111 h 162"/>
                <a:gd name="T18" fmla="*/ 143 w 161"/>
                <a:gd name="T19" fmla="*/ 136 h 162"/>
                <a:gd name="T20" fmla="*/ 155 w 161"/>
                <a:gd name="T21" fmla="*/ 168 h 162"/>
                <a:gd name="T22" fmla="*/ 161 w 161"/>
                <a:gd name="T23" fmla="*/ 186 h 162"/>
                <a:gd name="T24" fmla="*/ 161 w 161"/>
                <a:gd name="T25" fmla="*/ 192 h 162"/>
                <a:gd name="T26" fmla="*/ 96 w 161"/>
                <a:gd name="T27" fmla="*/ 117 h 162"/>
                <a:gd name="T28" fmla="*/ 30 w 161"/>
                <a:gd name="T29" fmla="*/ 69 h 162"/>
                <a:gd name="T30" fmla="*/ 0 w 161"/>
                <a:gd name="T31" fmla="*/ 0 h 162"/>
                <a:gd name="T32" fmla="*/ 30 w 161"/>
                <a:gd name="T33" fmla="*/ 0 h 162"/>
                <a:gd name="T34" fmla="*/ 30 w 161"/>
                <a:gd name="T35" fmla="*/ 0 h 162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161" h="162">
                  <a:moveTo>
                    <a:pt x="30" y="0"/>
                  </a:moveTo>
                  <a:lnTo>
                    <a:pt x="48" y="6"/>
                  </a:lnTo>
                  <a:lnTo>
                    <a:pt x="72" y="6"/>
                  </a:lnTo>
                  <a:lnTo>
                    <a:pt x="114" y="12"/>
                  </a:lnTo>
                  <a:lnTo>
                    <a:pt x="96" y="54"/>
                  </a:lnTo>
                  <a:lnTo>
                    <a:pt x="96" y="60"/>
                  </a:lnTo>
                  <a:lnTo>
                    <a:pt x="102" y="72"/>
                  </a:lnTo>
                  <a:lnTo>
                    <a:pt x="108" y="84"/>
                  </a:lnTo>
                  <a:lnTo>
                    <a:pt x="120" y="96"/>
                  </a:lnTo>
                  <a:lnTo>
                    <a:pt x="143" y="114"/>
                  </a:lnTo>
                  <a:lnTo>
                    <a:pt x="155" y="138"/>
                  </a:lnTo>
                  <a:lnTo>
                    <a:pt x="161" y="156"/>
                  </a:lnTo>
                  <a:lnTo>
                    <a:pt x="161" y="162"/>
                  </a:lnTo>
                  <a:lnTo>
                    <a:pt x="96" y="102"/>
                  </a:lnTo>
                  <a:lnTo>
                    <a:pt x="30" y="54"/>
                  </a:lnTo>
                  <a:lnTo>
                    <a:pt x="0" y="0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/>
            <a:lstStyle/>
            <a:p>
              <a:pPr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22" name="Freeform 20"/>
            <p:cNvSpPr>
              <a:spLocks/>
            </p:cNvSpPr>
            <p:nvPr userDrawn="1"/>
          </p:nvSpPr>
          <p:spPr bwMode="auto">
            <a:xfrm>
              <a:off x="706" y="3854"/>
              <a:ext cx="59" cy="61"/>
            </a:xfrm>
            <a:custGeom>
              <a:avLst/>
              <a:gdLst>
                <a:gd name="T0" fmla="*/ 59 w 59"/>
                <a:gd name="T1" fmla="*/ 6 h 60"/>
                <a:gd name="T2" fmla="*/ 41 w 59"/>
                <a:gd name="T3" fmla="*/ 45 h 60"/>
                <a:gd name="T4" fmla="*/ 41 w 59"/>
                <a:gd name="T5" fmla="*/ 51 h 60"/>
                <a:gd name="T6" fmla="*/ 47 w 59"/>
                <a:gd name="T7" fmla="*/ 57 h 60"/>
                <a:gd name="T8" fmla="*/ 53 w 59"/>
                <a:gd name="T9" fmla="*/ 69 h 60"/>
                <a:gd name="T10" fmla="*/ 53 w 59"/>
                <a:gd name="T11" fmla="*/ 75 h 60"/>
                <a:gd name="T12" fmla="*/ 47 w 59"/>
                <a:gd name="T13" fmla="*/ 69 h 60"/>
                <a:gd name="T14" fmla="*/ 35 w 59"/>
                <a:gd name="T15" fmla="*/ 63 h 60"/>
                <a:gd name="T16" fmla="*/ 23 w 59"/>
                <a:gd name="T17" fmla="*/ 51 h 60"/>
                <a:gd name="T18" fmla="*/ 17 w 59"/>
                <a:gd name="T19" fmla="*/ 45 h 60"/>
                <a:gd name="T20" fmla="*/ 0 w 59"/>
                <a:gd name="T21" fmla="*/ 0 h 60"/>
                <a:gd name="T22" fmla="*/ 59 w 59"/>
                <a:gd name="T23" fmla="*/ 6 h 60"/>
                <a:gd name="T24" fmla="*/ 59 w 59"/>
                <a:gd name="T25" fmla="*/ 6 h 60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59" h="60">
                  <a:moveTo>
                    <a:pt x="59" y="6"/>
                  </a:moveTo>
                  <a:lnTo>
                    <a:pt x="41" y="30"/>
                  </a:lnTo>
                  <a:lnTo>
                    <a:pt x="41" y="36"/>
                  </a:lnTo>
                  <a:lnTo>
                    <a:pt x="47" y="42"/>
                  </a:lnTo>
                  <a:lnTo>
                    <a:pt x="53" y="54"/>
                  </a:lnTo>
                  <a:lnTo>
                    <a:pt x="53" y="60"/>
                  </a:lnTo>
                  <a:lnTo>
                    <a:pt x="47" y="54"/>
                  </a:lnTo>
                  <a:lnTo>
                    <a:pt x="35" y="48"/>
                  </a:lnTo>
                  <a:lnTo>
                    <a:pt x="23" y="36"/>
                  </a:lnTo>
                  <a:lnTo>
                    <a:pt x="17" y="30"/>
                  </a:lnTo>
                  <a:lnTo>
                    <a:pt x="0" y="0"/>
                  </a:lnTo>
                  <a:lnTo>
                    <a:pt x="59" y="6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/>
            <a:lstStyle/>
            <a:p>
              <a:pPr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23" name="Freeform 21"/>
            <p:cNvSpPr>
              <a:spLocks/>
            </p:cNvSpPr>
            <p:nvPr userDrawn="1"/>
          </p:nvSpPr>
          <p:spPr bwMode="auto">
            <a:xfrm>
              <a:off x="395" y="3811"/>
              <a:ext cx="245" cy="207"/>
            </a:xfrm>
            <a:custGeom>
              <a:avLst/>
              <a:gdLst>
                <a:gd name="T0" fmla="*/ 233 w 245"/>
                <a:gd name="T1" fmla="*/ 51 h 204"/>
                <a:gd name="T2" fmla="*/ 245 w 245"/>
                <a:gd name="T3" fmla="*/ 57 h 204"/>
                <a:gd name="T4" fmla="*/ 209 w 245"/>
                <a:gd name="T5" fmla="*/ 99 h 204"/>
                <a:gd name="T6" fmla="*/ 143 w 245"/>
                <a:gd name="T7" fmla="*/ 162 h 204"/>
                <a:gd name="T8" fmla="*/ 167 w 245"/>
                <a:gd name="T9" fmla="*/ 194 h 204"/>
                <a:gd name="T10" fmla="*/ 179 w 245"/>
                <a:gd name="T11" fmla="*/ 252 h 204"/>
                <a:gd name="T12" fmla="*/ 77 w 245"/>
                <a:gd name="T13" fmla="*/ 162 h 204"/>
                <a:gd name="T14" fmla="*/ 47 w 245"/>
                <a:gd name="T15" fmla="*/ 99 h 204"/>
                <a:gd name="T16" fmla="*/ 89 w 245"/>
                <a:gd name="T17" fmla="*/ 81 h 204"/>
                <a:gd name="T18" fmla="*/ 59 w 245"/>
                <a:gd name="T19" fmla="*/ 51 h 204"/>
                <a:gd name="T20" fmla="*/ 0 w 245"/>
                <a:gd name="T21" fmla="*/ 12 h 204"/>
                <a:gd name="T22" fmla="*/ 0 w 245"/>
                <a:gd name="T23" fmla="*/ 0 h 204"/>
                <a:gd name="T24" fmla="*/ 6 w 245"/>
                <a:gd name="T25" fmla="*/ 0 h 204"/>
                <a:gd name="T26" fmla="*/ 12 w 245"/>
                <a:gd name="T27" fmla="*/ 0 h 204"/>
                <a:gd name="T28" fmla="*/ 47 w 245"/>
                <a:gd name="T29" fmla="*/ 6 h 204"/>
                <a:gd name="T30" fmla="*/ 77 w 245"/>
                <a:gd name="T31" fmla="*/ 6 h 204"/>
                <a:gd name="T32" fmla="*/ 83 w 245"/>
                <a:gd name="T33" fmla="*/ 6 h 204"/>
                <a:gd name="T34" fmla="*/ 89 w 245"/>
                <a:gd name="T35" fmla="*/ 6 h 204"/>
                <a:gd name="T36" fmla="*/ 101 w 245"/>
                <a:gd name="T37" fmla="*/ 12 h 204"/>
                <a:gd name="T38" fmla="*/ 125 w 245"/>
                <a:gd name="T39" fmla="*/ 12 h 204"/>
                <a:gd name="T40" fmla="*/ 143 w 245"/>
                <a:gd name="T41" fmla="*/ 18 h 204"/>
                <a:gd name="T42" fmla="*/ 149 w 245"/>
                <a:gd name="T43" fmla="*/ 18 h 204"/>
                <a:gd name="T44" fmla="*/ 149 w 245"/>
                <a:gd name="T45" fmla="*/ 18 h 204"/>
                <a:gd name="T46" fmla="*/ 203 w 245"/>
                <a:gd name="T47" fmla="*/ 24 h 204"/>
                <a:gd name="T48" fmla="*/ 233 w 245"/>
                <a:gd name="T49" fmla="*/ 51 h 204"/>
                <a:gd name="T50" fmla="*/ 233 w 245"/>
                <a:gd name="T51" fmla="*/ 51 h 204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0" t="0" r="r" b="b"/>
              <a:pathLst>
                <a:path w="245" h="204">
                  <a:moveTo>
                    <a:pt x="233" y="36"/>
                  </a:moveTo>
                  <a:lnTo>
                    <a:pt x="245" y="42"/>
                  </a:lnTo>
                  <a:lnTo>
                    <a:pt x="209" y="84"/>
                  </a:lnTo>
                  <a:lnTo>
                    <a:pt x="143" y="132"/>
                  </a:lnTo>
                  <a:lnTo>
                    <a:pt x="167" y="156"/>
                  </a:lnTo>
                  <a:lnTo>
                    <a:pt x="179" y="204"/>
                  </a:lnTo>
                  <a:lnTo>
                    <a:pt x="77" y="132"/>
                  </a:lnTo>
                  <a:lnTo>
                    <a:pt x="47" y="84"/>
                  </a:lnTo>
                  <a:lnTo>
                    <a:pt x="89" y="66"/>
                  </a:lnTo>
                  <a:lnTo>
                    <a:pt x="59" y="36"/>
                  </a:lnTo>
                  <a:lnTo>
                    <a:pt x="0" y="12"/>
                  </a:lnTo>
                  <a:lnTo>
                    <a:pt x="0" y="0"/>
                  </a:lnTo>
                  <a:lnTo>
                    <a:pt x="6" y="0"/>
                  </a:lnTo>
                  <a:lnTo>
                    <a:pt x="12" y="0"/>
                  </a:lnTo>
                  <a:lnTo>
                    <a:pt x="47" y="6"/>
                  </a:lnTo>
                  <a:lnTo>
                    <a:pt x="77" y="6"/>
                  </a:lnTo>
                  <a:lnTo>
                    <a:pt x="83" y="6"/>
                  </a:lnTo>
                  <a:lnTo>
                    <a:pt x="89" y="6"/>
                  </a:lnTo>
                  <a:lnTo>
                    <a:pt x="101" y="12"/>
                  </a:lnTo>
                  <a:lnTo>
                    <a:pt x="125" y="12"/>
                  </a:lnTo>
                  <a:lnTo>
                    <a:pt x="143" y="18"/>
                  </a:lnTo>
                  <a:lnTo>
                    <a:pt x="149" y="18"/>
                  </a:lnTo>
                  <a:lnTo>
                    <a:pt x="203" y="24"/>
                  </a:lnTo>
                  <a:lnTo>
                    <a:pt x="233" y="36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/>
            <a:lstStyle/>
            <a:p>
              <a:pPr>
                <a:defRPr/>
              </a:pPr>
              <a:endParaRPr lang="ru-RU">
                <a:cs typeface="+mn-cs"/>
              </a:endParaRPr>
            </a:p>
          </p:txBody>
        </p:sp>
      </p:grpSp>
      <p:sp>
        <p:nvSpPr>
          <p:cNvPr id="18454" name="Rectangle 22"/>
          <p:cNvSpPr>
            <a:spLocks noGrp="1" noChangeArrowheads="1"/>
          </p:cNvSpPr>
          <p:nvPr>
            <p:ph type="ctrTitle" sz="quarter"/>
          </p:nvPr>
        </p:nvSpPr>
        <p:spPr>
          <a:xfrm>
            <a:off x="457200" y="1447800"/>
            <a:ext cx="8229600" cy="1736725"/>
          </a:xfrm>
        </p:spPr>
        <p:txBody>
          <a:bodyPr/>
          <a:lstStyle>
            <a:lvl1pPr>
              <a:defRPr sz="5400"/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18455" name="Rectangle 2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429000"/>
            <a:ext cx="6400800" cy="1752600"/>
          </a:xfrm>
        </p:spPr>
        <p:txBody>
          <a:bodyPr/>
          <a:lstStyle>
            <a:lvl1pPr algn="ctr">
              <a:buFontTx/>
              <a:buNone/>
              <a:defRPr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  <p:sp>
        <p:nvSpPr>
          <p:cNvPr id="24" name="Rectangle 24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5" name="Rectangle 25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17E760-E059-4FA9-B644-95F1EE41BF0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26" name="Rectangle 26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1B1795-1E99-4F28-8342-952399E4647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28600"/>
            <a:ext cx="2057400" cy="5867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28600"/>
            <a:ext cx="6019800" cy="5867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91F187-85CC-4BAC-A28D-322D62D0EDA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495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495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5BD954-338F-4FA0-82BC-77301B4C1CB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/>
          </p:nvPr>
        </p:nvSpPr>
        <p:spPr>
          <a:xfrm>
            <a:off x="457200" y="228600"/>
            <a:ext cx="8229600" cy="58674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2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2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09AC11-9CB7-4532-B98E-55A86708AC7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4958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2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5E1B23-E782-4CDD-A82C-52FE823D7EA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80A6C9-21EC-4617-8822-A9858127A4F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9EA402-B8CD-4925-9BC2-A576F0D23EC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D39C15-A9BE-4A30-8990-F0CB764376E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4B75AB-E4F5-4B24-99A8-844A19A72C7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E443ED-DB2A-4E2F-AA41-E3BA4D21ED4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96F32D-4E62-40DE-9CE0-61A1C3D9010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1BD932-77F5-4606-98B6-5112A082997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B2370B-1B6F-4497-9A27-356D23CCE87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298A99-76EA-4A7E-8693-642F80103F5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1407EE-9EC9-4A0A-9FD7-AD0181A896F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5649C2-6B87-4203-81B3-AA16D2F187E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DED860-7191-437C-85A6-3B485A50407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/>
          </p:nvPr>
        </p:nvSpPr>
        <p:spPr>
          <a:xfrm>
            <a:off x="457200" y="228600"/>
            <a:ext cx="8229600" cy="58674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C8F56C-E092-4748-A122-624C73DAB50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4958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09103F-0AC5-481B-BB35-E2A9B8D8FA2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929F0A-4BFB-4E21-B983-B0EC5EEB245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659D64-498C-437F-8F57-8EBE37B5420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2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A61F7A-D1E5-43E5-AA5D-D22CB353979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42D3ED-C44A-4FA2-AC34-17052EE852A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217928-56BC-4C2C-9EC1-9BC0B84BE4D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F9285B-31FA-4577-8CE4-0440FC9F76D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41E156-A24F-46C9-8CE3-F5575009CB9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B0B2B6-FE70-4E9B-8425-810DD7A62B7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342846-9991-4C17-9419-8B1EE08F734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E0D10F-6B2E-4975-BD29-D45589D5D2E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54D87B-594B-4890-AC0C-07D7B1355AA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3FBE75-C2E2-4995-B01E-C7376983541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 bwMode="gray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0"/>
          <p:cNvSpPr>
            <a:spLocks noChangeArrowheads="1"/>
          </p:cNvSpPr>
          <p:nvPr/>
        </p:nvSpPr>
        <p:spPr bwMode="gray">
          <a:xfrm>
            <a:off x="0" y="6562725"/>
            <a:ext cx="9144000" cy="304800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tx2">
                  <a:gamma/>
                  <a:shade val="38039"/>
                  <a:invGamma/>
                </a:schemeClr>
              </a:gs>
            </a:gsLst>
            <a:lin ang="0" scaled="1"/>
          </a:gradFill>
          <a:ln>
            <a:noFill/>
          </a:ln>
          <a:effectLst/>
          <a:extLst/>
        </p:spPr>
        <p:txBody>
          <a:bodyPr wrap="none" anchor="ctr"/>
          <a:lstStyle/>
          <a:p>
            <a:pPr>
              <a:defRPr/>
            </a:pPr>
            <a:endParaRPr lang="ru-RU">
              <a:cs typeface="+mn-cs"/>
            </a:endParaRPr>
          </a:p>
        </p:txBody>
      </p:sp>
      <p:sp>
        <p:nvSpPr>
          <p:cNvPr id="5" name="Line 21"/>
          <p:cNvSpPr>
            <a:spLocks noChangeShapeType="1"/>
          </p:cNvSpPr>
          <p:nvPr/>
        </p:nvSpPr>
        <p:spPr bwMode="auto">
          <a:xfrm>
            <a:off x="0" y="6553200"/>
            <a:ext cx="9144000" cy="0"/>
          </a:xfrm>
          <a:prstGeom prst="line">
            <a:avLst/>
          </a:prstGeom>
          <a:noFill/>
          <a:ln w="19050">
            <a:solidFill>
              <a:schemeClr val="bg1"/>
            </a:solidFill>
            <a:round/>
            <a:headEnd/>
            <a:tailEnd/>
          </a:ln>
          <a:effectLst/>
          <a:extLst/>
        </p:spPr>
        <p:txBody>
          <a:bodyPr/>
          <a:lstStyle/>
          <a:p>
            <a:pPr>
              <a:defRPr/>
            </a:pPr>
            <a:endParaRPr lang="ru-RU">
              <a:cs typeface="+mn-cs"/>
            </a:endParaRPr>
          </a:p>
        </p:txBody>
      </p:sp>
      <p:grpSp>
        <p:nvGrpSpPr>
          <p:cNvPr id="6" name="Group 16"/>
          <p:cNvGrpSpPr>
            <a:grpSpLocks/>
          </p:cNvGrpSpPr>
          <p:nvPr/>
        </p:nvGrpSpPr>
        <p:grpSpPr bwMode="auto">
          <a:xfrm>
            <a:off x="228600" y="304800"/>
            <a:ext cx="1079500" cy="633413"/>
            <a:chOff x="2680" y="3678"/>
            <a:chExt cx="680" cy="399"/>
          </a:xfrm>
        </p:grpSpPr>
        <p:sp>
          <p:nvSpPr>
            <p:cNvPr id="7" name="Text Box 14"/>
            <p:cNvSpPr txBox="1">
              <a:spLocks noChangeArrowheads="1"/>
            </p:cNvSpPr>
            <p:nvPr/>
          </p:nvSpPr>
          <p:spPr bwMode="gray">
            <a:xfrm>
              <a:off x="2680" y="3789"/>
              <a:ext cx="680" cy="288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r>
                <a:rPr lang="en-US" sz="2400" b="1" smtClean="0">
                  <a:cs typeface="+mn-cs"/>
                </a:rPr>
                <a:t>LOGO</a:t>
              </a:r>
            </a:p>
          </p:txBody>
        </p:sp>
        <p:sp>
          <p:nvSpPr>
            <p:cNvPr id="8" name="AutoShape 15"/>
            <p:cNvSpPr>
              <a:spLocks noChangeArrowheads="1"/>
            </p:cNvSpPr>
            <p:nvPr/>
          </p:nvSpPr>
          <p:spPr bwMode="gray">
            <a:xfrm rot="5400000">
              <a:off x="2928" y="3493"/>
              <a:ext cx="172" cy="542"/>
            </a:xfrm>
            <a:prstGeom prst="moon">
              <a:avLst>
                <a:gd name="adj" fmla="val 21208"/>
              </a:avLst>
            </a:prstGeom>
            <a:solidFill>
              <a:schemeClr val="accent1"/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pPr>
                <a:defRPr/>
              </a:pPr>
              <a:endParaRPr lang="ru-RU">
                <a:cs typeface="+mn-cs"/>
              </a:endParaRPr>
            </a:p>
          </p:txBody>
        </p:sp>
      </p:grp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 bwMode="gray">
          <a:xfrm>
            <a:off x="914400" y="2286000"/>
            <a:ext cx="7304088" cy="3810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2400">
                <a:solidFill>
                  <a:schemeClr val="tx2"/>
                </a:solidFill>
              </a:defRPr>
            </a:lvl1pPr>
          </a:lstStyle>
          <a:p>
            <a:pPr lvl="0"/>
            <a:r>
              <a:rPr lang="ru-RU" noProof="0" smtClean="0"/>
              <a:t>Образец подзаголовка</a:t>
            </a:r>
            <a:endParaRPr lang="en-US" noProof="0" smtClean="0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 bwMode="gray">
          <a:xfrm>
            <a:off x="762000" y="1600200"/>
            <a:ext cx="7620000" cy="682625"/>
          </a:xfrm>
          <a:extLst/>
        </p:spPr>
        <p:txBody>
          <a:bodyPr/>
          <a:lstStyle>
            <a:lvl1pPr>
              <a:defRPr sz="4400" b="1">
                <a:solidFill>
                  <a:schemeClr val="tx1"/>
                </a:solidFill>
              </a:defRPr>
            </a:lvl1pPr>
          </a:lstStyle>
          <a:p>
            <a:pPr lvl="0"/>
            <a:r>
              <a:rPr lang="ru-RU" noProof="0" smtClean="0"/>
              <a:t>Образец заголовка</a:t>
            </a:r>
            <a:endParaRPr lang="en-US" noProof="0" smtClean="0"/>
          </a:p>
        </p:txBody>
      </p:sp>
      <p:sp>
        <p:nvSpPr>
          <p:cNvPr id="9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534150"/>
            <a:ext cx="2133600" cy="244475"/>
          </a:xfrm>
        </p:spPr>
        <p:txBody>
          <a:bodyPr/>
          <a:lstStyle>
            <a:lvl1pPr>
              <a:defRPr sz="12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534150"/>
            <a:ext cx="2895600" cy="244475"/>
          </a:xfrm>
        </p:spPr>
        <p:txBody>
          <a:bodyPr/>
          <a:lstStyle>
            <a:lvl1pPr>
              <a:defRPr sz="12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534150"/>
            <a:ext cx="2133600" cy="244475"/>
          </a:xfrm>
        </p:spPr>
        <p:txBody>
          <a:bodyPr/>
          <a:lstStyle>
            <a:lvl1pPr>
              <a:defRPr sz="12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247A237B-08E0-4D0E-8D58-3FECE9D0BE2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C1C26B-AEFF-43CB-BD16-00457DF625E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CA7517-F70F-48D0-B131-C96F2603B1B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A9F4E4-68C1-4737-823D-118BC1D8DD6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2192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2192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73A3E6-33DA-4DF9-A1AD-94447796CAB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34E42D-AFE7-409F-B6B9-E15E8D31C6A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792977-9C20-4D9E-AAE5-C710805AAF3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8309CF-8D2F-4BE7-81E1-5A9503B272C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9F831F-C98D-47E0-A8ED-45D4221C78D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DAD11E-4817-4332-A136-69F7ED658B3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CA3553-17A4-43FF-B0D9-A04DCB839F0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715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7150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B9F011-580B-4768-87E8-C9CC68E26AC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2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2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2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7B1D71-8AAC-4143-B99D-FD465BAB322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38400" y="609600"/>
            <a:ext cx="6248400" cy="4873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219200"/>
            <a:ext cx="8229600" cy="5105400"/>
          </a:xfrm>
        </p:spPr>
        <p:txBody>
          <a:bodyPr/>
          <a:lstStyle/>
          <a:p>
            <a:pPr lvl="0"/>
            <a:r>
              <a:rPr lang="ru-RU" noProof="0" smtClean="0"/>
              <a:t>Вставка таблицы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8F4C9F-5EC3-4119-9517-6328B971229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/>
          </p:nvPr>
        </p:nvSpPr>
        <p:spPr>
          <a:xfrm>
            <a:off x="457200" y="228600"/>
            <a:ext cx="8229600" cy="58674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B215A1-459D-480A-8FB7-9E95062D663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2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2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DEC7FB-51FD-4C70-BE70-0C23DC38C0F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2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2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650F38-D783-403D-98DE-A11E9B950A1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8F983C-1901-4336-B392-B26F5D9527E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EA002E-FC5A-407D-9CFD-8F5AA0A8B1C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13" Type="http://schemas.openxmlformats.org/officeDocument/2006/relationships/slideLayout" Target="../slideLayouts/slideLayout27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6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Relationship Id="rId1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5.xml"/><Relationship Id="rId3" Type="http://schemas.openxmlformats.org/officeDocument/2006/relationships/slideLayout" Target="../slideLayouts/slideLayout30.xml"/><Relationship Id="rId7" Type="http://schemas.openxmlformats.org/officeDocument/2006/relationships/slideLayout" Target="../slideLayouts/slideLayout34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9.xml"/><Relationship Id="rId1" Type="http://schemas.openxmlformats.org/officeDocument/2006/relationships/slideLayout" Target="../slideLayouts/slideLayout28.xml"/><Relationship Id="rId6" Type="http://schemas.openxmlformats.org/officeDocument/2006/relationships/slideLayout" Target="../slideLayouts/slideLayout33.xml"/><Relationship Id="rId11" Type="http://schemas.openxmlformats.org/officeDocument/2006/relationships/slideLayout" Target="../slideLayouts/slideLayout38.xml"/><Relationship Id="rId5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37.xml"/><Relationship Id="rId4" Type="http://schemas.openxmlformats.org/officeDocument/2006/relationships/slideLayout" Target="../slideLayouts/slideLayout31.xml"/><Relationship Id="rId9" Type="http://schemas.openxmlformats.org/officeDocument/2006/relationships/slideLayout" Target="../slideLayouts/slideLayout36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6.xml"/><Relationship Id="rId13" Type="http://schemas.openxmlformats.org/officeDocument/2006/relationships/slideLayout" Target="../slideLayouts/slideLayout51.xml"/><Relationship Id="rId3" Type="http://schemas.openxmlformats.org/officeDocument/2006/relationships/slideLayout" Target="../slideLayouts/slideLayout41.xml"/><Relationship Id="rId7" Type="http://schemas.openxmlformats.org/officeDocument/2006/relationships/slideLayout" Target="../slideLayouts/slideLayout45.xml"/><Relationship Id="rId12" Type="http://schemas.openxmlformats.org/officeDocument/2006/relationships/slideLayout" Target="../slideLayouts/slideLayout50.xml"/><Relationship Id="rId17" Type="http://schemas.openxmlformats.org/officeDocument/2006/relationships/image" Target="../media/image2.png"/><Relationship Id="rId2" Type="http://schemas.openxmlformats.org/officeDocument/2006/relationships/slideLayout" Target="../slideLayouts/slideLayout40.xml"/><Relationship Id="rId16" Type="http://schemas.openxmlformats.org/officeDocument/2006/relationships/oleObject" Target="../embeddings/oleObject1.bin"/><Relationship Id="rId1" Type="http://schemas.openxmlformats.org/officeDocument/2006/relationships/slideLayout" Target="../slideLayouts/slideLayout39.xml"/><Relationship Id="rId6" Type="http://schemas.openxmlformats.org/officeDocument/2006/relationships/slideLayout" Target="../slideLayouts/slideLayout44.xml"/><Relationship Id="rId11" Type="http://schemas.openxmlformats.org/officeDocument/2006/relationships/slideLayout" Target="../slideLayouts/slideLayout49.xml"/><Relationship Id="rId5" Type="http://schemas.openxmlformats.org/officeDocument/2006/relationships/slideLayout" Target="../slideLayouts/slideLayout43.xml"/><Relationship Id="rId15" Type="http://schemas.openxmlformats.org/officeDocument/2006/relationships/vmlDrawing" Target="../drawings/vmlDrawing1.vml"/><Relationship Id="rId10" Type="http://schemas.openxmlformats.org/officeDocument/2006/relationships/slideLayout" Target="../slideLayouts/slideLayout48.xml"/><Relationship Id="rId4" Type="http://schemas.openxmlformats.org/officeDocument/2006/relationships/slideLayout" Target="../slideLayouts/slideLayout42.xml"/><Relationship Id="rId9" Type="http://schemas.openxmlformats.org/officeDocument/2006/relationships/slideLayout" Target="../slideLayouts/slideLayout47.xml"/><Relationship Id="rId14" Type="http://schemas.openxmlformats.org/officeDocument/2006/relationships/theme" Target="../theme/theme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0">
          <a:gsLst>
            <a:gs pos="0">
              <a:schemeClr val="bg1">
                <a:gamma/>
                <a:shade val="46275"/>
                <a:invGamma/>
              </a:schemeClr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1049" name="Freeform 3"/>
            <p:cNvSpPr>
              <a:spLocks/>
            </p:cNvSpPr>
            <p:nvPr/>
          </p:nvSpPr>
          <p:spPr bwMode="hidden">
            <a:xfrm>
              <a:off x="0" y="3072"/>
              <a:ext cx="5760" cy="1248"/>
            </a:xfrm>
            <a:custGeom>
              <a:avLst/>
              <a:gdLst>
                <a:gd name="T0" fmla="*/ 3054 w 6027"/>
                <a:gd name="T1" fmla="*/ 1 h 2296"/>
                <a:gd name="T2" fmla="*/ 0 w 6027"/>
                <a:gd name="T3" fmla="*/ 1 h 2296"/>
                <a:gd name="T4" fmla="*/ 0 w 6027"/>
                <a:gd name="T5" fmla="*/ 0 h 2296"/>
                <a:gd name="T6" fmla="*/ 3054 w 6027"/>
                <a:gd name="T7" fmla="*/ 0 h 2296"/>
                <a:gd name="T8" fmla="*/ 3054 w 6027"/>
                <a:gd name="T9" fmla="*/ 1 h 2296"/>
                <a:gd name="T10" fmla="*/ 3054 w 6027"/>
                <a:gd name="T11" fmla="*/ 1 h 229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6027" h="2296">
                  <a:moveTo>
                    <a:pt x="6027" y="2296"/>
                  </a:moveTo>
                  <a:lnTo>
                    <a:pt x="0" y="2296"/>
                  </a:lnTo>
                  <a:lnTo>
                    <a:pt x="0" y="0"/>
                  </a:lnTo>
                  <a:lnTo>
                    <a:pt x="6027" y="0"/>
                  </a:lnTo>
                  <a:lnTo>
                    <a:pt x="6027" y="22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  <a:extLst/>
          </p:spPr>
          <p:txBody>
            <a:bodyPr/>
            <a:lstStyle/>
            <a:p>
              <a:pPr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17412" name="Freeform 4"/>
            <p:cNvSpPr>
              <a:spLocks/>
            </p:cNvSpPr>
            <p:nvPr/>
          </p:nvSpPr>
          <p:spPr bwMode="hidden">
            <a:xfrm>
              <a:off x="0" y="0"/>
              <a:ext cx="5760" cy="3072"/>
            </a:xfrm>
            <a:custGeom>
              <a:avLst/>
              <a:gdLst>
                <a:gd name="T0" fmla="*/ 6027 w 6027"/>
                <a:gd name="T1" fmla="*/ 2296 h 2296"/>
                <a:gd name="T2" fmla="*/ 0 w 6027"/>
                <a:gd name="T3" fmla="*/ 2296 h 2296"/>
                <a:gd name="T4" fmla="*/ 0 w 6027"/>
                <a:gd name="T5" fmla="*/ 0 h 2296"/>
                <a:gd name="T6" fmla="*/ 6027 w 6027"/>
                <a:gd name="T7" fmla="*/ 0 h 2296"/>
                <a:gd name="T8" fmla="*/ 6027 w 6027"/>
                <a:gd name="T9" fmla="*/ 2296 h 2296"/>
                <a:gd name="T10" fmla="*/ 6027 w 6027"/>
                <a:gd name="T11" fmla="*/ 2296 h 22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027" h="2296">
                  <a:moveTo>
                    <a:pt x="6027" y="2296"/>
                  </a:moveTo>
                  <a:lnTo>
                    <a:pt x="0" y="2296"/>
                  </a:lnTo>
                  <a:lnTo>
                    <a:pt x="0" y="0"/>
                  </a:lnTo>
                  <a:lnTo>
                    <a:pt x="6027" y="0"/>
                  </a:lnTo>
                  <a:lnTo>
                    <a:pt x="6027" y="2296"/>
                  </a:lnTo>
                  <a:lnTo>
                    <a:pt x="6027" y="2296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/>
          </p:spPr>
          <p:txBody>
            <a:bodyPr/>
            <a:lstStyle/>
            <a:p>
              <a:pPr>
                <a:defRPr/>
              </a:pPr>
              <a:endParaRPr lang="ru-RU">
                <a:cs typeface="+mn-cs"/>
              </a:endParaRPr>
            </a:p>
          </p:txBody>
        </p:sp>
      </p:grpSp>
      <p:sp>
        <p:nvSpPr>
          <p:cNvPr id="1027" name="Freeform 5"/>
          <p:cNvSpPr>
            <a:spLocks/>
          </p:cNvSpPr>
          <p:nvPr/>
        </p:nvSpPr>
        <p:spPr bwMode="hidden">
          <a:xfrm>
            <a:off x="6248400" y="6262688"/>
            <a:ext cx="2895600" cy="609600"/>
          </a:xfrm>
          <a:custGeom>
            <a:avLst/>
            <a:gdLst>
              <a:gd name="T0" fmla="*/ 2147483647 w 5748"/>
              <a:gd name="T1" fmla="*/ 2147483647 h 246"/>
              <a:gd name="T2" fmla="*/ 0 w 5748"/>
              <a:gd name="T3" fmla="*/ 2147483647 h 246"/>
              <a:gd name="T4" fmla="*/ 0 w 5748"/>
              <a:gd name="T5" fmla="*/ 0 h 246"/>
              <a:gd name="T6" fmla="*/ 2147483647 w 5748"/>
              <a:gd name="T7" fmla="*/ 0 h 246"/>
              <a:gd name="T8" fmla="*/ 2147483647 w 5748"/>
              <a:gd name="T9" fmla="*/ 2147483647 h 246"/>
              <a:gd name="T10" fmla="*/ 2147483647 w 5748"/>
              <a:gd name="T11" fmla="*/ 2147483647 h 246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5748" h="246">
                <a:moveTo>
                  <a:pt x="5748" y="246"/>
                </a:moveTo>
                <a:lnTo>
                  <a:pt x="0" y="246"/>
                </a:lnTo>
                <a:lnTo>
                  <a:pt x="0" y="0"/>
                </a:lnTo>
                <a:lnTo>
                  <a:pt x="5748" y="0"/>
                </a:lnTo>
                <a:lnTo>
                  <a:pt x="5748" y="246"/>
                </a:lnTo>
                <a:close/>
              </a:path>
            </a:pathLst>
          </a:cu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>
            <a:noFill/>
          </a:ln>
          <a:extLst/>
        </p:spPr>
        <p:txBody>
          <a:bodyPr/>
          <a:lstStyle/>
          <a:p>
            <a:pPr>
              <a:defRPr/>
            </a:pPr>
            <a:endParaRPr lang="ru-RU">
              <a:cs typeface="+mn-cs"/>
            </a:endParaRPr>
          </a:p>
        </p:txBody>
      </p:sp>
      <p:grpSp>
        <p:nvGrpSpPr>
          <p:cNvPr id="1028" name="Group 6"/>
          <p:cNvGrpSpPr>
            <a:grpSpLocks/>
          </p:cNvGrpSpPr>
          <p:nvPr/>
        </p:nvGrpSpPr>
        <p:grpSpPr bwMode="auto">
          <a:xfrm>
            <a:off x="0" y="6019800"/>
            <a:ext cx="7848600" cy="857250"/>
            <a:chOff x="0" y="3792"/>
            <a:chExt cx="4944" cy="540"/>
          </a:xfrm>
        </p:grpSpPr>
        <p:sp>
          <p:nvSpPr>
            <p:cNvPr id="17415" name="Freeform 7"/>
            <p:cNvSpPr>
              <a:spLocks/>
            </p:cNvSpPr>
            <p:nvPr userDrawn="1"/>
          </p:nvSpPr>
          <p:spPr bwMode="ltGray">
            <a:xfrm>
              <a:off x="1488" y="3792"/>
              <a:ext cx="3240" cy="536"/>
            </a:xfrm>
            <a:custGeom>
              <a:avLst/>
              <a:gdLst>
                <a:gd name="T0" fmla="*/ 3132 w 3240"/>
                <a:gd name="T1" fmla="*/ 469 h 536"/>
                <a:gd name="T2" fmla="*/ 2995 w 3240"/>
                <a:gd name="T3" fmla="*/ 395 h 536"/>
                <a:gd name="T4" fmla="*/ 2911 w 3240"/>
                <a:gd name="T5" fmla="*/ 375 h 536"/>
                <a:gd name="T6" fmla="*/ 2678 w 3240"/>
                <a:gd name="T7" fmla="*/ 228 h 536"/>
                <a:gd name="T8" fmla="*/ 2553 w 3240"/>
                <a:gd name="T9" fmla="*/ 74 h 536"/>
                <a:gd name="T10" fmla="*/ 2457 w 3240"/>
                <a:gd name="T11" fmla="*/ 7 h 536"/>
                <a:gd name="T12" fmla="*/ 2403 w 3240"/>
                <a:gd name="T13" fmla="*/ 47 h 536"/>
                <a:gd name="T14" fmla="*/ 2289 w 3240"/>
                <a:gd name="T15" fmla="*/ 74 h 536"/>
                <a:gd name="T16" fmla="*/ 2134 w 3240"/>
                <a:gd name="T17" fmla="*/ 74 h 536"/>
                <a:gd name="T18" fmla="*/ 2044 w 3240"/>
                <a:gd name="T19" fmla="*/ 128 h 536"/>
                <a:gd name="T20" fmla="*/ 1775 w 3240"/>
                <a:gd name="T21" fmla="*/ 222 h 536"/>
                <a:gd name="T22" fmla="*/ 1602 w 3240"/>
                <a:gd name="T23" fmla="*/ 181 h 536"/>
                <a:gd name="T24" fmla="*/ 1560 w 3240"/>
                <a:gd name="T25" fmla="*/ 101 h 536"/>
                <a:gd name="T26" fmla="*/ 1542 w 3240"/>
                <a:gd name="T27" fmla="*/ 87 h 536"/>
                <a:gd name="T28" fmla="*/ 1446 w 3240"/>
                <a:gd name="T29" fmla="*/ 60 h 536"/>
                <a:gd name="T30" fmla="*/ 1375 w 3240"/>
                <a:gd name="T31" fmla="*/ 74 h 536"/>
                <a:gd name="T32" fmla="*/ 1309 w 3240"/>
                <a:gd name="T33" fmla="*/ 87 h 536"/>
                <a:gd name="T34" fmla="*/ 1243 w 3240"/>
                <a:gd name="T35" fmla="*/ 13 h 536"/>
                <a:gd name="T36" fmla="*/ 1225 w 3240"/>
                <a:gd name="T37" fmla="*/ 0 h 536"/>
                <a:gd name="T38" fmla="*/ 1189 w 3240"/>
                <a:gd name="T39" fmla="*/ 0 h 536"/>
                <a:gd name="T40" fmla="*/ 1106 w 3240"/>
                <a:gd name="T41" fmla="*/ 34 h 536"/>
                <a:gd name="T42" fmla="*/ 1106 w 3240"/>
                <a:gd name="T43" fmla="*/ 34 h 536"/>
                <a:gd name="T44" fmla="*/ 1094 w 3240"/>
                <a:gd name="T45" fmla="*/ 40 h 536"/>
                <a:gd name="T46" fmla="*/ 1070 w 3240"/>
                <a:gd name="T47" fmla="*/ 54 h 536"/>
                <a:gd name="T48" fmla="*/ 1034 w 3240"/>
                <a:gd name="T49" fmla="*/ 74 h 536"/>
                <a:gd name="T50" fmla="*/ 1004 w 3240"/>
                <a:gd name="T51" fmla="*/ 74 h 536"/>
                <a:gd name="T52" fmla="*/ 986 w 3240"/>
                <a:gd name="T53" fmla="*/ 74 h 536"/>
                <a:gd name="T54" fmla="*/ 956 w 3240"/>
                <a:gd name="T55" fmla="*/ 81 h 536"/>
                <a:gd name="T56" fmla="*/ 920 w 3240"/>
                <a:gd name="T57" fmla="*/ 94 h 536"/>
                <a:gd name="T58" fmla="*/ 884 w 3240"/>
                <a:gd name="T59" fmla="*/ 107 h 536"/>
                <a:gd name="T60" fmla="*/ 843 w 3240"/>
                <a:gd name="T61" fmla="*/ 128 h 536"/>
                <a:gd name="T62" fmla="*/ 813 w 3240"/>
                <a:gd name="T63" fmla="*/ 141 h 536"/>
                <a:gd name="T64" fmla="*/ 789 w 3240"/>
                <a:gd name="T65" fmla="*/ 148 h 536"/>
                <a:gd name="T66" fmla="*/ 783 w 3240"/>
                <a:gd name="T67" fmla="*/ 154 h 536"/>
                <a:gd name="T68" fmla="*/ 556 w 3240"/>
                <a:gd name="T69" fmla="*/ 228 h 536"/>
                <a:gd name="T70" fmla="*/ 394 w 3240"/>
                <a:gd name="T71" fmla="*/ 294 h 536"/>
                <a:gd name="T72" fmla="*/ 107 w 3240"/>
                <a:gd name="T73" fmla="*/ 462 h 536"/>
                <a:gd name="T74" fmla="*/ 0 w 3240"/>
                <a:gd name="T75" fmla="*/ 536 h 536"/>
                <a:gd name="T76" fmla="*/ 3240 w 3240"/>
                <a:gd name="T77" fmla="*/ 536 h 536"/>
                <a:gd name="T78" fmla="*/ 3132 w 3240"/>
                <a:gd name="T79" fmla="*/ 469 h 536"/>
                <a:gd name="T80" fmla="*/ 3132 w 3240"/>
                <a:gd name="T81" fmla="*/ 469 h 5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240" h="536">
                  <a:moveTo>
                    <a:pt x="3132" y="469"/>
                  </a:moveTo>
                  <a:lnTo>
                    <a:pt x="2995" y="395"/>
                  </a:lnTo>
                  <a:lnTo>
                    <a:pt x="2911" y="375"/>
                  </a:lnTo>
                  <a:lnTo>
                    <a:pt x="2678" y="228"/>
                  </a:lnTo>
                  <a:lnTo>
                    <a:pt x="2553" y="74"/>
                  </a:lnTo>
                  <a:lnTo>
                    <a:pt x="2457" y="7"/>
                  </a:lnTo>
                  <a:lnTo>
                    <a:pt x="2403" y="47"/>
                  </a:lnTo>
                  <a:lnTo>
                    <a:pt x="2289" y="74"/>
                  </a:lnTo>
                  <a:lnTo>
                    <a:pt x="2134" y="74"/>
                  </a:lnTo>
                  <a:lnTo>
                    <a:pt x="2044" y="128"/>
                  </a:lnTo>
                  <a:lnTo>
                    <a:pt x="1775" y="222"/>
                  </a:lnTo>
                  <a:lnTo>
                    <a:pt x="1602" y="181"/>
                  </a:lnTo>
                  <a:lnTo>
                    <a:pt x="1560" y="101"/>
                  </a:lnTo>
                  <a:lnTo>
                    <a:pt x="1542" y="87"/>
                  </a:lnTo>
                  <a:lnTo>
                    <a:pt x="1446" y="60"/>
                  </a:lnTo>
                  <a:lnTo>
                    <a:pt x="1375" y="74"/>
                  </a:lnTo>
                  <a:lnTo>
                    <a:pt x="1309" y="87"/>
                  </a:lnTo>
                  <a:lnTo>
                    <a:pt x="1243" y="13"/>
                  </a:lnTo>
                  <a:lnTo>
                    <a:pt x="1225" y="0"/>
                  </a:lnTo>
                  <a:lnTo>
                    <a:pt x="1189" y="0"/>
                  </a:lnTo>
                  <a:lnTo>
                    <a:pt x="1106" y="34"/>
                  </a:lnTo>
                  <a:lnTo>
                    <a:pt x="1106" y="34"/>
                  </a:lnTo>
                  <a:lnTo>
                    <a:pt x="1094" y="40"/>
                  </a:lnTo>
                  <a:lnTo>
                    <a:pt x="1070" y="54"/>
                  </a:lnTo>
                  <a:lnTo>
                    <a:pt x="1034" y="74"/>
                  </a:lnTo>
                  <a:lnTo>
                    <a:pt x="1004" y="74"/>
                  </a:lnTo>
                  <a:lnTo>
                    <a:pt x="986" y="74"/>
                  </a:lnTo>
                  <a:lnTo>
                    <a:pt x="956" y="81"/>
                  </a:lnTo>
                  <a:lnTo>
                    <a:pt x="920" y="94"/>
                  </a:lnTo>
                  <a:lnTo>
                    <a:pt x="884" y="107"/>
                  </a:lnTo>
                  <a:lnTo>
                    <a:pt x="843" y="128"/>
                  </a:lnTo>
                  <a:lnTo>
                    <a:pt x="813" y="141"/>
                  </a:lnTo>
                  <a:lnTo>
                    <a:pt x="789" y="148"/>
                  </a:lnTo>
                  <a:lnTo>
                    <a:pt x="783" y="154"/>
                  </a:lnTo>
                  <a:lnTo>
                    <a:pt x="556" y="228"/>
                  </a:lnTo>
                  <a:lnTo>
                    <a:pt x="394" y="294"/>
                  </a:lnTo>
                  <a:lnTo>
                    <a:pt x="107" y="462"/>
                  </a:lnTo>
                  <a:lnTo>
                    <a:pt x="0" y="536"/>
                  </a:lnTo>
                  <a:lnTo>
                    <a:pt x="3240" y="536"/>
                  </a:lnTo>
                  <a:lnTo>
                    <a:pt x="3132" y="469"/>
                  </a:lnTo>
                  <a:lnTo>
                    <a:pt x="3132" y="469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66667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>
              <a:noFill/>
            </a:ln>
            <a:extLst/>
          </p:spPr>
          <p:txBody>
            <a:bodyPr/>
            <a:lstStyle/>
            <a:p>
              <a:pPr>
                <a:defRPr/>
              </a:pPr>
              <a:endParaRPr lang="ru-RU">
                <a:cs typeface="+mn-cs"/>
              </a:endParaRPr>
            </a:p>
          </p:txBody>
        </p:sp>
        <p:grpSp>
          <p:nvGrpSpPr>
            <p:cNvPr id="1042" name="Group 8"/>
            <p:cNvGrpSpPr>
              <a:grpSpLocks/>
            </p:cNvGrpSpPr>
            <p:nvPr userDrawn="1"/>
          </p:nvGrpSpPr>
          <p:grpSpPr bwMode="auto">
            <a:xfrm>
              <a:off x="2486" y="3792"/>
              <a:ext cx="2458" cy="540"/>
              <a:chOff x="2486" y="3792"/>
              <a:chExt cx="2458" cy="540"/>
            </a:xfrm>
          </p:grpSpPr>
          <p:sp>
            <p:nvSpPr>
              <p:cNvPr id="1044" name="Freeform 9"/>
              <p:cNvSpPr>
                <a:spLocks/>
              </p:cNvSpPr>
              <p:nvPr userDrawn="1"/>
            </p:nvSpPr>
            <p:spPr bwMode="ltGray">
              <a:xfrm>
                <a:off x="3948" y="3799"/>
                <a:ext cx="996" cy="533"/>
              </a:xfrm>
              <a:custGeom>
                <a:avLst/>
                <a:gdLst>
                  <a:gd name="T0" fmla="*/ 636 w 996"/>
                  <a:gd name="T1" fmla="*/ 373 h 533"/>
                  <a:gd name="T2" fmla="*/ 495 w 996"/>
                  <a:gd name="T3" fmla="*/ 370 h 533"/>
                  <a:gd name="T4" fmla="*/ 280 w 996"/>
                  <a:gd name="T5" fmla="*/ 249 h 533"/>
                  <a:gd name="T6" fmla="*/ 127 w 996"/>
                  <a:gd name="T7" fmla="*/ 66 h 533"/>
                  <a:gd name="T8" fmla="*/ 0 w 996"/>
                  <a:gd name="T9" fmla="*/ 0 h 533"/>
                  <a:gd name="T10" fmla="*/ 22 w 996"/>
                  <a:gd name="T11" fmla="*/ 26 h 533"/>
                  <a:gd name="T12" fmla="*/ 0 w 996"/>
                  <a:gd name="T13" fmla="*/ 65 h 533"/>
                  <a:gd name="T14" fmla="*/ 30 w 996"/>
                  <a:gd name="T15" fmla="*/ 119 h 533"/>
                  <a:gd name="T16" fmla="*/ 75 w 996"/>
                  <a:gd name="T17" fmla="*/ 243 h 533"/>
                  <a:gd name="T18" fmla="*/ 45 w 996"/>
                  <a:gd name="T19" fmla="*/ 422 h 533"/>
                  <a:gd name="T20" fmla="*/ 200 w 996"/>
                  <a:gd name="T21" fmla="*/ 329 h 533"/>
                  <a:gd name="T22" fmla="*/ 612 w 996"/>
                  <a:gd name="T23" fmla="*/ 533 h 533"/>
                  <a:gd name="T24" fmla="*/ 996 w 996"/>
                  <a:gd name="T25" fmla="*/ 529 h 533"/>
                  <a:gd name="T26" fmla="*/ 828 w 996"/>
                  <a:gd name="T27" fmla="*/ 473 h 533"/>
                  <a:gd name="T28" fmla="*/ 636 w 996"/>
                  <a:gd name="T29" fmla="*/ 373 h 533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996" h="533">
                    <a:moveTo>
                      <a:pt x="636" y="373"/>
                    </a:moveTo>
                    <a:lnTo>
                      <a:pt x="495" y="370"/>
                    </a:lnTo>
                    <a:lnTo>
                      <a:pt x="280" y="249"/>
                    </a:lnTo>
                    <a:lnTo>
                      <a:pt x="127" y="66"/>
                    </a:lnTo>
                    <a:lnTo>
                      <a:pt x="0" y="0"/>
                    </a:lnTo>
                    <a:lnTo>
                      <a:pt x="22" y="26"/>
                    </a:lnTo>
                    <a:lnTo>
                      <a:pt x="0" y="65"/>
                    </a:lnTo>
                    <a:lnTo>
                      <a:pt x="30" y="119"/>
                    </a:lnTo>
                    <a:lnTo>
                      <a:pt x="75" y="243"/>
                    </a:lnTo>
                    <a:lnTo>
                      <a:pt x="45" y="422"/>
                    </a:lnTo>
                    <a:lnTo>
                      <a:pt x="200" y="329"/>
                    </a:lnTo>
                    <a:lnTo>
                      <a:pt x="612" y="533"/>
                    </a:lnTo>
                    <a:lnTo>
                      <a:pt x="996" y="529"/>
                    </a:lnTo>
                    <a:lnTo>
                      <a:pt x="828" y="473"/>
                    </a:lnTo>
                    <a:lnTo>
                      <a:pt x="636" y="373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1045" name="Freeform 10"/>
              <p:cNvSpPr>
                <a:spLocks/>
              </p:cNvSpPr>
              <p:nvPr userDrawn="1"/>
            </p:nvSpPr>
            <p:spPr bwMode="ltGray">
              <a:xfrm>
                <a:off x="2677" y="3792"/>
                <a:ext cx="186" cy="395"/>
              </a:xfrm>
              <a:custGeom>
                <a:avLst/>
                <a:gdLst>
                  <a:gd name="T0" fmla="*/ 36 w 186"/>
                  <a:gd name="T1" fmla="*/ 0 h 353"/>
                  <a:gd name="T2" fmla="*/ 54 w 186"/>
                  <a:gd name="T3" fmla="*/ 96 h 353"/>
                  <a:gd name="T4" fmla="*/ 24 w 186"/>
                  <a:gd name="T5" fmla="*/ 164 h 353"/>
                  <a:gd name="T6" fmla="*/ 18 w 186"/>
                  <a:gd name="T7" fmla="*/ 356 h 353"/>
                  <a:gd name="T8" fmla="*/ 42 w 186"/>
                  <a:gd name="T9" fmla="*/ 617 h 353"/>
                  <a:gd name="T10" fmla="*/ 48 w 186"/>
                  <a:gd name="T11" fmla="*/ 873 h 353"/>
                  <a:gd name="T12" fmla="*/ 0 w 186"/>
                  <a:gd name="T13" fmla="*/ 1908 h 353"/>
                  <a:gd name="T14" fmla="*/ 54 w 186"/>
                  <a:gd name="T15" fmla="*/ 1263 h 353"/>
                  <a:gd name="T16" fmla="*/ 84 w 186"/>
                  <a:gd name="T17" fmla="*/ 1165 h 353"/>
                  <a:gd name="T18" fmla="*/ 126 w 186"/>
                  <a:gd name="T19" fmla="*/ 683 h 353"/>
                  <a:gd name="T20" fmla="*/ 144 w 186"/>
                  <a:gd name="T21" fmla="*/ 646 h 353"/>
                  <a:gd name="T22" fmla="*/ 144 w 186"/>
                  <a:gd name="T23" fmla="*/ 487 h 353"/>
                  <a:gd name="T24" fmla="*/ 186 w 186"/>
                  <a:gd name="T25" fmla="*/ 356 h 353"/>
                  <a:gd name="T26" fmla="*/ 162 w 186"/>
                  <a:gd name="T27" fmla="*/ 323 h 353"/>
                  <a:gd name="T28" fmla="*/ 36 w 186"/>
                  <a:gd name="T29" fmla="*/ 0 h 353"/>
                  <a:gd name="T30" fmla="*/ 36 w 186"/>
                  <a:gd name="T31" fmla="*/ 0 h 353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0" t="0" r="r" b="b"/>
                <a:pathLst>
                  <a:path w="186" h="353">
                    <a:moveTo>
                      <a:pt x="36" y="0"/>
                    </a:moveTo>
                    <a:lnTo>
                      <a:pt x="54" y="18"/>
                    </a:lnTo>
                    <a:lnTo>
                      <a:pt x="24" y="30"/>
                    </a:lnTo>
                    <a:lnTo>
                      <a:pt x="18" y="66"/>
                    </a:lnTo>
                    <a:lnTo>
                      <a:pt x="42" y="114"/>
                    </a:lnTo>
                    <a:lnTo>
                      <a:pt x="48" y="162"/>
                    </a:lnTo>
                    <a:lnTo>
                      <a:pt x="0" y="353"/>
                    </a:lnTo>
                    <a:lnTo>
                      <a:pt x="54" y="233"/>
                    </a:lnTo>
                    <a:lnTo>
                      <a:pt x="84" y="216"/>
                    </a:lnTo>
                    <a:lnTo>
                      <a:pt x="126" y="126"/>
                    </a:lnTo>
                    <a:lnTo>
                      <a:pt x="144" y="120"/>
                    </a:lnTo>
                    <a:lnTo>
                      <a:pt x="144" y="90"/>
                    </a:lnTo>
                    <a:lnTo>
                      <a:pt x="186" y="66"/>
                    </a:lnTo>
                    <a:lnTo>
                      <a:pt x="162" y="60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1046" name="Freeform 11"/>
              <p:cNvSpPr>
                <a:spLocks/>
              </p:cNvSpPr>
              <p:nvPr userDrawn="1"/>
            </p:nvSpPr>
            <p:spPr bwMode="ltGray">
              <a:xfrm>
                <a:off x="3030" y="3893"/>
                <a:ext cx="378" cy="271"/>
              </a:xfrm>
              <a:custGeom>
                <a:avLst/>
                <a:gdLst>
                  <a:gd name="T0" fmla="*/ 18 w 378"/>
                  <a:gd name="T1" fmla="*/ 0 h 271"/>
                  <a:gd name="T2" fmla="*/ 12 w 378"/>
                  <a:gd name="T3" fmla="*/ 13 h 271"/>
                  <a:gd name="T4" fmla="*/ 0 w 378"/>
                  <a:gd name="T5" fmla="*/ 40 h 271"/>
                  <a:gd name="T6" fmla="*/ 60 w 378"/>
                  <a:gd name="T7" fmla="*/ 121 h 271"/>
                  <a:gd name="T8" fmla="*/ 310 w 378"/>
                  <a:gd name="T9" fmla="*/ 271 h 271"/>
                  <a:gd name="T10" fmla="*/ 290 w 378"/>
                  <a:gd name="T11" fmla="*/ 139 h 271"/>
                  <a:gd name="T12" fmla="*/ 378 w 378"/>
                  <a:gd name="T13" fmla="*/ 76 h 271"/>
                  <a:gd name="T14" fmla="*/ 251 w 378"/>
                  <a:gd name="T15" fmla="*/ 94 h 271"/>
                  <a:gd name="T16" fmla="*/ 90 w 378"/>
                  <a:gd name="T17" fmla="*/ 54 h 271"/>
                  <a:gd name="T18" fmla="*/ 18 w 378"/>
                  <a:gd name="T19" fmla="*/ 0 h 271"/>
                  <a:gd name="T20" fmla="*/ 18 w 378"/>
                  <a:gd name="T21" fmla="*/ 0 h 271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378" h="271">
                    <a:moveTo>
                      <a:pt x="18" y="0"/>
                    </a:moveTo>
                    <a:lnTo>
                      <a:pt x="12" y="13"/>
                    </a:lnTo>
                    <a:lnTo>
                      <a:pt x="0" y="40"/>
                    </a:lnTo>
                    <a:lnTo>
                      <a:pt x="60" y="121"/>
                    </a:lnTo>
                    <a:lnTo>
                      <a:pt x="310" y="271"/>
                    </a:lnTo>
                    <a:lnTo>
                      <a:pt x="290" y="139"/>
                    </a:lnTo>
                    <a:lnTo>
                      <a:pt x="378" y="76"/>
                    </a:lnTo>
                    <a:lnTo>
                      <a:pt x="251" y="94"/>
                    </a:lnTo>
                    <a:lnTo>
                      <a:pt x="90" y="54"/>
                    </a:lnTo>
                    <a:lnTo>
                      <a:pt x="18" y="0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1047" name="Freeform 12"/>
              <p:cNvSpPr>
                <a:spLocks/>
              </p:cNvSpPr>
              <p:nvPr userDrawn="1"/>
            </p:nvSpPr>
            <p:spPr bwMode="ltGray">
              <a:xfrm>
                <a:off x="3628" y="3866"/>
                <a:ext cx="155" cy="74"/>
              </a:xfrm>
              <a:custGeom>
                <a:avLst/>
                <a:gdLst>
                  <a:gd name="T0" fmla="*/ 114 w 155"/>
                  <a:gd name="T1" fmla="*/ 0 h 66"/>
                  <a:gd name="T2" fmla="*/ 0 w 155"/>
                  <a:gd name="T3" fmla="*/ 0 h 66"/>
                  <a:gd name="T4" fmla="*/ 0 w 155"/>
                  <a:gd name="T5" fmla="*/ 0 h 66"/>
                  <a:gd name="T6" fmla="*/ 6 w 155"/>
                  <a:gd name="T7" fmla="*/ 34 h 66"/>
                  <a:gd name="T8" fmla="*/ 6 w 155"/>
                  <a:gd name="T9" fmla="*/ 98 h 66"/>
                  <a:gd name="T10" fmla="*/ 0 w 155"/>
                  <a:gd name="T11" fmla="*/ 135 h 66"/>
                  <a:gd name="T12" fmla="*/ 78 w 155"/>
                  <a:gd name="T13" fmla="*/ 330 h 66"/>
                  <a:gd name="T14" fmla="*/ 96 w 155"/>
                  <a:gd name="T15" fmla="*/ 232 h 66"/>
                  <a:gd name="T16" fmla="*/ 155 w 155"/>
                  <a:gd name="T17" fmla="*/ 367 h 66"/>
                  <a:gd name="T18" fmla="*/ 126 w 155"/>
                  <a:gd name="T19" fmla="*/ 135 h 66"/>
                  <a:gd name="T20" fmla="*/ 149 w 155"/>
                  <a:gd name="T21" fmla="*/ 0 h 66"/>
                  <a:gd name="T22" fmla="*/ 114 w 155"/>
                  <a:gd name="T23" fmla="*/ 0 h 66"/>
                  <a:gd name="T24" fmla="*/ 114 w 155"/>
                  <a:gd name="T25" fmla="*/ 0 h 6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155" h="66">
                    <a:moveTo>
                      <a:pt x="114" y="0"/>
                    </a:moveTo>
                    <a:lnTo>
                      <a:pt x="0" y="0"/>
                    </a:lnTo>
                    <a:lnTo>
                      <a:pt x="6" y="6"/>
                    </a:lnTo>
                    <a:lnTo>
                      <a:pt x="6" y="18"/>
                    </a:lnTo>
                    <a:lnTo>
                      <a:pt x="0" y="24"/>
                    </a:lnTo>
                    <a:lnTo>
                      <a:pt x="78" y="60"/>
                    </a:lnTo>
                    <a:lnTo>
                      <a:pt x="96" y="42"/>
                    </a:lnTo>
                    <a:lnTo>
                      <a:pt x="155" y="66"/>
                    </a:lnTo>
                    <a:lnTo>
                      <a:pt x="126" y="24"/>
                    </a:lnTo>
                    <a:lnTo>
                      <a:pt x="149" y="0"/>
                    </a:lnTo>
                    <a:lnTo>
                      <a:pt x="114" y="0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1048" name="Freeform 13"/>
              <p:cNvSpPr>
                <a:spLocks/>
              </p:cNvSpPr>
              <p:nvPr userDrawn="1"/>
            </p:nvSpPr>
            <p:spPr bwMode="ltGray">
              <a:xfrm>
                <a:off x="2486" y="3859"/>
                <a:ext cx="42" cy="81"/>
              </a:xfrm>
              <a:custGeom>
                <a:avLst/>
                <a:gdLst>
                  <a:gd name="T0" fmla="*/ 6 w 42"/>
                  <a:gd name="T1" fmla="*/ 214 h 72"/>
                  <a:gd name="T2" fmla="*/ 0 w 42"/>
                  <a:gd name="T3" fmla="*/ 110 h 72"/>
                  <a:gd name="T4" fmla="*/ 12 w 42"/>
                  <a:gd name="T5" fmla="*/ 37 h 72"/>
                  <a:gd name="T6" fmla="*/ 0 w 42"/>
                  <a:gd name="T7" fmla="*/ 37 h 72"/>
                  <a:gd name="T8" fmla="*/ 12 w 42"/>
                  <a:gd name="T9" fmla="*/ 37 h 72"/>
                  <a:gd name="T10" fmla="*/ 24 w 42"/>
                  <a:gd name="T11" fmla="*/ 37 h 72"/>
                  <a:gd name="T12" fmla="*/ 36 w 42"/>
                  <a:gd name="T13" fmla="*/ 37 h 72"/>
                  <a:gd name="T14" fmla="*/ 42 w 42"/>
                  <a:gd name="T15" fmla="*/ 0 h 72"/>
                  <a:gd name="T16" fmla="*/ 30 w 42"/>
                  <a:gd name="T17" fmla="*/ 110 h 72"/>
                  <a:gd name="T18" fmla="*/ 42 w 42"/>
                  <a:gd name="T19" fmla="*/ 286 h 72"/>
                  <a:gd name="T20" fmla="*/ 12 w 42"/>
                  <a:gd name="T21" fmla="*/ 419 h 72"/>
                  <a:gd name="T22" fmla="*/ 6 w 42"/>
                  <a:gd name="T23" fmla="*/ 214 h 72"/>
                  <a:gd name="T24" fmla="*/ 6 w 42"/>
                  <a:gd name="T25" fmla="*/ 214 h 72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42" h="72">
                    <a:moveTo>
                      <a:pt x="6" y="36"/>
                    </a:moveTo>
                    <a:lnTo>
                      <a:pt x="0" y="18"/>
                    </a:lnTo>
                    <a:lnTo>
                      <a:pt x="12" y="6"/>
                    </a:lnTo>
                    <a:lnTo>
                      <a:pt x="0" y="6"/>
                    </a:lnTo>
                    <a:lnTo>
                      <a:pt x="12" y="6"/>
                    </a:lnTo>
                    <a:lnTo>
                      <a:pt x="24" y="6"/>
                    </a:lnTo>
                    <a:lnTo>
                      <a:pt x="36" y="6"/>
                    </a:lnTo>
                    <a:lnTo>
                      <a:pt x="42" y="0"/>
                    </a:lnTo>
                    <a:lnTo>
                      <a:pt x="30" y="18"/>
                    </a:lnTo>
                    <a:lnTo>
                      <a:pt x="42" y="48"/>
                    </a:lnTo>
                    <a:lnTo>
                      <a:pt x="12" y="72"/>
                    </a:lnTo>
                    <a:lnTo>
                      <a:pt x="6" y="36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</p:grpSp>
        <p:sp>
          <p:nvSpPr>
            <p:cNvPr id="17422" name="Freeform 14"/>
            <p:cNvSpPr>
              <a:spLocks/>
            </p:cNvSpPr>
            <p:nvPr userDrawn="1"/>
          </p:nvSpPr>
          <p:spPr bwMode="ltGray">
            <a:xfrm>
              <a:off x="0" y="3792"/>
              <a:ext cx="3976" cy="535"/>
            </a:xfrm>
            <a:custGeom>
              <a:avLst/>
              <a:gdLst>
                <a:gd name="T0" fmla="*/ 3976 w 3976"/>
                <a:gd name="T1" fmla="*/ 527 h 527"/>
                <a:gd name="T2" fmla="*/ 3970 w 3976"/>
                <a:gd name="T3" fmla="*/ 527 h 527"/>
                <a:gd name="T4" fmla="*/ 3844 w 3976"/>
                <a:gd name="T5" fmla="*/ 509 h 527"/>
                <a:gd name="T6" fmla="*/ 2487 w 3976"/>
                <a:gd name="T7" fmla="*/ 305 h 527"/>
                <a:gd name="T8" fmla="*/ 2039 w 3976"/>
                <a:gd name="T9" fmla="*/ 36 h 527"/>
                <a:gd name="T10" fmla="*/ 1907 w 3976"/>
                <a:gd name="T11" fmla="*/ 24 h 527"/>
                <a:gd name="T12" fmla="*/ 1883 w 3976"/>
                <a:gd name="T13" fmla="*/ 54 h 527"/>
                <a:gd name="T14" fmla="*/ 1859 w 3976"/>
                <a:gd name="T15" fmla="*/ 54 h 527"/>
                <a:gd name="T16" fmla="*/ 1830 w 3976"/>
                <a:gd name="T17" fmla="*/ 30 h 527"/>
                <a:gd name="T18" fmla="*/ 1704 w 3976"/>
                <a:gd name="T19" fmla="*/ 102 h 527"/>
                <a:gd name="T20" fmla="*/ 1608 w 3976"/>
                <a:gd name="T21" fmla="*/ 126 h 527"/>
                <a:gd name="T22" fmla="*/ 1561 w 3976"/>
                <a:gd name="T23" fmla="*/ 132 h 527"/>
                <a:gd name="T24" fmla="*/ 1495 w 3976"/>
                <a:gd name="T25" fmla="*/ 102 h 527"/>
                <a:gd name="T26" fmla="*/ 1357 w 3976"/>
                <a:gd name="T27" fmla="*/ 126 h 527"/>
                <a:gd name="T28" fmla="*/ 1285 w 3976"/>
                <a:gd name="T29" fmla="*/ 24 h 527"/>
                <a:gd name="T30" fmla="*/ 1280 w 3976"/>
                <a:gd name="T31" fmla="*/ 18 h 527"/>
                <a:gd name="T32" fmla="*/ 1262 w 3976"/>
                <a:gd name="T33" fmla="*/ 12 h 527"/>
                <a:gd name="T34" fmla="*/ 1238 w 3976"/>
                <a:gd name="T35" fmla="*/ 6 h 527"/>
                <a:gd name="T36" fmla="*/ 1220 w 3976"/>
                <a:gd name="T37" fmla="*/ 0 h 527"/>
                <a:gd name="T38" fmla="*/ 1196 w 3976"/>
                <a:gd name="T39" fmla="*/ 0 h 527"/>
                <a:gd name="T40" fmla="*/ 1166 w 3976"/>
                <a:gd name="T41" fmla="*/ 0 h 527"/>
                <a:gd name="T42" fmla="*/ 1142 w 3976"/>
                <a:gd name="T43" fmla="*/ 0 h 527"/>
                <a:gd name="T44" fmla="*/ 1136 w 3976"/>
                <a:gd name="T45" fmla="*/ 0 h 527"/>
                <a:gd name="T46" fmla="*/ 1130 w 3976"/>
                <a:gd name="T47" fmla="*/ 0 h 527"/>
                <a:gd name="T48" fmla="*/ 1124 w 3976"/>
                <a:gd name="T49" fmla="*/ 6 h 527"/>
                <a:gd name="T50" fmla="*/ 1118 w 3976"/>
                <a:gd name="T51" fmla="*/ 12 h 527"/>
                <a:gd name="T52" fmla="*/ 1100 w 3976"/>
                <a:gd name="T53" fmla="*/ 18 h 527"/>
                <a:gd name="T54" fmla="*/ 1088 w 3976"/>
                <a:gd name="T55" fmla="*/ 18 h 527"/>
                <a:gd name="T56" fmla="*/ 1070 w 3976"/>
                <a:gd name="T57" fmla="*/ 24 h 527"/>
                <a:gd name="T58" fmla="*/ 1052 w 3976"/>
                <a:gd name="T59" fmla="*/ 30 h 527"/>
                <a:gd name="T60" fmla="*/ 1034 w 3976"/>
                <a:gd name="T61" fmla="*/ 36 h 527"/>
                <a:gd name="T62" fmla="*/ 1028 w 3976"/>
                <a:gd name="T63" fmla="*/ 42 h 527"/>
                <a:gd name="T64" fmla="*/ 969 w 3976"/>
                <a:gd name="T65" fmla="*/ 60 h 527"/>
                <a:gd name="T66" fmla="*/ 921 w 3976"/>
                <a:gd name="T67" fmla="*/ 72 h 527"/>
                <a:gd name="T68" fmla="*/ 855 w 3976"/>
                <a:gd name="T69" fmla="*/ 48 h 527"/>
                <a:gd name="T70" fmla="*/ 825 w 3976"/>
                <a:gd name="T71" fmla="*/ 48 h 527"/>
                <a:gd name="T72" fmla="*/ 759 w 3976"/>
                <a:gd name="T73" fmla="*/ 72 h 527"/>
                <a:gd name="T74" fmla="*/ 735 w 3976"/>
                <a:gd name="T75" fmla="*/ 72 h 527"/>
                <a:gd name="T76" fmla="*/ 706 w 3976"/>
                <a:gd name="T77" fmla="*/ 60 h 527"/>
                <a:gd name="T78" fmla="*/ 640 w 3976"/>
                <a:gd name="T79" fmla="*/ 60 h 527"/>
                <a:gd name="T80" fmla="*/ 544 w 3976"/>
                <a:gd name="T81" fmla="*/ 72 h 527"/>
                <a:gd name="T82" fmla="*/ 389 w 3976"/>
                <a:gd name="T83" fmla="*/ 18 h 527"/>
                <a:gd name="T84" fmla="*/ 323 w 3976"/>
                <a:gd name="T85" fmla="*/ 60 h 527"/>
                <a:gd name="T86" fmla="*/ 317 w 3976"/>
                <a:gd name="T87" fmla="*/ 60 h 527"/>
                <a:gd name="T88" fmla="*/ 305 w 3976"/>
                <a:gd name="T89" fmla="*/ 72 h 527"/>
                <a:gd name="T90" fmla="*/ 287 w 3976"/>
                <a:gd name="T91" fmla="*/ 78 h 527"/>
                <a:gd name="T92" fmla="*/ 263 w 3976"/>
                <a:gd name="T93" fmla="*/ 90 h 527"/>
                <a:gd name="T94" fmla="*/ 203 w 3976"/>
                <a:gd name="T95" fmla="*/ 120 h 527"/>
                <a:gd name="T96" fmla="*/ 149 w 3976"/>
                <a:gd name="T97" fmla="*/ 150 h 527"/>
                <a:gd name="T98" fmla="*/ 78 w 3976"/>
                <a:gd name="T99" fmla="*/ 168 h 527"/>
                <a:gd name="T100" fmla="*/ 0 w 3976"/>
                <a:gd name="T101" fmla="*/ 180 h 527"/>
                <a:gd name="T102" fmla="*/ 0 w 3976"/>
                <a:gd name="T103" fmla="*/ 527 h 527"/>
                <a:gd name="T104" fmla="*/ 1010 w 3976"/>
                <a:gd name="T105" fmla="*/ 527 h 527"/>
                <a:gd name="T106" fmla="*/ 3725 w 3976"/>
                <a:gd name="T107" fmla="*/ 527 h 527"/>
                <a:gd name="T108" fmla="*/ 3976 w 3976"/>
                <a:gd name="T109" fmla="*/ 527 h 527"/>
                <a:gd name="T110" fmla="*/ 3976 w 3976"/>
                <a:gd name="T111" fmla="*/ 527 h 5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976" h="527">
                  <a:moveTo>
                    <a:pt x="3976" y="527"/>
                  </a:moveTo>
                  <a:lnTo>
                    <a:pt x="3970" y="527"/>
                  </a:lnTo>
                  <a:lnTo>
                    <a:pt x="3844" y="509"/>
                  </a:lnTo>
                  <a:lnTo>
                    <a:pt x="2487" y="305"/>
                  </a:lnTo>
                  <a:lnTo>
                    <a:pt x="2039" y="36"/>
                  </a:lnTo>
                  <a:lnTo>
                    <a:pt x="1907" y="24"/>
                  </a:lnTo>
                  <a:lnTo>
                    <a:pt x="1883" y="54"/>
                  </a:lnTo>
                  <a:lnTo>
                    <a:pt x="1859" y="54"/>
                  </a:lnTo>
                  <a:lnTo>
                    <a:pt x="1830" y="30"/>
                  </a:lnTo>
                  <a:lnTo>
                    <a:pt x="1704" y="102"/>
                  </a:lnTo>
                  <a:lnTo>
                    <a:pt x="1608" y="126"/>
                  </a:lnTo>
                  <a:lnTo>
                    <a:pt x="1561" y="132"/>
                  </a:lnTo>
                  <a:lnTo>
                    <a:pt x="1495" y="102"/>
                  </a:lnTo>
                  <a:lnTo>
                    <a:pt x="1357" y="126"/>
                  </a:lnTo>
                  <a:lnTo>
                    <a:pt x="1285" y="24"/>
                  </a:lnTo>
                  <a:lnTo>
                    <a:pt x="1280" y="18"/>
                  </a:lnTo>
                  <a:lnTo>
                    <a:pt x="1262" y="12"/>
                  </a:lnTo>
                  <a:lnTo>
                    <a:pt x="1238" y="6"/>
                  </a:lnTo>
                  <a:lnTo>
                    <a:pt x="1220" y="0"/>
                  </a:lnTo>
                  <a:lnTo>
                    <a:pt x="1196" y="0"/>
                  </a:lnTo>
                  <a:lnTo>
                    <a:pt x="1166" y="0"/>
                  </a:lnTo>
                  <a:lnTo>
                    <a:pt x="1142" y="0"/>
                  </a:lnTo>
                  <a:lnTo>
                    <a:pt x="1136" y="0"/>
                  </a:lnTo>
                  <a:lnTo>
                    <a:pt x="1130" y="0"/>
                  </a:lnTo>
                  <a:lnTo>
                    <a:pt x="1124" y="6"/>
                  </a:lnTo>
                  <a:lnTo>
                    <a:pt x="1118" y="12"/>
                  </a:lnTo>
                  <a:lnTo>
                    <a:pt x="1100" y="18"/>
                  </a:lnTo>
                  <a:lnTo>
                    <a:pt x="1088" y="18"/>
                  </a:lnTo>
                  <a:lnTo>
                    <a:pt x="1070" y="24"/>
                  </a:lnTo>
                  <a:lnTo>
                    <a:pt x="1052" y="30"/>
                  </a:lnTo>
                  <a:lnTo>
                    <a:pt x="1034" y="36"/>
                  </a:lnTo>
                  <a:lnTo>
                    <a:pt x="1028" y="42"/>
                  </a:lnTo>
                  <a:lnTo>
                    <a:pt x="969" y="60"/>
                  </a:lnTo>
                  <a:lnTo>
                    <a:pt x="921" y="72"/>
                  </a:lnTo>
                  <a:lnTo>
                    <a:pt x="855" y="48"/>
                  </a:lnTo>
                  <a:lnTo>
                    <a:pt x="825" y="48"/>
                  </a:lnTo>
                  <a:lnTo>
                    <a:pt x="759" y="72"/>
                  </a:lnTo>
                  <a:lnTo>
                    <a:pt x="735" y="72"/>
                  </a:lnTo>
                  <a:lnTo>
                    <a:pt x="706" y="60"/>
                  </a:lnTo>
                  <a:lnTo>
                    <a:pt x="640" y="60"/>
                  </a:lnTo>
                  <a:lnTo>
                    <a:pt x="544" y="72"/>
                  </a:lnTo>
                  <a:lnTo>
                    <a:pt x="389" y="18"/>
                  </a:lnTo>
                  <a:lnTo>
                    <a:pt x="323" y="60"/>
                  </a:lnTo>
                  <a:lnTo>
                    <a:pt x="317" y="60"/>
                  </a:lnTo>
                  <a:lnTo>
                    <a:pt x="305" y="72"/>
                  </a:lnTo>
                  <a:lnTo>
                    <a:pt x="287" y="78"/>
                  </a:lnTo>
                  <a:lnTo>
                    <a:pt x="263" y="90"/>
                  </a:lnTo>
                  <a:lnTo>
                    <a:pt x="203" y="120"/>
                  </a:lnTo>
                  <a:lnTo>
                    <a:pt x="149" y="150"/>
                  </a:lnTo>
                  <a:lnTo>
                    <a:pt x="78" y="168"/>
                  </a:lnTo>
                  <a:lnTo>
                    <a:pt x="0" y="180"/>
                  </a:lnTo>
                  <a:lnTo>
                    <a:pt x="0" y="527"/>
                  </a:lnTo>
                  <a:lnTo>
                    <a:pt x="1010" y="527"/>
                  </a:lnTo>
                  <a:lnTo>
                    <a:pt x="3725" y="527"/>
                  </a:lnTo>
                  <a:lnTo>
                    <a:pt x="3976" y="527"/>
                  </a:lnTo>
                  <a:lnTo>
                    <a:pt x="3976" y="527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75686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>
              <a:noFill/>
            </a:ln>
            <a:extLst/>
          </p:spPr>
          <p:txBody>
            <a:bodyPr/>
            <a:lstStyle/>
            <a:p>
              <a:pPr>
                <a:defRPr/>
              </a:pPr>
              <a:endParaRPr lang="ru-RU">
                <a:cs typeface="+mn-cs"/>
              </a:endParaRPr>
            </a:p>
          </p:txBody>
        </p:sp>
      </p:grpSp>
      <p:grpSp>
        <p:nvGrpSpPr>
          <p:cNvPr id="1029" name="Group 15"/>
          <p:cNvGrpSpPr>
            <a:grpSpLocks/>
          </p:cNvGrpSpPr>
          <p:nvPr/>
        </p:nvGrpSpPr>
        <p:grpSpPr bwMode="auto">
          <a:xfrm>
            <a:off x="627063" y="6021388"/>
            <a:ext cx="5684837" cy="849312"/>
            <a:chOff x="395" y="3793"/>
            <a:chExt cx="3581" cy="535"/>
          </a:xfrm>
        </p:grpSpPr>
        <p:sp>
          <p:nvSpPr>
            <p:cNvPr id="1035" name="Freeform 16"/>
            <p:cNvSpPr>
              <a:spLocks/>
            </p:cNvSpPr>
            <p:nvPr/>
          </p:nvSpPr>
          <p:spPr bwMode="auto">
            <a:xfrm>
              <a:off x="1196" y="3793"/>
              <a:ext cx="365" cy="291"/>
            </a:xfrm>
            <a:custGeom>
              <a:avLst/>
              <a:gdLst>
                <a:gd name="T0" fmla="*/ 24 w 365"/>
                <a:gd name="T1" fmla="*/ 24 h 287"/>
                <a:gd name="T2" fmla="*/ 0 w 365"/>
                <a:gd name="T3" fmla="*/ 75 h 287"/>
                <a:gd name="T4" fmla="*/ 66 w 365"/>
                <a:gd name="T5" fmla="*/ 138 h 287"/>
                <a:gd name="T6" fmla="*/ 143 w 365"/>
                <a:gd name="T7" fmla="*/ 225 h 287"/>
                <a:gd name="T8" fmla="*/ 191 w 365"/>
                <a:gd name="T9" fmla="*/ 207 h 287"/>
                <a:gd name="T10" fmla="*/ 341 w 365"/>
                <a:gd name="T11" fmla="*/ 353 h 287"/>
                <a:gd name="T12" fmla="*/ 305 w 365"/>
                <a:gd name="T13" fmla="*/ 216 h 287"/>
                <a:gd name="T14" fmla="*/ 365 w 365"/>
                <a:gd name="T15" fmla="*/ 162 h 287"/>
                <a:gd name="T16" fmla="*/ 359 w 365"/>
                <a:gd name="T17" fmla="*/ 156 h 287"/>
                <a:gd name="T18" fmla="*/ 335 w 365"/>
                <a:gd name="T19" fmla="*/ 144 h 287"/>
                <a:gd name="T20" fmla="*/ 299 w 365"/>
                <a:gd name="T21" fmla="*/ 105 h 287"/>
                <a:gd name="T22" fmla="*/ 257 w 365"/>
                <a:gd name="T23" fmla="*/ 87 h 287"/>
                <a:gd name="T24" fmla="*/ 215 w 365"/>
                <a:gd name="T25" fmla="*/ 69 h 287"/>
                <a:gd name="T26" fmla="*/ 173 w 365"/>
                <a:gd name="T27" fmla="*/ 51 h 287"/>
                <a:gd name="T28" fmla="*/ 143 w 365"/>
                <a:gd name="T29" fmla="*/ 24 h 287"/>
                <a:gd name="T30" fmla="*/ 131 w 365"/>
                <a:gd name="T31" fmla="*/ 18 h 287"/>
                <a:gd name="T32" fmla="*/ 107 w 365"/>
                <a:gd name="T33" fmla="*/ 18 h 287"/>
                <a:gd name="T34" fmla="*/ 95 w 365"/>
                <a:gd name="T35" fmla="*/ 18 h 287"/>
                <a:gd name="T36" fmla="*/ 72 w 365"/>
                <a:gd name="T37" fmla="*/ 12 h 287"/>
                <a:gd name="T38" fmla="*/ 66 w 365"/>
                <a:gd name="T39" fmla="*/ 12 h 287"/>
                <a:gd name="T40" fmla="*/ 54 w 365"/>
                <a:gd name="T41" fmla="*/ 6 h 287"/>
                <a:gd name="T42" fmla="*/ 42 w 365"/>
                <a:gd name="T43" fmla="*/ 0 h 287"/>
                <a:gd name="T44" fmla="*/ 30 w 365"/>
                <a:gd name="T45" fmla="*/ 0 h 287"/>
                <a:gd name="T46" fmla="*/ 24 w 365"/>
                <a:gd name="T47" fmla="*/ 24 h 287"/>
                <a:gd name="T48" fmla="*/ 24 w 365"/>
                <a:gd name="T49" fmla="*/ 24 h 287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365" h="287">
                  <a:moveTo>
                    <a:pt x="24" y="24"/>
                  </a:moveTo>
                  <a:lnTo>
                    <a:pt x="0" y="60"/>
                  </a:lnTo>
                  <a:lnTo>
                    <a:pt x="66" y="108"/>
                  </a:lnTo>
                  <a:lnTo>
                    <a:pt x="143" y="180"/>
                  </a:lnTo>
                  <a:lnTo>
                    <a:pt x="191" y="168"/>
                  </a:lnTo>
                  <a:lnTo>
                    <a:pt x="341" y="287"/>
                  </a:lnTo>
                  <a:lnTo>
                    <a:pt x="305" y="174"/>
                  </a:lnTo>
                  <a:lnTo>
                    <a:pt x="365" y="132"/>
                  </a:lnTo>
                  <a:lnTo>
                    <a:pt x="359" y="126"/>
                  </a:lnTo>
                  <a:lnTo>
                    <a:pt x="335" y="114"/>
                  </a:lnTo>
                  <a:lnTo>
                    <a:pt x="299" y="90"/>
                  </a:lnTo>
                  <a:lnTo>
                    <a:pt x="257" y="72"/>
                  </a:lnTo>
                  <a:lnTo>
                    <a:pt x="215" y="54"/>
                  </a:lnTo>
                  <a:lnTo>
                    <a:pt x="173" y="36"/>
                  </a:lnTo>
                  <a:lnTo>
                    <a:pt x="143" y="24"/>
                  </a:lnTo>
                  <a:lnTo>
                    <a:pt x="131" y="18"/>
                  </a:lnTo>
                  <a:lnTo>
                    <a:pt x="107" y="18"/>
                  </a:lnTo>
                  <a:lnTo>
                    <a:pt x="95" y="18"/>
                  </a:lnTo>
                  <a:lnTo>
                    <a:pt x="72" y="12"/>
                  </a:lnTo>
                  <a:lnTo>
                    <a:pt x="66" y="12"/>
                  </a:lnTo>
                  <a:lnTo>
                    <a:pt x="54" y="6"/>
                  </a:lnTo>
                  <a:lnTo>
                    <a:pt x="42" y="0"/>
                  </a:lnTo>
                  <a:lnTo>
                    <a:pt x="30" y="0"/>
                  </a:lnTo>
                  <a:lnTo>
                    <a:pt x="24" y="24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/>
            <a:lstStyle/>
            <a:p>
              <a:pPr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1036" name="Freeform 17"/>
            <p:cNvSpPr>
              <a:spLocks/>
            </p:cNvSpPr>
            <p:nvPr/>
          </p:nvSpPr>
          <p:spPr bwMode="auto">
            <a:xfrm>
              <a:off x="1943" y="3829"/>
              <a:ext cx="2033" cy="499"/>
            </a:xfrm>
            <a:custGeom>
              <a:avLst/>
              <a:gdLst>
                <a:gd name="T0" fmla="*/ 186 w 2033"/>
                <a:gd name="T1" fmla="*/ 18 h 499"/>
                <a:gd name="T2" fmla="*/ 138 w 2033"/>
                <a:gd name="T3" fmla="*/ 6 h 499"/>
                <a:gd name="T4" fmla="*/ 96 w 2033"/>
                <a:gd name="T5" fmla="*/ 0 h 499"/>
                <a:gd name="T6" fmla="*/ 36 w 2033"/>
                <a:gd name="T7" fmla="*/ 0 h 499"/>
                <a:gd name="T8" fmla="*/ 12 w 2033"/>
                <a:gd name="T9" fmla="*/ 25 h 499"/>
                <a:gd name="T10" fmla="*/ 0 w 2033"/>
                <a:gd name="T11" fmla="*/ 128 h 499"/>
                <a:gd name="T12" fmla="*/ 60 w 2033"/>
                <a:gd name="T13" fmla="*/ 104 h 499"/>
                <a:gd name="T14" fmla="*/ 90 w 2033"/>
                <a:gd name="T15" fmla="*/ 134 h 499"/>
                <a:gd name="T16" fmla="*/ 150 w 2033"/>
                <a:gd name="T17" fmla="*/ 153 h 499"/>
                <a:gd name="T18" fmla="*/ 209 w 2033"/>
                <a:gd name="T19" fmla="*/ 273 h 499"/>
                <a:gd name="T20" fmla="*/ 401 w 2033"/>
                <a:gd name="T21" fmla="*/ 359 h 499"/>
                <a:gd name="T22" fmla="*/ 777 w 2033"/>
                <a:gd name="T23" fmla="*/ 359 h 499"/>
                <a:gd name="T24" fmla="*/ 2033 w 2033"/>
                <a:gd name="T25" fmla="*/ 499 h 499"/>
                <a:gd name="T26" fmla="*/ 2033 w 2033"/>
                <a:gd name="T27" fmla="*/ 499 h 499"/>
                <a:gd name="T28" fmla="*/ 1991 w 2033"/>
                <a:gd name="T29" fmla="*/ 493 h 499"/>
                <a:gd name="T30" fmla="*/ 676 w 2033"/>
                <a:gd name="T31" fmla="*/ 243 h 499"/>
                <a:gd name="T32" fmla="*/ 514 w 2033"/>
                <a:gd name="T33" fmla="*/ 159 h 499"/>
                <a:gd name="T34" fmla="*/ 425 w 2033"/>
                <a:gd name="T35" fmla="*/ 110 h 499"/>
                <a:gd name="T36" fmla="*/ 365 w 2033"/>
                <a:gd name="T37" fmla="*/ 92 h 499"/>
                <a:gd name="T38" fmla="*/ 281 w 2033"/>
                <a:gd name="T39" fmla="*/ 61 h 499"/>
                <a:gd name="T40" fmla="*/ 186 w 2033"/>
                <a:gd name="T41" fmla="*/ 18 h 499"/>
                <a:gd name="T42" fmla="*/ 186 w 2033"/>
                <a:gd name="T43" fmla="*/ 18 h 499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2033" h="499">
                  <a:moveTo>
                    <a:pt x="186" y="18"/>
                  </a:moveTo>
                  <a:lnTo>
                    <a:pt x="138" y="6"/>
                  </a:lnTo>
                  <a:lnTo>
                    <a:pt x="96" y="0"/>
                  </a:lnTo>
                  <a:lnTo>
                    <a:pt x="36" y="0"/>
                  </a:lnTo>
                  <a:lnTo>
                    <a:pt x="12" y="25"/>
                  </a:lnTo>
                  <a:lnTo>
                    <a:pt x="0" y="128"/>
                  </a:lnTo>
                  <a:lnTo>
                    <a:pt x="60" y="104"/>
                  </a:lnTo>
                  <a:lnTo>
                    <a:pt x="90" y="134"/>
                  </a:lnTo>
                  <a:lnTo>
                    <a:pt x="150" y="153"/>
                  </a:lnTo>
                  <a:lnTo>
                    <a:pt x="209" y="273"/>
                  </a:lnTo>
                  <a:lnTo>
                    <a:pt x="401" y="359"/>
                  </a:lnTo>
                  <a:lnTo>
                    <a:pt x="777" y="359"/>
                  </a:lnTo>
                  <a:lnTo>
                    <a:pt x="2033" y="499"/>
                  </a:lnTo>
                  <a:lnTo>
                    <a:pt x="1991" y="493"/>
                  </a:lnTo>
                  <a:lnTo>
                    <a:pt x="676" y="243"/>
                  </a:lnTo>
                  <a:lnTo>
                    <a:pt x="514" y="159"/>
                  </a:lnTo>
                  <a:lnTo>
                    <a:pt x="425" y="110"/>
                  </a:lnTo>
                  <a:lnTo>
                    <a:pt x="365" y="92"/>
                  </a:lnTo>
                  <a:lnTo>
                    <a:pt x="281" y="61"/>
                  </a:lnTo>
                  <a:lnTo>
                    <a:pt x="186" y="18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/>
            <a:lstStyle/>
            <a:p>
              <a:pPr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1037" name="Freeform 18"/>
            <p:cNvSpPr>
              <a:spLocks/>
            </p:cNvSpPr>
            <p:nvPr/>
          </p:nvSpPr>
          <p:spPr bwMode="auto">
            <a:xfrm>
              <a:off x="1830" y="3823"/>
              <a:ext cx="71" cy="61"/>
            </a:xfrm>
            <a:custGeom>
              <a:avLst/>
              <a:gdLst>
                <a:gd name="T0" fmla="*/ 0 w 71"/>
                <a:gd name="T1" fmla="*/ 18 h 60"/>
                <a:gd name="T2" fmla="*/ 6 w 71"/>
                <a:gd name="T3" fmla="*/ 18 h 60"/>
                <a:gd name="T4" fmla="*/ 12 w 71"/>
                <a:gd name="T5" fmla="*/ 12 h 60"/>
                <a:gd name="T6" fmla="*/ 6 w 71"/>
                <a:gd name="T7" fmla="*/ 6 h 60"/>
                <a:gd name="T8" fmla="*/ 0 w 71"/>
                <a:gd name="T9" fmla="*/ 0 h 60"/>
                <a:gd name="T10" fmla="*/ 29 w 71"/>
                <a:gd name="T11" fmla="*/ 18 h 60"/>
                <a:gd name="T12" fmla="*/ 53 w 71"/>
                <a:gd name="T13" fmla="*/ 18 h 60"/>
                <a:gd name="T14" fmla="*/ 59 w 71"/>
                <a:gd name="T15" fmla="*/ 45 h 60"/>
                <a:gd name="T16" fmla="*/ 65 w 71"/>
                <a:gd name="T17" fmla="*/ 57 h 60"/>
                <a:gd name="T18" fmla="*/ 71 w 71"/>
                <a:gd name="T19" fmla="*/ 69 h 60"/>
                <a:gd name="T20" fmla="*/ 71 w 71"/>
                <a:gd name="T21" fmla="*/ 75 h 60"/>
                <a:gd name="T22" fmla="*/ 59 w 71"/>
                <a:gd name="T23" fmla="*/ 69 h 60"/>
                <a:gd name="T24" fmla="*/ 47 w 71"/>
                <a:gd name="T25" fmla="*/ 57 h 60"/>
                <a:gd name="T26" fmla="*/ 23 w 71"/>
                <a:gd name="T27" fmla="*/ 45 h 60"/>
                <a:gd name="T28" fmla="*/ 23 w 71"/>
                <a:gd name="T29" fmla="*/ 51 h 60"/>
                <a:gd name="T30" fmla="*/ 18 w 71"/>
                <a:gd name="T31" fmla="*/ 57 h 60"/>
                <a:gd name="T32" fmla="*/ 12 w 71"/>
                <a:gd name="T33" fmla="*/ 63 h 60"/>
                <a:gd name="T34" fmla="*/ 6 w 71"/>
                <a:gd name="T35" fmla="*/ 63 h 60"/>
                <a:gd name="T36" fmla="*/ 6 w 71"/>
                <a:gd name="T37" fmla="*/ 63 h 60"/>
                <a:gd name="T38" fmla="*/ 6 w 71"/>
                <a:gd name="T39" fmla="*/ 51 h 60"/>
                <a:gd name="T40" fmla="*/ 0 w 71"/>
                <a:gd name="T41" fmla="*/ 18 h 60"/>
                <a:gd name="T42" fmla="*/ 0 w 71"/>
                <a:gd name="T43" fmla="*/ 18 h 60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71" h="60">
                  <a:moveTo>
                    <a:pt x="0" y="18"/>
                  </a:moveTo>
                  <a:lnTo>
                    <a:pt x="6" y="18"/>
                  </a:lnTo>
                  <a:lnTo>
                    <a:pt x="12" y="12"/>
                  </a:lnTo>
                  <a:lnTo>
                    <a:pt x="6" y="6"/>
                  </a:lnTo>
                  <a:lnTo>
                    <a:pt x="0" y="0"/>
                  </a:lnTo>
                  <a:lnTo>
                    <a:pt x="29" y="18"/>
                  </a:lnTo>
                  <a:lnTo>
                    <a:pt x="53" y="18"/>
                  </a:lnTo>
                  <a:lnTo>
                    <a:pt x="59" y="30"/>
                  </a:lnTo>
                  <a:lnTo>
                    <a:pt x="65" y="42"/>
                  </a:lnTo>
                  <a:lnTo>
                    <a:pt x="71" y="54"/>
                  </a:lnTo>
                  <a:lnTo>
                    <a:pt x="71" y="60"/>
                  </a:lnTo>
                  <a:lnTo>
                    <a:pt x="59" y="54"/>
                  </a:lnTo>
                  <a:lnTo>
                    <a:pt x="47" y="42"/>
                  </a:lnTo>
                  <a:lnTo>
                    <a:pt x="23" y="30"/>
                  </a:lnTo>
                  <a:lnTo>
                    <a:pt x="23" y="36"/>
                  </a:lnTo>
                  <a:lnTo>
                    <a:pt x="18" y="42"/>
                  </a:lnTo>
                  <a:lnTo>
                    <a:pt x="12" y="48"/>
                  </a:lnTo>
                  <a:lnTo>
                    <a:pt x="6" y="48"/>
                  </a:lnTo>
                  <a:lnTo>
                    <a:pt x="6" y="36"/>
                  </a:lnTo>
                  <a:lnTo>
                    <a:pt x="0" y="18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/>
            <a:lstStyle/>
            <a:p>
              <a:pPr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1038" name="Freeform 19"/>
            <p:cNvSpPr>
              <a:spLocks/>
            </p:cNvSpPr>
            <p:nvPr/>
          </p:nvSpPr>
          <p:spPr bwMode="auto">
            <a:xfrm>
              <a:off x="855" y="3842"/>
              <a:ext cx="161" cy="164"/>
            </a:xfrm>
            <a:custGeom>
              <a:avLst/>
              <a:gdLst>
                <a:gd name="T0" fmla="*/ 30 w 161"/>
                <a:gd name="T1" fmla="*/ 0 h 162"/>
                <a:gd name="T2" fmla="*/ 48 w 161"/>
                <a:gd name="T3" fmla="*/ 6 h 162"/>
                <a:gd name="T4" fmla="*/ 72 w 161"/>
                <a:gd name="T5" fmla="*/ 6 h 162"/>
                <a:gd name="T6" fmla="*/ 114 w 161"/>
                <a:gd name="T7" fmla="*/ 12 h 162"/>
                <a:gd name="T8" fmla="*/ 96 w 161"/>
                <a:gd name="T9" fmla="*/ 69 h 162"/>
                <a:gd name="T10" fmla="*/ 96 w 161"/>
                <a:gd name="T11" fmla="*/ 75 h 162"/>
                <a:gd name="T12" fmla="*/ 102 w 161"/>
                <a:gd name="T13" fmla="*/ 87 h 162"/>
                <a:gd name="T14" fmla="*/ 108 w 161"/>
                <a:gd name="T15" fmla="*/ 99 h 162"/>
                <a:gd name="T16" fmla="*/ 120 w 161"/>
                <a:gd name="T17" fmla="*/ 111 h 162"/>
                <a:gd name="T18" fmla="*/ 143 w 161"/>
                <a:gd name="T19" fmla="*/ 136 h 162"/>
                <a:gd name="T20" fmla="*/ 155 w 161"/>
                <a:gd name="T21" fmla="*/ 168 h 162"/>
                <a:gd name="T22" fmla="*/ 161 w 161"/>
                <a:gd name="T23" fmla="*/ 186 h 162"/>
                <a:gd name="T24" fmla="*/ 161 w 161"/>
                <a:gd name="T25" fmla="*/ 192 h 162"/>
                <a:gd name="T26" fmla="*/ 96 w 161"/>
                <a:gd name="T27" fmla="*/ 117 h 162"/>
                <a:gd name="T28" fmla="*/ 30 w 161"/>
                <a:gd name="T29" fmla="*/ 69 h 162"/>
                <a:gd name="T30" fmla="*/ 0 w 161"/>
                <a:gd name="T31" fmla="*/ 0 h 162"/>
                <a:gd name="T32" fmla="*/ 30 w 161"/>
                <a:gd name="T33" fmla="*/ 0 h 162"/>
                <a:gd name="T34" fmla="*/ 30 w 161"/>
                <a:gd name="T35" fmla="*/ 0 h 162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161" h="162">
                  <a:moveTo>
                    <a:pt x="30" y="0"/>
                  </a:moveTo>
                  <a:lnTo>
                    <a:pt x="48" y="6"/>
                  </a:lnTo>
                  <a:lnTo>
                    <a:pt x="72" y="6"/>
                  </a:lnTo>
                  <a:lnTo>
                    <a:pt x="114" y="12"/>
                  </a:lnTo>
                  <a:lnTo>
                    <a:pt x="96" y="54"/>
                  </a:lnTo>
                  <a:lnTo>
                    <a:pt x="96" y="60"/>
                  </a:lnTo>
                  <a:lnTo>
                    <a:pt x="102" y="72"/>
                  </a:lnTo>
                  <a:lnTo>
                    <a:pt x="108" y="84"/>
                  </a:lnTo>
                  <a:lnTo>
                    <a:pt x="120" y="96"/>
                  </a:lnTo>
                  <a:lnTo>
                    <a:pt x="143" y="114"/>
                  </a:lnTo>
                  <a:lnTo>
                    <a:pt x="155" y="138"/>
                  </a:lnTo>
                  <a:lnTo>
                    <a:pt x="161" y="156"/>
                  </a:lnTo>
                  <a:lnTo>
                    <a:pt x="161" y="162"/>
                  </a:lnTo>
                  <a:lnTo>
                    <a:pt x="96" y="102"/>
                  </a:lnTo>
                  <a:lnTo>
                    <a:pt x="30" y="54"/>
                  </a:lnTo>
                  <a:lnTo>
                    <a:pt x="0" y="0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/>
            <a:lstStyle/>
            <a:p>
              <a:pPr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1039" name="Freeform 20"/>
            <p:cNvSpPr>
              <a:spLocks/>
            </p:cNvSpPr>
            <p:nvPr/>
          </p:nvSpPr>
          <p:spPr bwMode="auto">
            <a:xfrm>
              <a:off x="706" y="3854"/>
              <a:ext cx="59" cy="61"/>
            </a:xfrm>
            <a:custGeom>
              <a:avLst/>
              <a:gdLst>
                <a:gd name="T0" fmla="*/ 59 w 59"/>
                <a:gd name="T1" fmla="*/ 6 h 60"/>
                <a:gd name="T2" fmla="*/ 41 w 59"/>
                <a:gd name="T3" fmla="*/ 45 h 60"/>
                <a:gd name="T4" fmla="*/ 41 w 59"/>
                <a:gd name="T5" fmla="*/ 51 h 60"/>
                <a:gd name="T6" fmla="*/ 47 w 59"/>
                <a:gd name="T7" fmla="*/ 57 h 60"/>
                <a:gd name="T8" fmla="*/ 53 w 59"/>
                <a:gd name="T9" fmla="*/ 69 h 60"/>
                <a:gd name="T10" fmla="*/ 53 w 59"/>
                <a:gd name="T11" fmla="*/ 75 h 60"/>
                <a:gd name="T12" fmla="*/ 47 w 59"/>
                <a:gd name="T13" fmla="*/ 69 h 60"/>
                <a:gd name="T14" fmla="*/ 35 w 59"/>
                <a:gd name="T15" fmla="*/ 63 h 60"/>
                <a:gd name="T16" fmla="*/ 23 w 59"/>
                <a:gd name="T17" fmla="*/ 51 h 60"/>
                <a:gd name="T18" fmla="*/ 17 w 59"/>
                <a:gd name="T19" fmla="*/ 45 h 60"/>
                <a:gd name="T20" fmla="*/ 0 w 59"/>
                <a:gd name="T21" fmla="*/ 0 h 60"/>
                <a:gd name="T22" fmla="*/ 59 w 59"/>
                <a:gd name="T23" fmla="*/ 6 h 60"/>
                <a:gd name="T24" fmla="*/ 59 w 59"/>
                <a:gd name="T25" fmla="*/ 6 h 60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59" h="60">
                  <a:moveTo>
                    <a:pt x="59" y="6"/>
                  </a:moveTo>
                  <a:lnTo>
                    <a:pt x="41" y="30"/>
                  </a:lnTo>
                  <a:lnTo>
                    <a:pt x="41" y="36"/>
                  </a:lnTo>
                  <a:lnTo>
                    <a:pt x="47" y="42"/>
                  </a:lnTo>
                  <a:lnTo>
                    <a:pt x="53" y="54"/>
                  </a:lnTo>
                  <a:lnTo>
                    <a:pt x="53" y="60"/>
                  </a:lnTo>
                  <a:lnTo>
                    <a:pt x="47" y="54"/>
                  </a:lnTo>
                  <a:lnTo>
                    <a:pt x="35" y="48"/>
                  </a:lnTo>
                  <a:lnTo>
                    <a:pt x="23" y="36"/>
                  </a:lnTo>
                  <a:lnTo>
                    <a:pt x="17" y="30"/>
                  </a:lnTo>
                  <a:lnTo>
                    <a:pt x="0" y="0"/>
                  </a:lnTo>
                  <a:lnTo>
                    <a:pt x="59" y="6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/>
            <a:lstStyle/>
            <a:p>
              <a:pPr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1040" name="Freeform 21"/>
            <p:cNvSpPr>
              <a:spLocks/>
            </p:cNvSpPr>
            <p:nvPr/>
          </p:nvSpPr>
          <p:spPr bwMode="auto">
            <a:xfrm>
              <a:off x="395" y="3811"/>
              <a:ext cx="245" cy="207"/>
            </a:xfrm>
            <a:custGeom>
              <a:avLst/>
              <a:gdLst>
                <a:gd name="T0" fmla="*/ 233 w 245"/>
                <a:gd name="T1" fmla="*/ 51 h 204"/>
                <a:gd name="T2" fmla="*/ 245 w 245"/>
                <a:gd name="T3" fmla="*/ 57 h 204"/>
                <a:gd name="T4" fmla="*/ 209 w 245"/>
                <a:gd name="T5" fmla="*/ 99 h 204"/>
                <a:gd name="T6" fmla="*/ 143 w 245"/>
                <a:gd name="T7" fmla="*/ 162 h 204"/>
                <a:gd name="T8" fmla="*/ 167 w 245"/>
                <a:gd name="T9" fmla="*/ 194 h 204"/>
                <a:gd name="T10" fmla="*/ 179 w 245"/>
                <a:gd name="T11" fmla="*/ 252 h 204"/>
                <a:gd name="T12" fmla="*/ 77 w 245"/>
                <a:gd name="T13" fmla="*/ 162 h 204"/>
                <a:gd name="T14" fmla="*/ 47 w 245"/>
                <a:gd name="T15" fmla="*/ 99 h 204"/>
                <a:gd name="T16" fmla="*/ 89 w 245"/>
                <a:gd name="T17" fmla="*/ 81 h 204"/>
                <a:gd name="T18" fmla="*/ 59 w 245"/>
                <a:gd name="T19" fmla="*/ 51 h 204"/>
                <a:gd name="T20" fmla="*/ 0 w 245"/>
                <a:gd name="T21" fmla="*/ 12 h 204"/>
                <a:gd name="T22" fmla="*/ 0 w 245"/>
                <a:gd name="T23" fmla="*/ 0 h 204"/>
                <a:gd name="T24" fmla="*/ 6 w 245"/>
                <a:gd name="T25" fmla="*/ 0 h 204"/>
                <a:gd name="T26" fmla="*/ 12 w 245"/>
                <a:gd name="T27" fmla="*/ 0 h 204"/>
                <a:gd name="T28" fmla="*/ 47 w 245"/>
                <a:gd name="T29" fmla="*/ 6 h 204"/>
                <a:gd name="T30" fmla="*/ 77 w 245"/>
                <a:gd name="T31" fmla="*/ 6 h 204"/>
                <a:gd name="T32" fmla="*/ 83 w 245"/>
                <a:gd name="T33" fmla="*/ 6 h 204"/>
                <a:gd name="T34" fmla="*/ 89 w 245"/>
                <a:gd name="T35" fmla="*/ 6 h 204"/>
                <a:gd name="T36" fmla="*/ 101 w 245"/>
                <a:gd name="T37" fmla="*/ 12 h 204"/>
                <a:gd name="T38" fmla="*/ 125 w 245"/>
                <a:gd name="T39" fmla="*/ 12 h 204"/>
                <a:gd name="T40" fmla="*/ 143 w 245"/>
                <a:gd name="T41" fmla="*/ 18 h 204"/>
                <a:gd name="T42" fmla="*/ 149 w 245"/>
                <a:gd name="T43" fmla="*/ 18 h 204"/>
                <a:gd name="T44" fmla="*/ 149 w 245"/>
                <a:gd name="T45" fmla="*/ 18 h 204"/>
                <a:gd name="T46" fmla="*/ 203 w 245"/>
                <a:gd name="T47" fmla="*/ 24 h 204"/>
                <a:gd name="T48" fmla="*/ 233 w 245"/>
                <a:gd name="T49" fmla="*/ 51 h 204"/>
                <a:gd name="T50" fmla="*/ 233 w 245"/>
                <a:gd name="T51" fmla="*/ 51 h 204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0" t="0" r="r" b="b"/>
              <a:pathLst>
                <a:path w="245" h="204">
                  <a:moveTo>
                    <a:pt x="233" y="36"/>
                  </a:moveTo>
                  <a:lnTo>
                    <a:pt x="245" y="42"/>
                  </a:lnTo>
                  <a:lnTo>
                    <a:pt x="209" y="84"/>
                  </a:lnTo>
                  <a:lnTo>
                    <a:pt x="143" y="132"/>
                  </a:lnTo>
                  <a:lnTo>
                    <a:pt x="167" y="156"/>
                  </a:lnTo>
                  <a:lnTo>
                    <a:pt x="179" y="204"/>
                  </a:lnTo>
                  <a:lnTo>
                    <a:pt x="77" y="132"/>
                  </a:lnTo>
                  <a:lnTo>
                    <a:pt x="47" y="84"/>
                  </a:lnTo>
                  <a:lnTo>
                    <a:pt x="89" y="66"/>
                  </a:lnTo>
                  <a:lnTo>
                    <a:pt x="59" y="36"/>
                  </a:lnTo>
                  <a:lnTo>
                    <a:pt x="0" y="12"/>
                  </a:lnTo>
                  <a:lnTo>
                    <a:pt x="0" y="0"/>
                  </a:lnTo>
                  <a:lnTo>
                    <a:pt x="6" y="0"/>
                  </a:lnTo>
                  <a:lnTo>
                    <a:pt x="12" y="0"/>
                  </a:lnTo>
                  <a:lnTo>
                    <a:pt x="47" y="6"/>
                  </a:lnTo>
                  <a:lnTo>
                    <a:pt x="77" y="6"/>
                  </a:lnTo>
                  <a:lnTo>
                    <a:pt x="83" y="6"/>
                  </a:lnTo>
                  <a:lnTo>
                    <a:pt x="89" y="6"/>
                  </a:lnTo>
                  <a:lnTo>
                    <a:pt x="101" y="12"/>
                  </a:lnTo>
                  <a:lnTo>
                    <a:pt x="125" y="12"/>
                  </a:lnTo>
                  <a:lnTo>
                    <a:pt x="143" y="18"/>
                  </a:lnTo>
                  <a:lnTo>
                    <a:pt x="149" y="18"/>
                  </a:lnTo>
                  <a:lnTo>
                    <a:pt x="203" y="24"/>
                  </a:lnTo>
                  <a:lnTo>
                    <a:pt x="233" y="36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/>
            <a:lstStyle/>
            <a:p>
              <a:pPr>
                <a:defRPr/>
              </a:pPr>
              <a:endParaRPr lang="ru-RU">
                <a:cs typeface="+mn-cs"/>
              </a:endParaRPr>
            </a:p>
          </p:txBody>
        </p:sp>
      </p:grpSp>
      <p:sp>
        <p:nvSpPr>
          <p:cNvPr id="17430" name="Rectangle 2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28600"/>
            <a:ext cx="8229600" cy="11430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31" name="Rectangle 2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7432" name="Rectangle 2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effectLst>
                  <a:outerShdw blurRad="38100" dist="38100" dir="2700000" algn="tl">
                    <a:srgbClr val="000000"/>
                  </a:outerShdw>
                </a:effectLst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7433" name="Rectangle 2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effectLst>
                  <a:outerShdw blurRad="38100" dist="38100" dir="2700000" algn="tl">
                    <a:srgbClr val="000000"/>
                  </a:outerShdw>
                </a:effectLst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7434" name="Rectangle 2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effectLst>
                  <a:outerShdw blurRad="38100" dist="38100" dir="2700000" algn="tl">
                    <a:srgbClr val="000000"/>
                  </a:outerShdw>
                </a:effectLst>
                <a:cs typeface="+mn-cs"/>
              </a:defRPr>
            </a:lvl1pPr>
          </a:lstStyle>
          <a:p>
            <a:pPr>
              <a:defRPr/>
            </a:pPr>
            <a:fld id="{754DB5EF-070F-4E71-B80C-4F1655424A8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4057" r:id="rId1"/>
    <p:sldLayoutId id="2147484020" r:id="rId2"/>
    <p:sldLayoutId id="2147484019" r:id="rId3"/>
    <p:sldLayoutId id="2147484018" r:id="rId4"/>
    <p:sldLayoutId id="2147484017" r:id="rId5"/>
    <p:sldLayoutId id="2147484016" r:id="rId6"/>
    <p:sldLayoutId id="2147484015" r:id="rId7"/>
    <p:sldLayoutId id="2147484014" r:id="rId8"/>
    <p:sldLayoutId id="2147484013" r:id="rId9"/>
    <p:sldLayoutId id="2147484012" r:id="rId10"/>
    <p:sldLayoutId id="2147484011" r:id="rId11"/>
    <p:sldLayoutId id="2147484010" r:id="rId12"/>
    <p:sldLayoutId id="2147484009" r:id="rId13"/>
    <p:sldLayoutId id="2147484008" r:id="rId14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25438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228600" indent="-31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407988" indent="506413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2400">
          <a:solidFill>
            <a:schemeClr val="tx1"/>
          </a:solidFill>
          <a:latin typeface="+mn-lt"/>
        </a:defRPr>
      </a:lvl3pPr>
      <a:lvl4pPr marL="587375" indent="49213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838200" indent="-22225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</a:defRPr>
      </a:lvl5pPr>
      <a:lvl6pPr marL="1295400" indent="-22225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</a:defRPr>
      </a:lvl6pPr>
      <a:lvl7pPr marL="1752600" indent="-22225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</a:defRPr>
      </a:lvl7pPr>
      <a:lvl8pPr marL="2209800" indent="-22225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</a:defRPr>
      </a:lvl8pPr>
      <a:lvl9pPr marL="2667000" indent="-22225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5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3399FF">
                  <a:alpha val="79999"/>
                </a:srgbClr>
              </a:gs>
            </a:gsLst>
            <a:lin ang="2700000" scaled="1"/>
          </a:gradFill>
          <a:ln w="9525">
            <a:solidFill>
              <a:srgbClr val="3399FF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solidFill>
            <a:srgbClr val="CCFFFF">
              <a:alpha val="79999"/>
            </a:srgbClr>
          </a:solidFill>
          <a:ln w="19050">
            <a:solidFill>
              <a:srgbClr val="CCFFFF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cs typeface="+mn-cs"/>
              </a:defRPr>
            </a:lvl1pPr>
          </a:lstStyle>
          <a:p>
            <a:pPr>
              <a:defRPr/>
            </a:pPr>
            <a:fld id="{069B7109-AE55-4463-86BF-C83C94C5F13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33" r:id="rId1"/>
    <p:sldLayoutId id="2147484032" r:id="rId2"/>
    <p:sldLayoutId id="2147484031" r:id="rId3"/>
    <p:sldLayoutId id="2147484030" r:id="rId4"/>
    <p:sldLayoutId id="2147484029" r:id="rId5"/>
    <p:sldLayoutId id="2147484028" r:id="rId6"/>
    <p:sldLayoutId id="2147484027" r:id="rId7"/>
    <p:sldLayoutId id="2147484026" r:id="rId8"/>
    <p:sldLayoutId id="2147484025" r:id="rId9"/>
    <p:sldLayoutId id="2147484024" r:id="rId10"/>
    <p:sldLayoutId id="2147484023" r:id="rId11"/>
    <p:sldLayoutId id="2147484022" r:id="rId12"/>
    <p:sldLayoutId id="2147484021" r:id="rId13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omic Sans MS" pitchFamily="66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omic Sans MS" pitchFamily="66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omic Sans MS" pitchFamily="66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omic Sans MS" pitchFamily="66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omic Sans MS" pitchFamily="66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omic Sans MS" pitchFamily="66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omic Sans MS" pitchFamily="66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omic Sans MS" pitchFamily="6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19050">
            <a:solidFill>
              <a:srgbClr val="3399FF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12700">
            <a:solidFill>
              <a:srgbClr val="3399FF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331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solidFill>
              <a:srgbClr val="3399FF"/>
            </a:solidFill>
            <a:prstDash val="dash"/>
            <a:miter lim="800000"/>
            <a:headEnd/>
            <a:tailEnd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31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solidFill>
              <a:srgbClr val="3399FF"/>
            </a:solidFill>
            <a:prstDash val="dash"/>
            <a:miter lim="800000"/>
            <a:headEnd/>
            <a:tailEnd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31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solidFill>
              <a:srgbClr val="3399FF"/>
            </a:solidFill>
            <a:prstDash val="dash"/>
            <a:miter lim="800000"/>
            <a:headEnd/>
            <a:tailEnd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cs typeface="+mn-cs"/>
              </a:defRPr>
            </a:lvl1pPr>
          </a:lstStyle>
          <a:p>
            <a:pPr>
              <a:defRPr/>
            </a:pPr>
            <a:fld id="{3463C946-1F16-4620-B603-46DE0D212E0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3079" name="plant"/>
          <p:cNvSpPr>
            <a:spLocks noEditPoints="1" noChangeArrowheads="1"/>
          </p:cNvSpPr>
          <p:nvPr/>
        </p:nvSpPr>
        <p:spPr bwMode="auto">
          <a:xfrm>
            <a:off x="0" y="0"/>
            <a:ext cx="1558925" cy="1557338"/>
          </a:xfrm>
          <a:custGeom>
            <a:avLst/>
            <a:gdLst>
              <a:gd name="T0" fmla="*/ 0 w 21600"/>
              <a:gd name="T1" fmla="*/ 0 h 21600"/>
              <a:gd name="T2" fmla="*/ 2147483647 w 21600"/>
              <a:gd name="T3" fmla="*/ 0 h 21600"/>
              <a:gd name="T4" fmla="*/ 2147483647 w 21600"/>
              <a:gd name="T5" fmla="*/ 0 h 21600"/>
              <a:gd name="T6" fmla="*/ 2147483647 w 21600"/>
              <a:gd name="T7" fmla="*/ 2147483647 h 21600"/>
              <a:gd name="T8" fmla="*/ 2147483647 w 21600"/>
              <a:gd name="T9" fmla="*/ 2147483647 h 21600"/>
              <a:gd name="T10" fmla="*/ 2147483647 w 21600"/>
              <a:gd name="T11" fmla="*/ 2147483647 h 21600"/>
              <a:gd name="T12" fmla="*/ 0 w 21600"/>
              <a:gd name="T13" fmla="*/ 2147483647 h 21600"/>
              <a:gd name="T14" fmla="*/ 0 w 21600"/>
              <a:gd name="T15" fmla="*/ 2147483647 h 216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7100 w 21600"/>
              <a:gd name="T25" fmla="*/ 10092 h 21600"/>
              <a:gd name="T26" fmla="*/ 14545 w 21600"/>
              <a:gd name="T27" fmla="*/ 13573 h 216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600" h="21600">
                <a:moveTo>
                  <a:pt x="9368" y="9002"/>
                </a:moveTo>
                <a:lnTo>
                  <a:pt x="9254" y="8422"/>
                </a:lnTo>
                <a:lnTo>
                  <a:pt x="9139" y="7935"/>
                </a:lnTo>
                <a:lnTo>
                  <a:pt x="8819" y="7355"/>
                </a:lnTo>
                <a:lnTo>
                  <a:pt x="8475" y="6728"/>
                </a:lnTo>
                <a:lnTo>
                  <a:pt x="8040" y="6287"/>
                </a:lnTo>
                <a:lnTo>
                  <a:pt x="7421" y="5707"/>
                </a:lnTo>
                <a:lnTo>
                  <a:pt x="6574" y="5429"/>
                </a:lnTo>
                <a:lnTo>
                  <a:pt x="5452" y="5313"/>
                </a:lnTo>
                <a:lnTo>
                  <a:pt x="4856" y="5220"/>
                </a:lnTo>
                <a:lnTo>
                  <a:pt x="4169" y="5220"/>
                </a:lnTo>
                <a:lnTo>
                  <a:pt x="3665" y="5104"/>
                </a:lnTo>
                <a:lnTo>
                  <a:pt x="3001" y="4872"/>
                </a:lnTo>
                <a:lnTo>
                  <a:pt x="2497" y="4756"/>
                </a:lnTo>
                <a:lnTo>
                  <a:pt x="2062" y="4408"/>
                </a:lnTo>
                <a:lnTo>
                  <a:pt x="1603" y="4083"/>
                </a:lnTo>
                <a:lnTo>
                  <a:pt x="1283" y="3689"/>
                </a:lnTo>
                <a:lnTo>
                  <a:pt x="1283" y="4315"/>
                </a:lnTo>
                <a:lnTo>
                  <a:pt x="1489" y="5104"/>
                </a:lnTo>
                <a:lnTo>
                  <a:pt x="1832" y="6055"/>
                </a:lnTo>
                <a:lnTo>
                  <a:pt x="2382" y="6914"/>
                </a:lnTo>
                <a:lnTo>
                  <a:pt x="2680" y="7471"/>
                </a:lnTo>
                <a:lnTo>
                  <a:pt x="3115" y="7935"/>
                </a:lnTo>
                <a:lnTo>
                  <a:pt x="3573" y="8213"/>
                </a:lnTo>
                <a:lnTo>
                  <a:pt x="4077" y="8654"/>
                </a:lnTo>
                <a:lnTo>
                  <a:pt x="4627" y="9002"/>
                </a:lnTo>
                <a:lnTo>
                  <a:pt x="5245" y="9234"/>
                </a:lnTo>
                <a:lnTo>
                  <a:pt x="6024" y="9443"/>
                </a:lnTo>
                <a:lnTo>
                  <a:pt x="6757" y="9628"/>
                </a:lnTo>
                <a:lnTo>
                  <a:pt x="5177" y="10069"/>
                </a:lnTo>
                <a:lnTo>
                  <a:pt x="3963" y="10649"/>
                </a:lnTo>
                <a:lnTo>
                  <a:pt x="3344" y="11044"/>
                </a:lnTo>
                <a:lnTo>
                  <a:pt x="2886" y="11600"/>
                </a:lnTo>
                <a:lnTo>
                  <a:pt x="2497" y="12041"/>
                </a:lnTo>
                <a:lnTo>
                  <a:pt x="1947" y="12343"/>
                </a:lnTo>
                <a:lnTo>
                  <a:pt x="1168" y="12668"/>
                </a:lnTo>
                <a:lnTo>
                  <a:pt x="0" y="12900"/>
                </a:lnTo>
                <a:lnTo>
                  <a:pt x="435" y="13248"/>
                </a:lnTo>
                <a:lnTo>
                  <a:pt x="779" y="13456"/>
                </a:lnTo>
                <a:lnTo>
                  <a:pt x="1283" y="13642"/>
                </a:lnTo>
                <a:lnTo>
                  <a:pt x="1718" y="13758"/>
                </a:lnTo>
                <a:lnTo>
                  <a:pt x="2680" y="13851"/>
                </a:lnTo>
                <a:lnTo>
                  <a:pt x="3573" y="13758"/>
                </a:lnTo>
                <a:lnTo>
                  <a:pt x="4512" y="13526"/>
                </a:lnTo>
                <a:lnTo>
                  <a:pt x="5360" y="13248"/>
                </a:lnTo>
                <a:lnTo>
                  <a:pt x="6139" y="12900"/>
                </a:lnTo>
                <a:lnTo>
                  <a:pt x="6757" y="12552"/>
                </a:lnTo>
                <a:lnTo>
                  <a:pt x="6459" y="13132"/>
                </a:lnTo>
                <a:lnTo>
                  <a:pt x="6139" y="13642"/>
                </a:lnTo>
                <a:lnTo>
                  <a:pt x="5910" y="14199"/>
                </a:lnTo>
                <a:lnTo>
                  <a:pt x="5681" y="14663"/>
                </a:lnTo>
                <a:lnTo>
                  <a:pt x="5681" y="15150"/>
                </a:lnTo>
                <a:lnTo>
                  <a:pt x="5681" y="15730"/>
                </a:lnTo>
                <a:lnTo>
                  <a:pt x="5681" y="16241"/>
                </a:lnTo>
                <a:lnTo>
                  <a:pt x="5795" y="16913"/>
                </a:lnTo>
                <a:lnTo>
                  <a:pt x="5910" y="17586"/>
                </a:lnTo>
                <a:lnTo>
                  <a:pt x="5910" y="18213"/>
                </a:lnTo>
                <a:lnTo>
                  <a:pt x="5795" y="18885"/>
                </a:lnTo>
                <a:lnTo>
                  <a:pt x="5566" y="19396"/>
                </a:lnTo>
                <a:lnTo>
                  <a:pt x="5245" y="19976"/>
                </a:lnTo>
                <a:lnTo>
                  <a:pt x="4971" y="20370"/>
                </a:lnTo>
                <a:lnTo>
                  <a:pt x="4512" y="20811"/>
                </a:lnTo>
                <a:lnTo>
                  <a:pt x="4077" y="21043"/>
                </a:lnTo>
                <a:lnTo>
                  <a:pt x="5177" y="20927"/>
                </a:lnTo>
                <a:lnTo>
                  <a:pt x="6253" y="20486"/>
                </a:lnTo>
                <a:lnTo>
                  <a:pt x="7421" y="19976"/>
                </a:lnTo>
                <a:lnTo>
                  <a:pt x="8361" y="19187"/>
                </a:lnTo>
                <a:lnTo>
                  <a:pt x="8819" y="18769"/>
                </a:lnTo>
                <a:lnTo>
                  <a:pt x="9139" y="18213"/>
                </a:lnTo>
                <a:lnTo>
                  <a:pt x="9437" y="17772"/>
                </a:lnTo>
                <a:lnTo>
                  <a:pt x="9643" y="17261"/>
                </a:lnTo>
                <a:lnTo>
                  <a:pt x="9872" y="16681"/>
                </a:lnTo>
                <a:lnTo>
                  <a:pt x="9872" y="16171"/>
                </a:lnTo>
                <a:lnTo>
                  <a:pt x="9872" y="15614"/>
                </a:lnTo>
                <a:lnTo>
                  <a:pt x="9758" y="15057"/>
                </a:lnTo>
                <a:lnTo>
                  <a:pt x="10216" y="15498"/>
                </a:lnTo>
                <a:lnTo>
                  <a:pt x="10537" y="16241"/>
                </a:lnTo>
                <a:lnTo>
                  <a:pt x="10834" y="17145"/>
                </a:lnTo>
                <a:lnTo>
                  <a:pt x="11041" y="18213"/>
                </a:lnTo>
                <a:lnTo>
                  <a:pt x="11155" y="19187"/>
                </a:lnTo>
                <a:lnTo>
                  <a:pt x="11155" y="20185"/>
                </a:lnTo>
                <a:lnTo>
                  <a:pt x="11155" y="20579"/>
                </a:lnTo>
                <a:lnTo>
                  <a:pt x="11041" y="21043"/>
                </a:lnTo>
                <a:lnTo>
                  <a:pt x="10926" y="21391"/>
                </a:lnTo>
                <a:lnTo>
                  <a:pt x="10766" y="21600"/>
                </a:lnTo>
                <a:lnTo>
                  <a:pt x="11499" y="21484"/>
                </a:lnTo>
                <a:lnTo>
                  <a:pt x="12323" y="21043"/>
                </a:lnTo>
                <a:lnTo>
                  <a:pt x="13102" y="20370"/>
                </a:lnTo>
                <a:lnTo>
                  <a:pt x="13606" y="19628"/>
                </a:lnTo>
                <a:lnTo>
                  <a:pt x="13950" y="19071"/>
                </a:lnTo>
                <a:lnTo>
                  <a:pt x="14064" y="18677"/>
                </a:lnTo>
                <a:lnTo>
                  <a:pt x="14179" y="18097"/>
                </a:lnTo>
                <a:lnTo>
                  <a:pt x="14293" y="17586"/>
                </a:lnTo>
                <a:lnTo>
                  <a:pt x="14179" y="16913"/>
                </a:lnTo>
                <a:lnTo>
                  <a:pt x="14064" y="16241"/>
                </a:lnTo>
                <a:lnTo>
                  <a:pt x="13835" y="15614"/>
                </a:lnTo>
                <a:lnTo>
                  <a:pt x="13560" y="14872"/>
                </a:lnTo>
                <a:lnTo>
                  <a:pt x="13950" y="14941"/>
                </a:lnTo>
                <a:lnTo>
                  <a:pt x="14408" y="15150"/>
                </a:lnTo>
                <a:lnTo>
                  <a:pt x="14843" y="15266"/>
                </a:lnTo>
                <a:lnTo>
                  <a:pt x="15232" y="15614"/>
                </a:lnTo>
                <a:lnTo>
                  <a:pt x="15576" y="15846"/>
                </a:lnTo>
                <a:lnTo>
                  <a:pt x="15897" y="16171"/>
                </a:lnTo>
                <a:lnTo>
                  <a:pt x="16126" y="16473"/>
                </a:lnTo>
                <a:lnTo>
                  <a:pt x="16240" y="16913"/>
                </a:lnTo>
                <a:lnTo>
                  <a:pt x="16515" y="17261"/>
                </a:lnTo>
                <a:lnTo>
                  <a:pt x="17088" y="17586"/>
                </a:lnTo>
                <a:lnTo>
                  <a:pt x="17798" y="17865"/>
                </a:lnTo>
                <a:lnTo>
                  <a:pt x="18576" y="18097"/>
                </a:lnTo>
                <a:lnTo>
                  <a:pt x="19424" y="18213"/>
                </a:lnTo>
                <a:lnTo>
                  <a:pt x="20317" y="18213"/>
                </a:lnTo>
                <a:lnTo>
                  <a:pt x="21050" y="18213"/>
                </a:lnTo>
                <a:lnTo>
                  <a:pt x="21600" y="17865"/>
                </a:lnTo>
                <a:lnTo>
                  <a:pt x="21165" y="17656"/>
                </a:lnTo>
                <a:lnTo>
                  <a:pt x="20592" y="17470"/>
                </a:lnTo>
                <a:lnTo>
                  <a:pt x="20088" y="17029"/>
                </a:lnTo>
                <a:lnTo>
                  <a:pt x="19653" y="16681"/>
                </a:lnTo>
                <a:lnTo>
                  <a:pt x="19195" y="16241"/>
                </a:lnTo>
                <a:lnTo>
                  <a:pt x="18920" y="15962"/>
                </a:lnTo>
                <a:lnTo>
                  <a:pt x="18576" y="15498"/>
                </a:lnTo>
                <a:lnTo>
                  <a:pt x="18576" y="15057"/>
                </a:lnTo>
                <a:lnTo>
                  <a:pt x="18485" y="14756"/>
                </a:lnTo>
                <a:lnTo>
                  <a:pt x="18256" y="14199"/>
                </a:lnTo>
                <a:lnTo>
                  <a:pt x="17912" y="13526"/>
                </a:lnTo>
                <a:lnTo>
                  <a:pt x="17523" y="13016"/>
                </a:lnTo>
                <a:lnTo>
                  <a:pt x="16973" y="12436"/>
                </a:lnTo>
                <a:lnTo>
                  <a:pt x="16355" y="12041"/>
                </a:lnTo>
                <a:lnTo>
                  <a:pt x="16011" y="11832"/>
                </a:lnTo>
                <a:lnTo>
                  <a:pt x="15690" y="11716"/>
                </a:lnTo>
                <a:lnTo>
                  <a:pt x="15232" y="11716"/>
                </a:lnTo>
                <a:lnTo>
                  <a:pt x="14843" y="11716"/>
                </a:lnTo>
                <a:lnTo>
                  <a:pt x="15461" y="11252"/>
                </a:lnTo>
                <a:lnTo>
                  <a:pt x="16126" y="10858"/>
                </a:lnTo>
                <a:lnTo>
                  <a:pt x="16973" y="10649"/>
                </a:lnTo>
                <a:lnTo>
                  <a:pt x="17798" y="10417"/>
                </a:lnTo>
                <a:lnTo>
                  <a:pt x="18806" y="10301"/>
                </a:lnTo>
                <a:lnTo>
                  <a:pt x="19653" y="10301"/>
                </a:lnTo>
                <a:lnTo>
                  <a:pt x="20478" y="10417"/>
                </a:lnTo>
                <a:lnTo>
                  <a:pt x="21256" y="10533"/>
                </a:lnTo>
                <a:lnTo>
                  <a:pt x="20707" y="9837"/>
                </a:lnTo>
                <a:lnTo>
                  <a:pt x="19859" y="9234"/>
                </a:lnTo>
                <a:lnTo>
                  <a:pt x="18806" y="8538"/>
                </a:lnTo>
                <a:lnTo>
                  <a:pt x="17637" y="8144"/>
                </a:lnTo>
                <a:lnTo>
                  <a:pt x="16973" y="8027"/>
                </a:lnTo>
                <a:lnTo>
                  <a:pt x="16355" y="7935"/>
                </a:lnTo>
                <a:lnTo>
                  <a:pt x="15805" y="7935"/>
                </a:lnTo>
                <a:lnTo>
                  <a:pt x="15118" y="8027"/>
                </a:lnTo>
                <a:lnTo>
                  <a:pt x="14614" y="8144"/>
                </a:lnTo>
                <a:lnTo>
                  <a:pt x="14064" y="8422"/>
                </a:lnTo>
                <a:lnTo>
                  <a:pt x="13606" y="8886"/>
                </a:lnTo>
                <a:lnTo>
                  <a:pt x="13217" y="9327"/>
                </a:lnTo>
                <a:lnTo>
                  <a:pt x="13606" y="8538"/>
                </a:lnTo>
                <a:lnTo>
                  <a:pt x="13950" y="7935"/>
                </a:lnTo>
                <a:lnTo>
                  <a:pt x="14293" y="7123"/>
                </a:lnTo>
                <a:lnTo>
                  <a:pt x="14499" y="6519"/>
                </a:lnTo>
                <a:lnTo>
                  <a:pt x="14614" y="5823"/>
                </a:lnTo>
                <a:lnTo>
                  <a:pt x="14614" y="5220"/>
                </a:lnTo>
                <a:lnTo>
                  <a:pt x="14408" y="4524"/>
                </a:lnTo>
                <a:lnTo>
                  <a:pt x="14064" y="3898"/>
                </a:lnTo>
                <a:lnTo>
                  <a:pt x="13606" y="3225"/>
                </a:lnTo>
                <a:lnTo>
                  <a:pt x="13331" y="2598"/>
                </a:lnTo>
                <a:lnTo>
                  <a:pt x="13102" y="2042"/>
                </a:lnTo>
                <a:lnTo>
                  <a:pt x="12896" y="1485"/>
                </a:lnTo>
                <a:lnTo>
                  <a:pt x="12781" y="1090"/>
                </a:lnTo>
                <a:lnTo>
                  <a:pt x="12667" y="626"/>
                </a:lnTo>
                <a:lnTo>
                  <a:pt x="12667" y="278"/>
                </a:lnTo>
                <a:lnTo>
                  <a:pt x="12667" y="0"/>
                </a:lnTo>
                <a:lnTo>
                  <a:pt x="12163" y="394"/>
                </a:lnTo>
                <a:lnTo>
                  <a:pt x="11728" y="974"/>
                </a:lnTo>
                <a:lnTo>
                  <a:pt x="11155" y="1601"/>
                </a:lnTo>
                <a:lnTo>
                  <a:pt x="10766" y="2390"/>
                </a:lnTo>
                <a:lnTo>
                  <a:pt x="10330" y="3109"/>
                </a:lnTo>
                <a:lnTo>
                  <a:pt x="10101" y="3898"/>
                </a:lnTo>
                <a:lnTo>
                  <a:pt x="9987" y="4524"/>
                </a:lnTo>
                <a:lnTo>
                  <a:pt x="10101" y="5220"/>
                </a:lnTo>
                <a:lnTo>
                  <a:pt x="10216" y="5823"/>
                </a:lnTo>
                <a:lnTo>
                  <a:pt x="10330" y="6403"/>
                </a:lnTo>
                <a:lnTo>
                  <a:pt x="10330" y="6914"/>
                </a:lnTo>
                <a:lnTo>
                  <a:pt x="10216" y="7471"/>
                </a:lnTo>
                <a:lnTo>
                  <a:pt x="10101" y="7935"/>
                </a:lnTo>
                <a:lnTo>
                  <a:pt x="9872" y="8329"/>
                </a:lnTo>
                <a:lnTo>
                  <a:pt x="9643" y="8654"/>
                </a:lnTo>
                <a:lnTo>
                  <a:pt x="9368" y="9002"/>
                </a:lnTo>
                <a:close/>
              </a:path>
            </a:pathLst>
          </a:custGeom>
          <a:gradFill rotWithShape="1">
            <a:gsLst>
              <a:gs pos="0">
                <a:srgbClr val="FFFFFF"/>
              </a:gs>
              <a:gs pos="50000">
                <a:srgbClr val="3399FF"/>
              </a:gs>
              <a:gs pos="100000">
                <a:srgbClr val="FFFFFF"/>
              </a:gs>
            </a:gsLst>
            <a:lin ang="18900000" scaled="1"/>
          </a:gradFill>
          <a:ln w="9525">
            <a:solidFill>
              <a:srgbClr val="3399FF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endParaRPr lang="ru-RU"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44" r:id="rId1"/>
    <p:sldLayoutId id="2147484043" r:id="rId2"/>
    <p:sldLayoutId id="2147484042" r:id="rId3"/>
    <p:sldLayoutId id="2147484041" r:id="rId4"/>
    <p:sldLayoutId id="2147484040" r:id="rId5"/>
    <p:sldLayoutId id="2147484039" r:id="rId6"/>
    <p:sldLayoutId id="2147484038" r:id="rId7"/>
    <p:sldLayoutId id="2147484037" r:id="rId8"/>
    <p:sldLayoutId id="2147484036" r:id="rId9"/>
    <p:sldLayoutId id="2147484035" r:id="rId10"/>
    <p:sldLayoutId id="2147484034" r:id="rId11"/>
  </p:sldLayoutIdLst>
  <p:hf sldNum="0"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omic Sans MS" pitchFamily="66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omic Sans MS" pitchFamily="66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omic Sans MS" pitchFamily="66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omic Sans MS" pitchFamily="66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omic Sans MS" pitchFamily="66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omic Sans MS" pitchFamily="66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omic Sans MS" pitchFamily="66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omic Sans MS" pitchFamily="6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114" name="Object 18"/>
          <p:cNvGraphicFramePr>
            <a:graphicFrameLocks noChangeAspect="1"/>
          </p:cNvGraphicFramePr>
          <p:nvPr/>
        </p:nvGraphicFramePr>
        <p:xfrm>
          <a:off x="0" y="0"/>
          <a:ext cx="9144000" cy="1123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20" name="Image" r:id="rId16" imgW="10793651" imgH="1498413" progId="">
                  <p:embed/>
                </p:oleObj>
              </mc:Choice>
              <mc:Fallback>
                <p:oleObj name="Image" r:id="rId16" imgW="10793651" imgH="1498413" progId="">
                  <p:embed/>
                  <p:pic>
                    <p:nvPicPr>
                      <p:cNvPr id="0" name="Picture 2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9144000" cy="11239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22A2E2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132767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C0C0C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099" name="Rectangle 18"/>
          <p:cNvSpPr>
            <a:spLocks noChangeArrowheads="1"/>
          </p:cNvSpPr>
          <p:nvPr/>
        </p:nvSpPr>
        <p:spPr bwMode="gray">
          <a:xfrm>
            <a:off x="304800" y="609600"/>
            <a:ext cx="8839200" cy="533400"/>
          </a:xfrm>
          <a:prstGeom prst="rect">
            <a:avLst/>
          </a:prstGeom>
          <a:gradFill rotWithShape="1">
            <a:gsLst>
              <a:gs pos="0">
                <a:srgbClr val="FFFFFF">
                  <a:alpha val="0"/>
                </a:srgbClr>
              </a:gs>
              <a:gs pos="100000">
                <a:schemeClr val="accent1"/>
              </a:gs>
            </a:gsLst>
            <a:lin ang="0" scaled="1"/>
          </a:gradFill>
          <a:ln>
            <a:noFill/>
          </a:ln>
          <a:effectLst/>
          <a:extLst/>
        </p:spPr>
        <p:txBody>
          <a:bodyPr wrap="none" anchor="ctr"/>
          <a:lstStyle/>
          <a:p>
            <a:pPr>
              <a:defRPr/>
            </a:pPr>
            <a:endParaRPr lang="ru-RU">
              <a:cs typeface="+mn-cs"/>
            </a:endParaRPr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gray">
          <a:xfrm>
            <a:off x="9525" y="1114425"/>
            <a:ext cx="9144000" cy="76200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tx2">
                  <a:gamma/>
                  <a:shade val="38039"/>
                  <a:invGamma/>
                </a:schemeClr>
              </a:gs>
            </a:gsLst>
            <a:lin ang="0" scaled="1"/>
          </a:gradFill>
          <a:ln>
            <a:noFill/>
          </a:ln>
          <a:effectLst/>
          <a:extLst/>
        </p:spPr>
        <p:txBody>
          <a:bodyPr wrap="none" anchor="ctr"/>
          <a:lstStyle/>
          <a:p>
            <a:pPr>
              <a:defRPr/>
            </a:pPr>
            <a:endParaRPr lang="ru-RU">
              <a:cs typeface="+mn-cs"/>
            </a:endParaRPr>
          </a:p>
        </p:txBody>
      </p:sp>
      <p:sp>
        <p:nvSpPr>
          <p:cNvPr id="411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19200"/>
            <a:ext cx="8229600" cy="510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400800"/>
            <a:ext cx="2133600" cy="32067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400800"/>
            <a:ext cx="2895600" cy="32067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400800"/>
            <a:ext cx="2133600" cy="32067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cs typeface="+mn-cs"/>
              </a:defRPr>
            </a:lvl1pPr>
          </a:lstStyle>
          <a:p>
            <a:pPr>
              <a:defRPr/>
            </a:pPr>
            <a:fld id="{D0FE0963-614D-4CEF-8BC0-C831F1815C9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4122" name="Rectangle 2"/>
          <p:cNvSpPr>
            <a:spLocks noGrp="1" noChangeArrowheads="1"/>
          </p:cNvSpPr>
          <p:nvPr>
            <p:ph type="title"/>
          </p:nvPr>
        </p:nvSpPr>
        <p:spPr bwMode="white">
          <a:xfrm>
            <a:off x="2438400" y="609600"/>
            <a:ext cx="6248400" cy="487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4106" name="Text Box 13"/>
          <p:cNvSpPr txBox="1">
            <a:spLocks noChangeArrowheads="1"/>
          </p:cNvSpPr>
          <p:nvPr/>
        </p:nvSpPr>
        <p:spPr bwMode="gray">
          <a:xfrm>
            <a:off x="8131175" y="257175"/>
            <a:ext cx="990600" cy="39687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sz="2000" b="1" smtClean="0">
                <a:solidFill>
                  <a:schemeClr val="bg1"/>
                </a:solidFill>
                <a:cs typeface="+mn-cs"/>
              </a:rPr>
              <a:t>LOGO</a:t>
            </a:r>
          </a:p>
        </p:txBody>
      </p:sp>
      <p:sp>
        <p:nvSpPr>
          <p:cNvPr id="4107" name="AutoShape 14"/>
          <p:cNvSpPr>
            <a:spLocks noChangeArrowheads="1"/>
          </p:cNvSpPr>
          <p:nvPr/>
        </p:nvSpPr>
        <p:spPr bwMode="gray">
          <a:xfrm rot="5400000">
            <a:off x="8447088" y="-185738"/>
            <a:ext cx="273050" cy="860425"/>
          </a:xfrm>
          <a:prstGeom prst="moon">
            <a:avLst>
              <a:gd name="adj" fmla="val 21208"/>
            </a:avLst>
          </a:prstGeom>
          <a:solidFill>
            <a:schemeClr val="tx1"/>
          </a:solidFill>
          <a:ln>
            <a:noFill/>
          </a:ln>
          <a:effectLst/>
          <a:extLst/>
        </p:spPr>
        <p:txBody>
          <a:bodyPr wrap="none" anchor="ctr"/>
          <a:lstStyle/>
          <a:p>
            <a:pPr>
              <a:defRPr/>
            </a:pPr>
            <a:endParaRPr lang="ru-RU"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58" r:id="rId1"/>
    <p:sldLayoutId id="2147484056" r:id="rId2"/>
    <p:sldLayoutId id="2147484055" r:id="rId3"/>
    <p:sldLayoutId id="2147484054" r:id="rId4"/>
    <p:sldLayoutId id="2147484053" r:id="rId5"/>
    <p:sldLayoutId id="2147484052" r:id="rId6"/>
    <p:sldLayoutId id="2147484051" r:id="rId7"/>
    <p:sldLayoutId id="2147484050" r:id="rId8"/>
    <p:sldLayoutId id="2147484049" r:id="rId9"/>
    <p:sldLayoutId id="2147484048" r:id="rId10"/>
    <p:sldLayoutId id="2147484047" r:id="rId11"/>
    <p:sldLayoutId id="2147484046" r:id="rId12"/>
    <p:sldLayoutId id="2147484045" r:id="rId13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Font typeface="Wingdings" pitchFamily="2" charset="2"/>
        <a:buChar char="v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9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wiki.auditory.ru/images/5/51/LECTURE04_01.png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0.xml"/><Relationship Id="rId4" Type="http://schemas.openxmlformats.org/officeDocument/2006/relationships/image" Target="../media/image4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0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0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0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5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0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0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0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0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0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WordArt 4"/>
          <p:cNvSpPr>
            <a:spLocks noChangeArrowheads="1" noChangeShapeType="1" noTextEdit="1"/>
          </p:cNvSpPr>
          <p:nvPr/>
        </p:nvSpPr>
        <p:spPr bwMode="auto">
          <a:xfrm>
            <a:off x="2916238" y="333375"/>
            <a:ext cx="5976937" cy="1079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endParaRPr lang="ru-RU" sz="3600" kern="10" spc="720">
              <a:ln w="9525">
                <a:noFill/>
                <a:round/>
                <a:headEnd/>
                <a:tailEnd/>
              </a:ln>
              <a:gradFill rotWithShape="1">
                <a:gsLst>
                  <a:gs pos="0">
                    <a:srgbClr val="AAAAAA"/>
                  </a:gs>
                  <a:gs pos="100000">
                    <a:srgbClr val="FFFFFF"/>
                  </a:gs>
                </a:gsLst>
                <a:lin ang="5400000" scaled="1"/>
              </a:gradFill>
              <a:effectLst>
                <a:outerShdw dist="45791" dir="3378596" algn="ctr" rotWithShape="0">
                  <a:srgbClr val="4D4D4D">
                    <a:alpha val="79999"/>
                  </a:srgbClr>
                </a:outerShdw>
              </a:effectLst>
              <a:latin typeface="Arial"/>
              <a:cs typeface="Arial"/>
            </a:endParaRPr>
          </a:p>
        </p:txBody>
      </p:sp>
      <p:sp>
        <p:nvSpPr>
          <p:cNvPr id="59394" name="Заголовок 2"/>
          <p:cNvSpPr>
            <a:spLocks noGrp="1"/>
          </p:cNvSpPr>
          <p:nvPr>
            <p:ph type="ctrTitle"/>
          </p:nvPr>
        </p:nvSpPr>
        <p:spPr>
          <a:xfrm>
            <a:off x="762000" y="1125538"/>
            <a:ext cx="7620000" cy="1157287"/>
          </a:xfrm>
        </p:spPr>
        <p:txBody>
          <a:bodyPr/>
          <a:lstStyle/>
          <a:p>
            <a:pPr eaLnBrk="1" hangingPunct="1"/>
            <a:r>
              <a:rPr lang="ru-RU" smtClean="0"/>
              <a:t>Проектирование базы данных</a:t>
            </a:r>
          </a:p>
        </p:txBody>
      </p:sp>
      <p:sp>
        <p:nvSpPr>
          <p:cNvPr id="59395" name="Подзаголовок 3"/>
          <p:cNvSpPr>
            <a:spLocks noGrp="1"/>
          </p:cNvSpPr>
          <p:nvPr>
            <p:ph type="subTitle" idx="1"/>
          </p:nvPr>
        </p:nvSpPr>
        <p:spPr>
          <a:xfrm>
            <a:off x="900113" y="2349500"/>
            <a:ext cx="7304087" cy="381000"/>
          </a:xfrm>
        </p:spPr>
        <p:txBody>
          <a:bodyPr/>
          <a:lstStyle/>
          <a:p>
            <a:pPr eaLnBrk="1" hangingPunct="1"/>
            <a:r>
              <a:rPr lang="ru-RU" dirty="0" smtClean="0"/>
              <a:t>Уроки 5-6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2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349" name="Group 61"/>
          <p:cNvGraphicFramePr>
            <a:graphicFrameLocks noGrp="1"/>
          </p:cNvGraphicFramePr>
          <p:nvPr>
            <p:ph/>
          </p:nvPr>
        </p:nvGraphicFramePr>
        <p:xfrm>
          <a:off x="985838" y="4275138"/>
          <a:ext cx="8050214" cy="2130425"/>
        </p:xfrm>
        <a:graphic>
          <a:graphicData uri="http://schemas.openxmlformats.org/drawingml/2006/table">
            <a:tbl>
              <a:tblPr/>
              <a:tblGrid>
                <a:gridCol w="990748"/>
                <a:gridCol w="1812303"/>
                <a:gridCol w="1267891"/>
                <a:gridCol w="1267891"/>
                <a:gridCol w="1690521"/>
                <a:gridCol w="1020860"/>
              </a:tblGrid>
              <a:tr h="701249">
                <a:tc>
                  <a:txBody>
                    <a:bodyPr/>
                    <a:lstStyle/>
                    <a:p>
                      <a:pPr marL="0" marR="0" lvl="0" indent="17463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Таб_№</a:t>
                      </a:r>
                      <a:endParaRPr kumimoji="0" lang="uk-UA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34" marB="45734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17463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ФИО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34" marB="45734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17463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Дата</a:t>
                      </a:r>
                    </a:p>
                    <a:p>
                      <a:pPr marL="0" marR="0" lvl="0" indent="17463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рожд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34" marB="45734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17463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Дата</a:t>
                      </a:r>
                    </a:p>
                    <a:p>
                      <a:pPr marL="0" marR="0" lvl="0" indent="17463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приема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34" marB="45734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17463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0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CC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Должность</a:t>
                      </a: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CC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34" marB="45734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17463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Оклад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34" marB="45734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6392">
                <a:tc>
                  <a:txBody>
                    <a:bodyPr/>
                    <a:lstStyle/>
                    <a:p>
                      <a:pPr marL="0" marR="0" lvl="0" indent="17463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001</a:t>
                      </a:r>
                      <a:endParaRPr kumimoji="0" lang="uk-UA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34" marB="45734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17463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0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Иванов</a:t>
                      </a:r>
                      <a:r>
                        <a:rPr kumimoji="0" lang="uk-UA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И.И.</a:t>
                      </a:r>
                      <a:endParaRPr kumimoji="0" lang="uk-UA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34" marB="45734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17463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12.05.65</a:t>
                      </a:r>
                      <a:endParaRPr kumimoji="0" lang="uk-UA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34" marB="45734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17463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1.02.05</a:t>
                      </a:r>
                      <a:endParaRPr kumimoji="0" lang="uk-UA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34" marB="45734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17463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CC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директор</a:t>
                      </a:r>
                      <a:endParaRPr kumimoji="0" lang="uk-UA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CC00"/>
                        </a:solidFill>
                        <a:effectLst/>
                        <a:latin typeface="Arial" charset="0"/>
                      </a:endParaRPr>
                    </a:p>
                  </a:txBody>
                  <a:tcPr marT="45734" marB="45734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17463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1000</a:t>
                      </a:r>
                      <a:endParaRPr kumimoji="0" lang="uk-UA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34" marB="45734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6392">
                <a:tc>
                  <a:txBody>
                    <a:bodyPr/>
                    <a:lstStyle/>
                    <a:p>
                      <a:pPr marL="0" marR="0" lvl="0" indent="17463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CC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002</a:t>
                      </a:r>
                      <a:endParaRPr kumimoji="0" lang="uk-UA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CC00"/>
                        </a:solidFill>
                        <a:effectLst/>
                        <a:latin typeface="Arial" charset="0"/>
                      </a:endParaRPr>
                    </a:p>
                  </a:txBody>
                  <a:tcPr marT="45734" marB="45734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17463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CC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Петров П.П.</a:t>
                      </a:r>
                      <a:endParaRPr kumimoji="0" lang="uk-UA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CC00"/>
                        </a:solidFill>
                        <a:effectLst/>
                        <a:latin typeface="Arial" charset="0"/>
                      </a:endParaRPr>
                    </a:p>
                  </a:txBody>
                  <a:tcPr marT="45734" marB="45734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17463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CC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30.10.75</a:t>
                      </a:r>
                      <a:endParaRPr kumimoji="0" lang="uk-UA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CC00"/>
                        </a:solidFill>
                        <a:effectLst/>
                        <a:latin typeface="Arial" charset="0"/>
                      </a:endParaRPr>
                    </a:p>
                  </a:txBody>
                  <a:tcPr marT="45734" marB="45734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17463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CC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2.03.95</a:t>
                      </a:r>
                      <a:endParaRPr kumimoji="0" lang="uk-UA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CC00"/>
                        </a:solidFill>
                        <a:effectLst/>
                        <a:latin typeface="Arial" charset="0"/>
                      </a:endParaRPr>
                    </a:p>
                  </a:txBody>
                  <a:tcPr marT="45734" marB="45734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17463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CC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бухгалтер</a:t>
                      </a:r>
                      <a:endParaRPr kumimoji="0" lang="uk-UA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CC00"/>
                        </a:solidFill>
                        <a:effectLst/>
                        <a:latin typeface="Arial" charset="0"/>
                      </a:endParaRPr>
                    </a:p>
                  </a:txBody>
                  <a:tcPr marT="45734" marB="45734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17463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CC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500</a:t>
                      </a:r>
                      <a:endParaRPr kumimoji="0" lang="uk-UA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CC00"/>
                        </a:solidFill>
                        <a:effectLst/>
                        <a:latin typeface="Arial" charset="0"/>
                      </a:endParaRPr>
                    </a:p>
                  </a:txBody>
                  <a:tcPr marT="45734" marB="45734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6392">
                <a:tc>
                  <a:txBody>
                    <a:bodyPr/>
                    <a:lstStyle/>
                    <a:p>
                      <a:pPr marL="0" marR="0" lvl="0" indent="17463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003</a:t>
                      </a:r>
                      <a:endParaRPr kumimoji="0" lang="uk-UA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34" marB="45734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17463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Сидоров С.С</a:t>
                      </a:r>
                      <a:endParaRPr kumimoji="0" lang="uk-UA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34" marB="45734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17463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4.01.81</a:t>
                      </a:r>
                      <a:endParaRPr kumimoji="0" lang="uk-UA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34" marB="45734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17463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4.06.00</a:t>
                      </a:r>
                      <a:endParaRPr kumimoji="0" lang="uk-UA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34" marB="45734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17463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0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CC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исполнитель</a:t>
                      </a:r>
                      <a:endParaRPr kumimoji="0" lang="uk-UA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CC00"/>
                        </a:solidFill>
                        <a:effectLst/>
                        <a:latin typeface="Arial" charset="0"/>
                      </a:endParaRPr>
                    </a:p>
                  </a:txBody>
                  <a:tcPr marT="45734" marB="45734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17463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kumimoji="0" lang="uk-UA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34" marB="45734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2343" name="Text Box 55"/>
          <p:cNvSpPr txBox="1">
            <a:spLocks noChangeArrowheads="1"/>
          </p:cNvSpPr>
          <p:nvPr/>
        </p:nvSpPr>
        <p:spPr bwMode="auto">
          <a:xfrm>
            <a:off x="250825" y="1154113"/>
            <a:ext cx="8713788" cy="31384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 eaLnBrk="1" hangingPunct="1"/>
            <a:r>
              <a:rPr lang="ru-RU" sz="2200"/>
              <a:t>Каждая строка таблицы содержит информацию об одном конкретном объекте БД (книге, сотруднике, товаре), а каждый столбец – конкретную характеристику этого объекта (фамилия, название, цена). Строки такой таблицы называются </a:t>
            </a:r>
            <a:r>
              <a:rPr lang="ru-RU" sz="2200" b="1" i="1">
                <a:solidFill>
                  <a:srgbClr val="FF0000"/>
                </a:solidFill>
              </a:rPr>
              <a:t>записями (кортежем)</a:t>
            </a:r>
            <a:r>
              <a:rPr lang="ru-RU" sz="2200">
                <a:solidFill>
                  <a:srgbClr val="FF0000"/>
                </a:solidFill>
              </a:rPr>
              <a:t>, </a:t>
            </a:r>
            <a:r>
              <a:rPr lang="ru-RU" sz="2200"/>
              <a:t>столбцы – </a:t>
            </a:r>
            <a:r>
              <a:rPr lang="ru-RU" sz="2200" b="1" i="1">
                <a:solidFill>
                  <a:srgbClr val="FF0000"/>
                </a:solidFill>
              </a:rPr>
              <a:t>полями (атрибутами)</a:t>
            </a:r>
            <a:r>
              <a:rPr lang="ru-RU" sz="2200">
                <a:solidFill>
                  <a:srgbClr val="FF0000"/>
                </a:solidFill>
              </a:rPr>
              <a:t>.</a:t>
            </a:r>
          </a:p>
          <a:p>
            <a:pPr algn="just" eaLnBrk="1" hangingPunct="1"/>
            <a:r>
              <a:rPr lang="ru-RU" sz="2200"/>
              <a:t>Каждая запись должна отличаться от другой значением </a:t>
            </a:r>
            <a:r>
              <a:rPr lang="ru-RU" sz="2200" b="1" i="1">
                <a:solidFill>
                  <a:srgbClr val="FF0000"/>
                </a:solidFill>
              </a:rPr>
              <a:t>Ключевого поля </a:t>
            </a:r>
            <a:r>
              <a:rPr lang="ru-RU" sz="2200"/>
              <a:t>– это поле или группа полей, которые однозначно определяют запись. Например, табельный номер сотрудника, код изделия, номер автомобиля.</a:t>
            </a:r>
          </a:p>
        </p:txBody>
      </p:sp>
      <p:sp>
        <p:nvSpPr>
          <p:cNvPr id="12345" name="Text Box 57"/>
          <p:cNvSpPr txBox="1">
            <a:spLocks noChangeArrowheads="1"/>
          </p:cNvSpPr>
          <p:nvPr/>
        </p:nvSpPr>
        <p:spPr bwMode="auto">
          <a:xfrm>
            <a:off x="0" y="5510213"/>
            <a:ext cx="11874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b="1">
                <a:solidFill>
                  <a:srgbClr val="FF0000"/>
                </a:solidFill>
              </a:rPr>
              <a:t>Запись</a:t>
            </a:r>
          </a:p>
        </p:txBody>
      </p:sp>
      <p:sp>
        <p:nvSpPr>
          <p:cNvPr id="12347" name="Text Box 59"/>
          <p:cNvSpPr txBox="1">
            <a:spLocks noChangeArrowheads="1"/>
          </p:cNvSpPr>
          <p:nvPr/>
        </p:nvSpPr>
        <p:spPr bwMode="auto">
          <a:xfrm>
            <a:off x="6518275" y="3895725"/>
            <a:ext cx="136842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sz="2000" b="1">
                <a:solidFill>
                  <a:srgbClr val="FF0000"/>
                </a:solidFill>
              </a:rPr>
              <a:t>Поле</a:t>
            </a:r>
          </a:p>
        </p:txBody>
      </p:sp>
      <p:sp>
        <p:nvSpPr>
          <p:cNvPr id="29738" name="Заголовок 1"/>
          <p:cNvSpPr txBox="1">
            <a:spLocks/>
          </p:cNvSpPr>
          <p:nvPr/>
        </p:nvSpPr>
        <p:spPr bwMode="auto">
          <a:xfrm>
            <a:off x="2438400" y="549275"/>
            <a:ext cx="6248400" cy="487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20000"/>
              </a:spcBef>
              <a:buClr>
                <a:schemeClr val="tx2"/>
              </a:buClr>
              <a:buFont typeface="Wingdings" pitchFamily="2" charset="2"/>
              <a:buNone/>
            </a:pPr>
            <a:r>
              <a:rPr lang="ru-RU" sz="3200" b="1">
                <a:solidFill>
                  <a:schemeClr val="bg1"/>
                </a:solidFill>
              </a:rPr>
              <a:t>Реляционные СУБД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23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23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23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23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343" grpId="0" autoUpdateAnimBg="0"/>
      <p:bldP spid="12345" grpId="0" autoUpdateAnimBg="0"/>
      <p:bldP spid="12347" grpId="0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</p:nvPr>
        </p:nvGraphicFramePr>
        <p:xfrm>
          <a:off x="466725" y="2349500"/>
          <a:ext cx="8208962" cy="205263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225736"/>
                <a:gridCol w="2001309"/>
                <a:gridCol w="1080728"/>
                <a:gridCol w="1846607"/>
                <a:gridCol w="1054582"/>
              </a:tblGrid>
              <a:tr h="52354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ФИО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Адрес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Отдел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Должность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Оклад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8227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Абрамов А.В.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Мира, 30-45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310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программист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400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8227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Савин Р.Н.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Геологов, 5-13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315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инженер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550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8227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Ярцев К.С.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Крылова, 26-46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302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инженер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600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8227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Березников И.П.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Геологов, 13-24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310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бухгалтер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450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4716463" y="4818063"/>
          <a:ext cx="4032250" cy="151288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017361"/>
                <a:gridCol w="1186921"/>
                <a:gridCol w="1827968"/>
              </a:tblGrid>
              <a:tr h="49612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Отдел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7" marR="68577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Комната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7" marR="68577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Начальник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7" marR="68577" marT="0" marB="0"/>
                </a:tc>
              </a:tr>
              <a:tr h="33892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302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7" marR="68577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124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7" marR="68577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Иванов И.И.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7" marR="68577" marT="0" marB="0"/>
                </a:tc>
              </a:tr>
              <a:tr h="33892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310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7" marR="68577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250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7" marR="68577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Петров П.П.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7" marR="68577" marT="0" marB="0"/>
                </a:tc>
              </a:tr>
              <a:tr h="33892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315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7" marR="68577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222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7" marR="68577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Козлов К.К.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7" marR="68577" marT="0" marB="0"/>
                </a:tc>
              </a:tr>
            </a:tbl>
          </a:graphicData>
        </a:graphic>
      </p:graphicFrame>
      <p:sp>
        <p:nvSpPr>
          <p:cNvPr id="30782" name="TextBox 5"/>
          <p:cNvSpPr txBox="1">
            <a:spLocks noChangeArrowheads="1"/>
          </p:cNvSpPr>
          <p:nvPr/>
        </p:nvSpPr>
        <p:spPr bwMode="auto">
          <a:xfrm>
            <a:off x="557213" y="4799013"/>
            <a:ext cx="3313112" cy="1570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sz="2400"/>
              <a:t>Эти две таблицы связаны между собой общим полем «Отдел». </a:t>
            </a:r>
          </a:p>
        </p:txBody>
      </p:sp>
      <p:sp>
        <p:nvSpPr>
          <p:cNvPr id="30783" name="TextBox 6"/>
          <p:cNvSpPr txBox="1">
            <a:spLocks noChangeArrowheads="1"/>
          </p:cNvSpPr>
          <p:nvPr/>
        </p:nvSpPr>
        <p:spPr bwMode="auto">
          <a:xfrm>
            <a:off x="396875" y="1354138"/>
            <a:ext cx="8351838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 eaLnBrk="1" hangingPunct="1"/>
            <a:r>
              <a:rPr lang="ru-RU" sz="2400"/>
              <a:t>Пусть, например, в базе данных учреждения хранятся две следующие таблицы:</a:t>
            </a:r>
          </a:p>
        </p:txBody>
      </p:sp>
      <p:sp>
        <p:nvSpPr>
          <p:cNvPr id="3078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smtClean="0"/>
              <a:t>Реляционные СУБД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1" name="Заголовок 1"/>
          <p:cNvSpPr>
            <a:spLocks noGrp="1"/>
          </p:cNvSpPr>
          <p:nvPr>
            <p:ph type="title"/>
          </p:nvPr>
        </p:nvSpPr>
        <p:spPr>
          <a:xfrm>
            <a:off x="2339975" y="115888"/>
            <a:ext cx="6248400" cy="981075"/>
          </a:xfrm>
        </p:spPr>
        <p:txBody>
          <a:bodyPr/>
          <a:lstStyle/>
          <a:p>
            <a:pPr eaLnBrk="1" hangingPunct="1"/>
            <a:r>
              <a:rPr lang="ru-RU" b="1" smtClean="0"/>
              <a:t>Обзор жизненного цикла информационных систем</a:t>
            </a:r>
            <a:endParaRPr lang="ru-RU" smtClean="0"/>
          </a:p>
        </p:txBody>
      </p:sp>
      <p:sp>
        <p:nvSpPr>
          <p:cNvPr id="71682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5875" indent="0" algn="just" eaLnBrk="1" hangingPunct="1">
              <a:buFontTx/>
              <a:buNone/>
            </a:pPr>
            <a:r>
              <a:rPr lang="ru-RU" sz="2400" smtClean="0"/>
              <a:t>Начиная с 1970-х годов системы баз данных стали постепенно заменять файловые системы. Параллельно с этим росло признание того факта, что данные являются важным корпоративным ресурсом, к которому нужно относиться так же бережно, как и к другим ресурсам организации. Это привело к тому, что во многих организациях появились целые отделы или подразделения, занимавшиеся администрированием данных (АД) и администрированием баз данных (АБД). Они отвечали за обработку и управление корпоративными данными и корпоративными базами данных.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Заголовок 1"/>
          <p:cNvSpPr>
            <a:spLocks noGrp="1"/>
          </p:cNvSpPr>
          <p:nvPr>
            <p:ph type="title"/>
          </p:nvPr>
        </p:nvSpPr>
        <p:spPr>
          <a:xfrm>
            <a:off x="2339975" y="115888"/>
            <a:ext cx="6248400" cy="981075"/>
          </a:xfrm>
        </p:spPr>
        <p:txBody>
          <a:bodyPr/>
          <a:lstStyle/>
          <a:p>
            <a:pPr eaLnBrk="1" hangingPunct="1"/>
            <a:r>
              <a:rPr lang="ru-RU" b="1" smtClean="0"/>
              <a:t>Обзор жизненного цикла информационных систем</a:t>
            </a:r>
            <a:endParaRPr lang="ru-RU" smtClean="0"/>
          </a:p>
        </p:txBody>
      </p:sp>
      <p:sp>
        <p:nvSpPr>
          <p:cNvPr id="72706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5875" indent="0" algn="just" eaLnBrk="1" hangingPunct="1">
              <a:buFontTx/>
              <a:buNone/>
            </a:pPr>
            <a:r>
              <a:rPr lang="ru-RU" sz="2400" smtClean="0"/>
              <a:t>База данных является фундаментальным компонентом информационной системы, а ее разработку и использование следует рассматривать с точки зрения самых широких требований организации. </a:t>
            </a:r>
            <a:r>
              <a:rPr lang="ru-RU" sz="2400" b="1" i="1" smtClean="0">
                <a:solidFill>
                  <a:srgbClr val="FF0000"/>
                </a:solidFill>
              </a:rPr>
              <a:t>Следовательно, жизненный цикл информационной системы организации неотъемлемым образом связан с жизненным циклом системы базы данных, поддерживающей ее функционирование. </a:t>
            </a:r>
            <a:r>
              <a:rPr lang="ru-RU" sz="2400" smtClean="0"/>
              <a:t>Жизненный цикл информационной системы состоит из нескольких этапов: планирование, сбор и анализ требований, проектирование, создание прототипа, реализация, тестирование, преобразование данных и сопровождение. </a:t>
            </a:r>
          </a:p>
          <a:p>
            <a:pPr marL="15875" indent="0" algn="just" eaLnBrk="1" hangingPunct="1">
              <a:buFontTx/>
              <a:buNone/>
            </a:pPr>
            <a:endParaRPr lang="ru-RU" sz="24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3729" name="Рисунок 3" descr="Изображение:LECTURE04 01.pn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00438" y="0"/>
            <a:ext cx="5535612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3730" name="Заголовок 1"/>
          <p:cNvSpPr>
            <a:spLocks noGrp="1"/>
          </p:cNvSpPr>
          <p:nvPr>
            <p:ph idx="1"/>
          </p:nvPr>
        </p:nvSpPr>
        <p:spPr>
          <a:xfrm>
            <a:off x="323850" y="1628775"/>
            <a:ext cx="3178175" cy="4495800"/>
          </a:xfrm>
        </p:spPr>
        <p:txBody>
          <a:bodyPr/>
          <a:lstStyle/>
          <a:p>
            <a:pPr marL="15875" indent="0" algn="ctr" eaLnBrk="1" hangingPunct="1">
              <a:buFontTx/>
              <a:buNone/>
            </a:pPr>
            <a:r>
              <a:rPr lang="ru-RU" b="1" i="1" smtClean="0"/>
              <a:t>Жизненный цикл приложения БД</a:t>
            </a:r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7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Font typeface="Wingdings" pitchFamily="2" charset="2"/>
              <a:buNone/>
            </a:pPr>
            <a:r>
              <a:rPr lang="ru-RU" sz="2400" smtClean="0"/>
              <a:t>На рисунке показана взаимосвязь между этой архитектурой и проектированием баз данных — концептуальным, логическим и физическим. </a:t>
            </a:r>
          </a:p>
        </p:txBody>
      </p:sp>
      <p:sp>
        <p:nvSpPr>
          <p:cNvPr id="75778" name="Заголовок 1"/>
          <p:cNvSpPr>
            <a:spLocks noGrp="1"/>
          </p:cNvSpPr>
          <p:nvPr>
            <p:ph type="title"/>
          </p:nvPr>
        </p:nvSpPr>
        <p:spPr>
          <a:xfrm>
            <a:off x="2339975" y="115888"/>
            <a:ext cx="6248400" cy="981075"/>
          </a:xfrm>
        </p:spPr>
        <p:txBody>
          <a:bodyPr/>
          <a:lstStyle/>
          <a:p>
            <a:pPr eaLnBrk="1" hangingPunct="1"/>
            <a:r>
              <a:rPr lang="ru-RU" b="1" smtClean="0"/>
              <a:t>Обзор жизненного цикла информационных систем</a:t>
            </a:r>
            <a:endParaRPr lang="ru-RU" smtClean="0"/>
          </a:p>
        </p:txBody>
      </p:sp>
      <p:pic>
        <p:nvPicPr>
          <p:cNvPr id="75779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92213" y="2492375"/>
            <a:ext cx="6908800" cy="3960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1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Font typeface="Wingdings" pitchFamily="2" charset="2"/>
              <a:buNone/>
            </a:pPr>
            <a:r>
              <a:rPr lang="ru-RU" sz="2800" dirty="0" smtClean="0"/>
              <a:t>Рассмотрим на конкретном примере методику проектирования многотабличной базы данных. Разработка начинается с системного анализа предметной области и построения ее инфологической модели. </a:t>
            </a:r>
          </a:p>
          <a:p>
            <a:pPr marL="0" indent="0" algn="just">
              <a:buFont typeface="Wingdings" pitchFamily="2" charset="2"/>
              <a:buNone/>
            </a:pPr>
            <a:endParaRPr lang="ru-RU" sz="2800" b="1" dirty="0">
              <a:solidFill>
                <a:srgbClr val="339966"/>
              </a:solidFill>
            </a:endParaRPr>
          </a:p>
          <a:p>
            <a:pPr marL="0" indent="0" algn="ctr">
              <a:buFont typeface="Wingdings" pitchFamily="2" charset="2"/>
              <a:buNone/>
            </a:pPr>
            <a:r>
              <a:rPr lang="ru-RU" sz="2800" b="1" dirty="0" smtClean="0">
                <a:solidFill>
                  <a:srgbClr val="339966"/>
                </a:solidFill>
              </a:rPr>
              <a:t>Спроектируем базу данных «Лошади».</a:t>
            </a:r>
          </a:p>
          <a:p>
            <a:pPr marL="0" indent="0" algn="just">
              <a:buFont typeface="Wingdings" pitchFamily="2" charset="2"/>
              <a:buNone/>
            </a:pPr>
            <a:endParaRPr lang="ru-RU" sz="2800" dirty="0" smtClean="0"/>
          </a:p>
        </p:txBody>
      </p:sp>
      <p:sp>
        <p:nvSpPr>
          <p:cNvPr id="7680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smtClean="0"/>
              <a:t>Проектирование БД</a:t>
            </a:r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5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smtClean="0"/>
              <a:t>Проектирование БД</a:t>
            </a:r>
            <a:endParaRPr lang="ru-RU" smtClean="0"/>
          </a:p>
        </p:txBody>
      </p:sp>
      <p:sp>
        <p:nvSpPr>
          <p:cNvPr id="17411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7462" indent="0" eaLnBrk="1" hangingPunct="1">
              <a:buFontTx/>
              <a:buNone/>
              <a:defRPr/>
            </a:pPr>
            <a:r>
              <a:rPr lang="ru-RU" dirty="0" smtClean="0"/>
              <a:t>Процесс проектирования базы данных состоит из трех основных этапов: </a:t>
            </a:r>
          </a:p>
          <a:p>
            <a:pPr eaLnBrk="1" hangingPunct="1">
              <a:defRPr/>
            </a:pPr>
            <a:r>
              <a:rPr lang="ru-RU" dirty="0" smtClean="0"/>
              <a:t>концептуальное проектирование, </a:t>
            </a:r>
          </a:p>
          <a:p>
            <a:pPr eaLnBrk="1" hangingPunct="1">
              <a:defRPr/>
            </a:pPr>
            <a:r>
              <a:rPr lang="ru-RU" dirty="0" smtClean="0"/>
              <a:t>логическое проектирование,</a:t>
            </a:r>
          </a:p>
          <a:p>
            <a:pPr eaLnBrk="1" hangingPunct="1">
              <a:defRPr/>
            </a:pPr>
            <a:r>
              <a:rPr lang="ru-RU" dirty="0" smtClean="0"/>
              <a:t>физическое проектирование. </a:t>
            </a:r>
          </a:p>
          <a:p>
            <a:pPr marL="17462" indent="0" eaLnBrk="1" hangingPunct="1">
              <a:buFontTx/>
              <a:buNone/>
              <a:defRPr/>
            </a:pP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3"/>
          <p:cNvSpPr>
            <a:spLocks noGrp="1" noChangeArrowheads="1"/>
          </p:cNvSpPr>
          <p:nvPr>
            <p:ph idx="1"/>
          </p:nvPr>
        </p:nvSpPr>
        <p:spPr>
          <a:xfrm>
            <a:off x="395288" y="1268413"/>
            <a:ext cx="8551862" cy="4464050"/>
          </a:xfrm>
        </p:spPr>
        <p:txBody>
          <a:bodyPr/>
          <a:lstStyle/>
          <a:p>
            <a:pPr marL="0" indent="0" algn="just" eaLnBrk="1" hangingPunct="1">
              <a:buFont typeface="Wingdings" pitchFamily="2" charset="2"/>
              <a:buNone/>
              <a:defRPr/>
            </a:pPr>
            <a:r>
              <a:rPr lang="ru-RU" sz="2800" dirty="0" smtClean="0">
                <a:latin typeface="+mj-lt"/>
              </a:rPr>
              <a:t>	На этапе </a:t>
            </a:r>
            <a:r>
              <a:rPr lang="ru-RU" sz="2800" b="1" i="1" dirty="0" smtClean="0">
                <a:solidFill>
                  <a:srgbClr val="FF0000"/>
                </a:solidFill>
                <a:latin typeface="+mj-lt"/>
              </a:rPr>
              <a:t>концептуального проектирования</a:t>
            </a:r>
            <a:r>
              <a:rPr lang="ru-RU" sz="2800" dirty="0" smtClean="0">
                <a:latin typeface="+mj-lt"/>
              </a:rPr>
              <a:t>  следует выделить все </a:t>
            </a:r>
            <a:r>
              <a:rPr lang="ru-RU" sz="2800" b="1" i="1" dirty="0" smtClean="0">
                <a:solidFill>
                  <a:srgbClr val="FF0000"/>
                </a:solidFill>
                <a:latin typeface="+mj-lt"/>
              </a:rPr>
              <a:t>объекты</a:t>
            </a:r>
            <a:r>
              <a:rPr lang="ru-RU" sz="2800" dirty="0" smtClean="0">
                <a:latin typeface="+mj-lt"/>
              </a:rPr>
              <a:t>, информацию о которых  необходимо сохранять в базе данных, указать их </a:t>
            </a:r>
            <a:r>
              <a:rPr lang="ru-RU" sz="2800" b="1" i="1" dirty="0" smtClean="0">
                <a:solidFill>
                  <a:srgbClr val="FF0000"/>
                </a:solidFill>
                <a:latin typeface="+mj-lt"/>
              </a:rPr>
              <a:t>свойства</a:t>
            </a:r>
            <a:r>
              <a:rPr lang="ru-RU" sz="2800" b="1" dirty="0" smtClean="0">
                <a:latin typeface="+mj-lt"/>
              </a:rPr>
              <a:t> </a:t>
            </a:r>
            <a:r>
              <a:rPr lang="ru-RU" sz="2800" dirty="0" smtClean="0">
                <a:latin typeface="+mj-lt"/>
              </a:rPr>
              <a:t>и установить </a:t>
            </a:r>
            <a:r>
              <a:rPr lang="ru-RU" sz="2800" b="1" i="1" dirty="0" smtClean="0">
                <a:solidFill>
                  <a:srgbClr val="FF0000"/>
                </a:solidFill>
                <a:latin typeface="+mj-lt"/>
              </a:rPr>
              <a:t>связи</a:t>
            </a:r>
            <a:r>
              <a:rPr lang="ru-RU" sz="2800" dirty="0" smtClean="0">
                <a:latin typeface="+mj-lt"/>
              </a:rPr>
              <a:t> между ними. </a:t>
            </a:r>
            <a:r>
              <a:rPr lang="ru-RU" sz="2800" dirty="0"/>
              <a:t>На этапе  </a:t>
            </a:r>
            <a:r>
              <a:rPr lang="ru-RU" sz="2800" b="1" i="1" dirty="0">
                <a:solidFill>
                  <a:srgbClr val="FF0000"/>
                </a:solidFill>
              </a:rPr>
              <a:t>логического проектирования</a:t>
            </a:r>
            <a:r>
              <a:rPr lang="ru-RU" sz="2800" i="1" dirty="0">
                <a:solidFill>
                  <a:srgbClr val="FF0000"/>
                </a:solidFill>
              </a:rPr>
              <a:t> </a:t>
            </a:r>
            <a:r>
              <a:rPr lang="ru-RU" sz="2800" dirty="0"/>
              <a:t>производится анализ </a:t>
            </a:r>
            <a:r>
              <a:rPr lang="ru-RU" sz="2800"/>
              <a:t>требований </a:t>
            </a:r>
            <a:r>
              <a:rPr lang="ru-RU" sz="2800" smtClean="0"/>
              <a:t>к </a:t>
            </a:r>
            <a:r>
              <a:rPr lang="ru-RU" sz="2800" dirty="0"/>
              <a:t>производительности базы данных и строится </a:t>
            </a:r>
            <a:r>
              <a:rPr lang="ru-RU" sz="2800" b="1" i="1" dirty="0">
                <a:solidFill>
                  <a:srgbClr val="FF0000"/>
                </a:solidFill>
              </a:rPr>
              <a:t>логическая модель</a:t>
            </a:r>
            <a:r>
              <a:rPr lang="ru-RU" sz="2800" dirty="0">
                <a:solidFill>
                  <a:srgbClr val="FF0000"/>
                </a:solidFill>
              </a:rPr>
              <a:t>, </a:t>
            </a:r>
            <a:r>
              <a:rPr lang="ru-RU" sz="2800" dirty="0"/>
              <a:t>которая является </a:t>
            </a:r>
            <a:r>
              <a:rPr lang="ru-RU" sz="2800" b="1" i="1" dirty="0">
                <a:solidFill>
                  <a:srgbClr val="FF0000"/>
                </a:solidFill>
              </a:rPr>
              <a:t>прототипом</a:t>
            </a:r>
            <a:r>
              <a:rPr lang="ru-RU" sz="2800" dirty="0"/>
              <a:t> базы данных.</a:t>
            </a:r>
          </a:p>
          <a:p>
            <a:pPr marL="0" indent="0" algn="just" eaLnBrk="1" hangingPunct="1">
              <a:buFontTx/>
              <a:buNone/>
              <a:defRPr/>
            </a:pPr>
            <a:endParaRPr lang="ru-RU" sz="2800" dirty="0" smtClean="0">
              <a:latin typeface="+mj-lt"/>
            </a:endParaRPr>
          </a:p>
        </p:txBody>
      </p:sp>
      <p:sp>
        <p:nvSpPr>
          <p:cNvPr id="7885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smtClean="0"/>
              <a:t>Проектирование БД</a:t>
            </a:r>
            <a:endParaRPr lang="ru-RU" smtClean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smtClean="0"/>
              <a:t>Проектирование БД</a:t>
            </a:r>
            <a:endParaRPr lang="ru-RU" smtClean="0"/>
          </a:p>
        </p:txBody>
      </p:sp>
      <p:sp>
        <p:nvSpPr>
          <p:cNvPr id="80898" name="Объект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Font typeface="Wingdings" pitchFamily="2" charset="2"/>
              <a:buNone/>
            </a:pPr>
            <a:r>
              <a:rPr lang="ru-RU" sz="2800" smtClean="0"/>
              <a:t>Какая информация о лошадях нам понадобится и какое поле будет ключевым?</a:t>
            </a:r>
          </a:p>
          <a:p>
            <a:pPr marL="0" indent="0">
              <a:buFont typeface="Wingdings" pitchFamily="2" charset="2"/>
              <a:buNone/>
            </a:pPr>
            <a:endParaRPr lang="ru-RU" sz="2800" smtClean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1928794" y="2285992"/>
          <a:ext cx="5500726" cy="45085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500726"/>
              </a:tblGrid>
              <a:tr h="45085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+mj-lt"/>
                        </a:rPr>
                        <a:t>Кличка лошади</a:t>
                      </a:r>
                      <a:endParaRPr lang="ru-RU" sz="2400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72" marR="68572" marT="0" marB="0"/>
                </a:tc>
              </a:tr>
              <a:tr h="45085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+mj-lt"/>
                        </a:rPr>
                        <a:t>Дата рождения</a:t>
                      </a:r>
                      <a:endParaRPr lang="ru-RU" sz="240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72" marR="68572" marT="0" marB="0"/>
                </a:tc>
              </a:tr>
              <a:tr h="45085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+mj-lt"/>
                        </a:rPr>
                        <a:t>Порода</a:t>
                      </a:r>
                      <a:endParaRPr lang="ru-RU" sz="2400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72" marR="68572" marT="0" marB="0"/>
                </a:tc>
              </a:tr>
              <a:tr h="45085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+mj-lt"/>
                        </a:rPr>
                        <a:t>Масть</a:t>
                      </a:r>
                      <a:endParaRPr lang="ru-RU" sz="240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72" marR="68572" marT="0" marB="0"/>
                </a:tc>
              </a:tr>
              <a:tr h="45085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+mj-lt"/>
                        </a:rPr>
                        <a:t>Пол</a:t>
                      </a:r>
                      <a:endParaRPr lang="ru-RU" sz="240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72" marR="68572" marT="0" marB="0"/>
                </a:tc>
              </a:tr>
              <a:tr h="45085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+mj-lt"/>
                        </a:rPr>
                        <a:t>Коннозаводчик</a:t>
                      </a:r>
                      <a:endParaRPr lang="ru-RU" sz="2400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72" marR="68572" marT="0" marB="0"/>
                </a:tc>
              </a:tr>
              <a:tr h="45085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+mj-lt"/>
                        </a:rPr>
                        <a:t>Страна</a:t>
                      </a:r>
                      <a:endParaRPr lang="ru-RU" sz="240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72" marR="68572" marT="0" marB="0"/>
                </a:tc>
              </a:tr>
              <a:tr h="45085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+mj-lt"/>
                        </a:rPr>
                        <a:t>Место выведения</a:t>
                      </a:r>
                      <a:endParaRPr lang="ru-RU" sz="2400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72" marR="68572" marT="0" marB="0"/>
                </a:tc>
              </a:tr>
              <a:tr h="45085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effectLst/>
                          <a:latin typeface="+mj-lt"/>
                          <a:ea typeface="Times New Roman"/>
                        </a:rPr>
                        <a:t>Цена</a:t>
                      </a:r>
                      <a:endParaRPr lang="ru-RU" sz="2400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72" marR="68572" marT="0" marB="0"/>
                </a:tc>
              </a:tr>
              <a:tr h="45085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+mj-lt"/>
                        </a:rPr>
                        <a:t>Фото лошади</a:t>
                      </a:r>
                      <a:endParaRPr lang="ru-RU" sz="2400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72" marR="68572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8" name="AutoShape 6"/>
          <p:cNvSpPr>
            <a:spLocks noChangeArrowheads="1"/>
          </p:cNvSpPr>
          <p:nvPr/>
        </p:nvSpPr>
        <p:spPr bwMode="auto">
          <a:xfrm>
            <a:off x="2195736" y="1268760"/>
            <a:ext cx="6877446" cy="844128"/>
          </a:xfrm>
          <a:prstGeom prst="cloudCallout">
            <a:avLst>
              <a:gd name="adj1" fmla="val -37301"/>
              <a:gd name="adj2" fmla="val 11679"/>
            </a:avLst>
          </a:prstGeom>
          <a:gradFill rotWithShape="1">
            <a:gsLst>
              <a:gs pos="0">
                <a:srgbClr val="D9EDEF">
                  <a:gamma/>
                  <a:shade val="46275"/>
                  <a:invGamma/>
                </a:srgbClr>
              </a:gs>
              <a:gs pos="50000">
                <a:srgbClr val="D9EDEF">
                  <a:alpha val="84000"/>
                </a:srgbClr>
              </a:gs>
              <a:gs pos="100000">
                <a:srgbClr val="D9EDEF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solidFill>
              <a:schemeClr val="accent1"/>
            </a:solidFill>
            <a:round/>
            <a:headEnd/>
            <a:tailEnd/>
          </a:ln>
          <a:effectLst/>
          <a:extLst/>
        </p:spPr>
        <p:txBody>
          <a:bodyPr/>
          <a:lstStyle/>
          <a:p>
            <a:pPr algn="ctr">
              <a:defRPr/>
            </a:pPr>
            <a:r>
              <a:rPr lang="ru-RU" sz="2400" b="1" dirty="0">
                <a:solidFill>
                  <a:srgbClr val="6600CC"/>
                </a:solidFill>
                <a:latin typeface="Comic Sans MS" pitchFamily="66" charset="0"/>
                <a:cs typeface="+mn-cs"/>
              </a:rPr>
              <a:t>На этом уроке мы узнаем: </a:t>
            </a:r>
          </a:p>
        </p:txBody>
      </p:sp>
      <p:sp>
        <p:nvSpPr>
          <p:cNvPr id="13" name="AutoShape 5"/>
          <p:cNvSpPr>
            <a:spLocks noChangeArrowheads="1"/>
          </p:cNvSpPr>
          <p:nvPr/>
        </p:nvSpPr>
        <p:spPr bwMode="auto">
          <a:xfrm>
            <a:off x="1403648" y="3356992"/>
            <a:ext cx="8874938" cy="963724"/>
          </a:xfrm>
          <a:prstGeom prst="cloudCallout">
            <a:avLst>
              <a:gd name="adj1" fmla="val -39301"/>
              <a:gd name="adj2" fmla="val -17602"/>
            </a:avLst>
          </a:prstGeom>
          <a:gradFill rotWithShape="1">
            <a:gsLst>
              <a:gs pos="0">
                <a:srgbClr val="D9EDEF">
                  <a:gamma/>
                  <a:shade val="46275"/>
                  <a:invGamma/>
                </a:srgbClr>
              </a:gs>
              <a:gs pos="50000">
                <a:srgbClr val="D9EDEF">
                  <a:alpha val="78000"/>
                </a:srgbClr>
              </a:gs>
              <a:gs pos="100000">
                <a:srgbClr val="D9EDEF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solidFill>
              <a:schemeClr val="accent1"/>
            </a:solidFill>
            <a:round/>
            <a:headEnd/>
            <a:tailEnd/>
          </a:ln>
          <a:effectLst/>
          <a:extLst/>
        </p:spPr>
        <p:txBody>
          <a:bodyPr/>
          <a:lstStyle/>
          <a:p>
            <a:pPr>
              <a:defRPr/>
            </a:pPr>
            <a:r>
              <a:rPr lang="ru-RU" sz="3200" b="1" dirty="0">
                <a:latin typeface="Comic Sans MS" pitchFamily="66" charset="0"/>
                <a:cs typeface="+mn-cs"/>
              </a:rPr>
              <a:t>2.</a:t>
            </a:r>
            <a:r>
              <a:rPr lang="ru-RU" sz="2800" dirty="0">
                <a:latin typeface="Comic Sans MS" pitchFamily="66" charset="0"/>
                <a:cs typeface="+mn-cs"/>
              </a:rPr>
              <a:t> </a:t>
            </a:r>
            <a:r>
              <a:rPr lang="ru-RU" sz="2400" b="1" dirty="0">
                <a:cs typeface="+mn-cs"/>
              </a:rPr>
              <a:t>Жизненный цикл приложения БД </a:t>
            </a:r>
          </a:p>
        </p:txBody>
      </p:sp>
      <p:sp>
        <p:nvSpPr>
          <p:cNvPr id="14" name="AutoShape 5"/>
          <p:cNvSpPr>
            <a:spLocks noChangeArrowheads="1"/>
          </p:cNvSpPr>
          <p:nvPr/>
        </p:nvSpPr>
        <p:spPr bwMode="auto">
          <a:xfrm>
            <a:off x="179512" y="4509120"/>
            <a:ext cx="8416461" cy="963724"/>
          </a:xfrm>
          <a:prstGeom prst="cloudCallout">
            <a:avLst>
              <a:gd name="adj1" fmla="val -39301"/>
              <a:gd name="adj2" fmla="val -17602"/>
            </a:avLst>
          </a:prstGeom>
          <a:gradFill rotWithShape="1">
            <a:gsLst>
              <a:gs pos="0">
                <a:srgbClr val="D9EDEF">
                  <a:gamma/>
                  <a:shade val="46275"/>
                  <a:invGamma/>
                </a:srgbClr>
              </a:gs>
              <a:gs pos="50000">
                <a:srgbClr val="D9EDEF">
                  <a:alpha val="78000"/>
                </a:srgbClr>
              </a:gs>
              <a:gs pos="100000">
                <a:srgbClr val="D9EDEF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solidFill>
              <a:schemeClr val="accent1"/>
            </a:solidFill>
            <a:round/>
            <a:headEnd/>
            <a:tailEnd/>
          </a:ln>
          <a:effectLst/>
          <a:extLst/>
        </p:spPr>
        <p:txBody>
          <a:bodyPr/>
          <a:lstStyle/>
          <a:p>
            <a:pPr>
              <a:defRPr/>
            </a:pPr>
            <a:r>
              <a:rPr lang="ru-RU" sz="3200" b="1" dirty="0">
                <a:latin typeface="Comic Sans MS" pitchFamily="66" charset="0"/>
                <a:cs typeface="+mn-cs"/>
              </a:rPr>
              <a:t>3.</a:t>
            </a:r>
            <a:r>
              <a:rPr lang="ru-RU" sz="2800" dirty="0">
                <a:latin typeface="Comic Sans MS" pitchFamily="66" charset="0"/>
                <a:cs typeface="+mn-cs"/>
              </a:rPr>
              <a:t> </a:t>
            </a:r>
            <a:r>
              <a:rPr lang="ru-RU" sz="2400" b="1" dirty="0">
                <a:latin typeface="Arial" pitchFamily="34" charset="0"/>
                <a:cs typeface="Arial" pitchFamily="34" charset="0"/>
              </a:rPr>
              <a:t>Этапы проектирования БД</a:t>
            </a:r>
          </a:p>
        </p:txBody>
      </p:sp>
      <p:sp>
        <p:nvSpPr>
          <p:cNvPr id="15" name="AutoShape 5"/>
          <p:cNvSpPr>
            <a:spLocks noChangeArrowheads="1"/>
          </p:cNvSpPr>
          <p:nvPr/>
        </p:nvSpPr>
        <p:spPr bwMode="auto">
          <a:xfrm>
            <a:off x="143121" y="2276872"/>
            <a:ext cx="5832648" cy="963724"/>
          </a:xfrm>
          <a:prstGeom prst="cloudCallout">
            <a:avLst>
              <a:gd name="adj1" fmla="val -39301"/>
              <a:gd name="adj2" fmla="val -17602"/>
            </a:avLst>
          </a:prstGeom>
          <a:gradFill rotWithShape="1">
            <a:gsLst>
              <a:gs pos="0">
                <a:srgbClr val="D9EDEF">
                  <a:gamma/>
                  <a:shade val="46275"/>
                  <a:invGamma/>
                </a:srgbClr>
              </a:gs>
              <a:gs pos="50000">
                <a:srgbClr val="D9EDEF">
                  <a:alpha val="78000"/>
                </a:srgbClr>
              </a:gs>
              <a:gs pos="100000">
                <a:srgbClr val="D9EDEF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solidFill>
              <a:schemeClr val="accent1"/>
            </a:solidFill>
            <a:round/>
            <a:headEnd/>
            <a:tailEnd/>
          </a:ln>
          <a:effectLst/>
          <a:extLst/>
        </p:spPr>
        <p:txBody>
          <a:bodyPr/>
          <a:lstStyle/>
          <a:p>
            <a:pPr>
              <a:defRPr/>
            </a:pPr>
            <a:r>
              <a:rPr lang="ru-RU" sz="3200" b="1" dirty="0">
                <a:latin typeface="Comic Sans MS" pitchFamily="66" charset="0"/>
                <a:cs typeface="+mn-cs"/>
              </a:rPr>
              <a:t>1.</a:t>
            </a:r>
            <a:r>
              <a:rPr lang="ru-RU" sz="2800" dirty="0">
                <a:latin typeface="Comic Sans MS" pitchFamily="66" charset="0"/>
                <a:cs typeface="+mn-cs"/>
              </a:rPr>
              <a:t> </a:t>
            </a:r>
            <a:r>
              <a:rPr lang="ru-RU" sz="2400" b="1" dirty="0">
                <a:cs typeface="+mn-cs"/>
              </a:rPr>
              <a:t>Повтор материала</a:t>
            </a:r>
          </a:p>
        </p:txBody>
      </p:sp>
      <p:sp>
        <p:nvSpPr>
          <p:cNvPr id="16" name="AutoShape 5"/>
          <p:cNvSpPr>
            <a:spLocks noChangeArrowheads="1"/>
          </p:cNvSpPr>
          <p:nvPr/>
        </p:nvSpPr>
        <p:spPr bwMode="auto">
          <a:xfrm>
            <a:off x="3347864" y="5633628"/>
            <a:ext cx="5608149" cy="963724"/>
          </a:xfrm>
          <a:prstGeom prst="cloudCallout">
            <a:avLst>
              <a:gd name="adj1" fmla="val -39301"/>
              <a:gd name="adj2" fmla="val -17602"/>
            </a:avLst>
          </a:prstGeom>
          <a:gradFill rotWithShape="1">
            <a:gsLst>
              <a:gs pos="0">
                <a:srgbClr val="D9EDEF">
                  <a:gamma/>
                  <a:shade val="46275"/>
                  <a:invGamma/>
                </a:srgbClr>
              </a:gs>
              <a:gs pos="50000">
                <a:srgbClr val="D9EDEF">
                  <a:alpha val="78000"/>
                </a:srgbClr>
              </a:gs>
              <a:gs pos="100000">
                <a:srgbClr val="D9EDEF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solidFill>
              <a:schemeClr val="accent1"/>
            </a:solidFill>
            <a:round/>
            <a:headEnd/>
            <a:tailEnd/>
          </a:ln>
          <a:effectLst/>
          <a:extLst/>
        </p:spPr>
        <p:txBody>
          <a:bodyPr/>
          <a:lstStyle/>
          <a:p>
            <a:pPr>
              <a:defRPr/>
            </a:pPr>
            <a:r>
              <a:rPr lang="ru-RU" sz="3200" b="1" dirty="0">
                <a:latin typeface="Comic Sans MS" pitchFamily="66" charset="0"/>
                <a:cs typeface="+mn-cs"/>
              </a:rPr>
              <a:t>4.</a:t>
            </a:r>
            <a:r>
              <a:rPr lang="ru-RU" sz="2800" dirty="0">
                <a:latin typeface="Comic Sans MS" pitchFamily="66" charset="0"/>
                <a:cs typeface="+mn-cs"/>
              </a:rPr>
              <a:t> </a:t>
            </a:r>
            <a:r>
              <a:rPr lang="ru-RU" sz="2400" b="1" dirty="0">
                <a:latin typeface="Comic Sans MS" pitchFamily="66" charset="0"/>
                <a:cs typeface="+mn-cs"/>
              </a:rPr>
              <a:t>Классификация</a:t>
            </a:r>
            <a:r>
              <a:rPr lang="ru-RU" sz="2400" dirty="0">
                <a:latin typeface="Comic Sans MS" pitchFamily="66" charset="0"/>
                <a:cs typeface="+mn-cs"/>
              </a:rPr>
              <a:t> </a:t>
            </a:r>
            <a:r>
              <a:rPr lang="ru-RU" sz="2400" b="1" dirty="0">
                <a:latin typeface="Comic Sans MS" pitchFamily="66" charset="0"/>
                <a:cs typeface="+mn-cs"/>
              </a:rPr>
              <a:t>БД</a:t>
            </a:r>
            <a:endParaRPr lang="ru-RU" sz="2400" b="1" dirty="0">
              <a:cs typeface="+mn-cs"/>
            </a:endParaRPr>
          </a:p>
        </p:txBody>
      </p:sp>
      <p:sp>
        <p:nvSpPr>
          <p:cNvPr id="6043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smtClean="0"/>
              <a:t>Цель урока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37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37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1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smtClean="0"/>
              <a:t>Проектирование БД</a:t>
            </a:r>
            <a:endParaRPr lang="ru-RU" smtClean="0"/>
          </a:p>
        </p:txBody>
      </p:sp>
      <p:sp>
        <p:nvSpPr>
          <p:cNvPr id="81922" name="Объект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Font typeface="Wingdings" pitchFamily="2" charset="2"/>
              <a:buNone/>
            </a:pPr>
            <a:r>
              <a:rPr lang="ru-RU" sz="2800" smtClean="0"/>
              <a:t>Из существующих реализаций баз данных наиболее распространена реляционная модель, основой которой являются </a:t>
            </a:r>
            <a:r>
              <a:rPr lang="ru-RU" sz="2800" b="1" i="1" smtClean="0">
                <a:solidFill>
                  <a:srgbClr val="FF0000"/>
                </a:solidFill>
              </a:rPr>
              <a:t>таблицы</a:t>
            </a:r>
            <a:r>
              <a:rPr lang="ru-RU" sz="2800" smtClean="0">
                <a:solidFill>
                  <a:srgbClr val="FF0000"/>
                </a:solidFill>
              </a:rPr>
              <a:t> и </a:t>
            </a:r>
            <a:r>
              <a:rPr lang="ru-RU" sz="2800" b="1" i="1" smtClean="0">
                <a:solidFill>
                  <a:srgbClr val="FF0000"/>
                </a:solidFill>
              </a:rPr>
              <a:t>отношения</a:t>
            </a:r>
            <a:r>
              <a:rPr lang="ru-RU" sz="2800" smtClean="0"/>
              <a:t> между ними. В каждой таблице хранятся данные о конкретном объекте. Основные последствия неправильного проектирования – избыточность информации, ее противоречивость, потеря целостности. Этого можно избежать, если выполнить процесс нормализации данных. Сущность сводится к приведению таблиц к третьей нормальной форме. </a:t>
            </a:r>
          </a:p>
          <a:p>
            <a:pPr marL="0" indent="0" algn="just">
              <a:buFont typeface="Wingdings" pitchFamily="2" charset="2"/>
              <a:buNone/>
            </a:pPr>
            <a:endParaRPr lang="ru-RU" sz="2800" smtClean="0"/>
          </a:p>
          <a:p>
            <a:pPr marL="0" indent="0" algn="just">
              <a:buFont typeface="Wingdings" pitchFamily="2" charset="2"/>
              <a:buNone/>
            </a:pPr>
            <a:endParaRPr lang="ru-RU" sz="28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5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smtClean="0"/>
              <a:t>Проектирование БД</a:t>
            </a:r>
            <a:endParaRPr lang="ru-RU" smtClean="0"/>
          </a:p>
        </p:txBody>
      </p:sp>
      <p:sp>
        <p:nvSpPr>
          <p:cNvPr id="82946" name="Объект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Font typeface="Wingdings" pitchFamily="2" charset="2"/>
              <a:buNone/>
            </a:pPr>
            <a:r>
              <a:rPr lang="ru-RU" sz="2400" smtClean="0"/>
              <a:t>Определите, какие поля зависят от ключевого поля </a:t>
            </a:r>
            <a:r>
              <a:rPr lang="ru-RU" sz="2400" i="1" smtClean="0">
                <a:solidFill>
                  <a:srgbClr val="FF0000"/>
                </a:solidFill>
              </a:rPr>
              <a:t>Кличка лошади, </a:t>
            </a:r>
            <a:r>
              <a:rPr lang="ru-RU" sz="2400" smtClean="0"/>
              <a:t>какие не зависят от него, а зависят от другого поля?</a:t>
            </a:r>
          </a:p>
          <a:p>
            <a:pPr marL="0" indent="0">
              <a:buFont typeface="Wingdings" pitchFamily="2" charset="2"/>
              <a:buNone/>
            </a:pPr>
            <a:endParaRPr lang="ru-RU" sz="2400" smtClean="0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1928794" y="2349500"/>
          <a:ext cx="5500726" cy="45085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500726"/>
              </a:tblGrid>
              <a:tr h="45085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+mj-lt"/>
                        </a:rPr>
                        <a:t>Кличка лошади</a:t>
                      </a:r>
                      <a:endParaRPr lang="ru-RU" sz="2400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72" marR="68572" marT="0" marB="0"/>
                </a:tc>
              </a:tr>
              <a:tr h="45085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+mj-lt"/>
                        </a:rPr>
                        <a:t>Дата рождения</a:t>
                      </a:r>
                      <a:endParaRPr lang="ru-RU" sz="240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72" marR="68572" marT="0" marB="0"/>
                </a:tc>
              </a:tr>
              <a:tr h="45085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+mj-lt"/>
                        </a:rPr>
                        <a:t>Порода</a:t>
                      </a:r>
                      <a:endParaRPr lang="ru-RU" sz="2400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72" marR="68572" marT="0" marB="0"/>
                </a:tc>
              </a:tr>
              <a:tr h="45085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+mj-lt"/>
                        </a:rPr>
                        <a:t>Масть</a:t>
                      </a:r>
                      <a:endParaRPr lang="ru-RU" sz="240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72" marR="68572" marT="0" marB="0"/>
                </a:tc>
              </a:tr>
              <a:tr h="45085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+mj-lt"/>
                        </a:rPr>
                        <a:t>Пол</a:t>
                      </a:r>
                      <a:endParaRPr lang="ru-RU" sz="240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72" marR="68572" marT="0" marB="0"/>
                </a:tc>
              </a:tr>
              <a:tr h="45085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+mj-lt"/>
                        </a:rPr>
                        <a:t>Коннозаводчик</a:t>
                      </a:r>
                      <a:endParaRPr lang="ru-RU" sz="2400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72" marR="68572" marT="0" marB="0"/>
                </a:tc>
              </a:tr>
              <a:tr h="45085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+mj-lt"/>
                        </a:rPr>
                        <a:t>Страна</a:t>
                      </a:r>
                      <a:endParaRPr lang="ru-RU" sz="240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72" marR="68572" marT="0" marB="0"/>
                </a:tc>
              </a:tr>
              <a:tr h="45085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+mj-lt"/>
                        </a:rPr>
                        <a:t>Место выведения</a:t>
                      </a:r>
                      <a:endParaRPr lang="ru-RU" sz="2400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72" marR="68572" marT="0" marB="0"/>
                </a:tc>
              </a:tr>
              <a:tr h="45085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effectLst/>
                          <a:latin typeface="+mj-lt"/>
                          <a:ea typeface="Times New Roman"/>
                        </a:rPr>
                        <a:t>Цена</a:t>
                      </a:r>
                      <a:endParaRPr lang="ru-RU" sz="2400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72" marR="68572" marT="0" marB="0"/>
                </a:tc>
              </a:tr>
              <a:tr h="45085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+mj-lt"/>
                        </a:rPr>
                        <a:t>Фото лошади</a:t>
                      </a:r>
                      <a:endParaRPr lang="ru-RU" sz="2400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72" marR="68572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69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smtClean="0"/>
              <a:t>Проектирование БД</a:t>
            </a:r>
          </a:p>
        </p:txBody>
      </p:sp>
      <p:sp>
        <p:nvSpPr>
          <p:cNvPr id="83970" name="Объект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985838"/>
          </a:xfrm>
        </p:spPr>
        <p:txBody>
          <a:bodyPr/>
          <a:lstStyle/>
          <a:p>
            <a:pPr marL="0" indent="0" algn="ctr">
              <a:buFont typeface="Wingdings" pitchFamily="2" charset="2"/>
              <a:buNone/>
            </a:pPr>
            <a:r>
              <a:rPr lang="ru-RU" sz="2800" smtClean="0"/>
              <a:t>Имеем модель данных, состоящую из четырех взаимосвязанных таблиц:</a:t>
            </a:r>
          </a:p>
          <a:p>
            <a:pPr marL="0" indent="0" algn="ctr">
              <a:buFont typeface="Wingdings" pitchFamily="2" charset="2"/>
              <a:buNone/>
            </a:pPr>
            <a:endParaRPr lang="ru-RU" sz="2800" smtClean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250825" y="2276475"/>
          <a:ext cx="2665413" cy="2103120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{69012ECD-51FC-41F1-AA8D-1B2483CD663E}</a:tableStyleId>
              </a:tblPr>
              <a:tblGrid>
                <a:gridCol w="2665413"/>
              </a:tblGrid>
              <a:tr h="21590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  <a:latin typeface="+mj-lt"/>
                        </a:rPr>
                        <a:t>ПОРОДЫ</a:t>
                      </a:r>
                      <a:endParaRPr lang="ru-RU" sz="2000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609" marR="68609" marT="0" marB="0"/>
                </a:tc>
              </a:tr>
              <a:tr h="21590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err="1" smtClean="0">
                          <a:effectLst/>
                          <a:latin typeface="+mj-lt"/>
                        </a:rPr>
                        <a:t>Код_породы</a:t>
                      </a:r>
                      <a:endParaRPr lang="ru-RU" sz="2000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609" marR="68609" marT="0" marB="0">
                    <a:solidFill>
                      <a:srgbClr val="FFFF00"/>
                    </a:solidFill>
                  </a:tcPr>
                </a:tc>
              </a:tr>
              <a:tr h="21590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  <a:latin typeface="+mj-lt"/>
                        </a:rPr>
                        <a:t>Порода</a:t>
                      </a:r>
                      <a:endParaRPr lang="ru-RU" sz="2000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609" marR="68609" marT="0" marB="0"/>
                </a:tc>
              </a:tr>
              <a:tr h="21590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  <a:latin typeface="+mj-lt"/>
                          <a:ea typeface="Times New Roman"/>
                        </a:rPr>
                        <a:t>Цена</a:t>
                      </a:r>
                      <a:endParaRPr lang="ru-RU" sz="2000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609" marR="68609" marT="0" marB="0"/>
                </a:tc>
              </a:tr>
              <a:tr h="21590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+mj-lt"/>
                        </a:rPr>
                        <a:t>Место выведения</a:t>
                      </a:r>
                      <a:endParaRPr lang="ru-RU" sz="2000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609" marR="68609" marT="0" marB="0"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590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err="1" smtClean="0">
                          <a:effectLst/>
                          <a:latin typeface="+mj-lt"/>
                        </a:rPr>
                        <a:t>Описание_породы</a:t>
                      </a:r>
                      <a:endParaRPr lang="ru-RU" sz="2000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609" marR="68609" marT="0" marB="0"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</a:tbl>
          </a:graphicData>
        </a:graphic>
      </p:graphicFrame>
      <p:graphicFrame>
        <p:nvGraphicFramePr>
          <p:cNvPr id="84038" name="Group 70"/>
          <p:cNvGraphicFramePr>
            <a:graphicFrameLocks noGrp="1"/>
          </p:cNvGraphicFramePr>
          <p:nvPr/>
        </p:nvGraphicFramePr>
        <p:xfrm>
          <a:off x="3132138" y="3357563"/>
          <a:ext cx="2879725" cy="2105028"/>
        </p:xfrm>
        <a:graphic>
          <a:graphicData uri="http://schemas.openxmlformats.org/drawingml/2006/table">
            <a:tbl>
              <a:tblPr/>
              <a:tblGrid>
                <a:gridCol w="2879725"/>
              </a:tblGrid>
              <a:tr h="350838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cs typeface="Arial" charset="0"/>
                        </a:rPr>
                        <a:t>КОННОЗАВОДЧИКИ</a:t>
                      </a: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0" marR="68570" marT="0" marB="0" horzOverflow="overflow">
                    <a:lnL w="9525" cap="flat" cmpd="sng" algn="ctr">
                      <a:solidFill>
                        <a:srgbClr val="1CA0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1CA0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1CA0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1CA0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350838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Код_коннозаводчика</a:t>
                      </a: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70" marR="68570" marT="0" marB="0" horzOverflow="overflow">
                    <a:lnL w="9525" cap="flat" cmpd="sng" algn="ctr">
                      <a:solidFill>
                        <a:srgbClr val="1CA0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1CA0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1CA0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1CA0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  <a:tr h="350838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Коннозаводчик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70" marR="68570" marT="0" marB="0" horzOverflow="overflow">
                    <a:lnL w="9525" cap="flat" cmpd="sng" algn="ctr">
                      <a:solidFill>
                        <a:srgbClr val="1CA0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1CA0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1CA0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838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Страна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70" marR="68570" marT="0" marB="0" horzOverflow="overflow">
                    <a:lnL w="9525" cap="flat" cmpd="sng" algn="ctr">
                      <a:solidFill>
                        <a:srgbClr val="1CA0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1CA0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838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Год начала</a:t>
                      </a:r>
                    </a:p>
                  </a:txBody>
                  <a:tcPr marL="68570" marR="68570" marT="0" marB="0" horzOverflow="overflow">
                    <a:lnL w="9525" cap="flat" cmpd="sng" algn="ctr">
                      <a:solidFill>
                        <a:srgbClr val="1CA0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1CA0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838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Поголовье</a:t>
                      </a:r>
                    </a:p>
                  </a:txBody>
                  <a:tcPr marL="68570" marR="68570" marT="0" marB="0" horzOverflow="overflow">
                    <a:lnL w="9525" cap="flat" cmpd="sng" algn="ctr">
                      <a:solidFill>
                        <a:srgbClr val="1CA0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1CA0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1CA0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84040" name="Group 72"/>
          <p:cNvGraphicFramePr>
            <a:graphicFrameLocks noGrp="1"/>
          </p:cNvGraphicFramePr>
          <p:nvPr/>
        </p:nvGraphicFramePr>
        <p:xfrm>
          <a:off x="6084888" y="2439988"/>
          <a:ext cx="2951162" cy="3562037"/>
        </p:xfrm>
        <a:graphic>
          <a:graphicData uri="http://schemas.openxmlformats.org/drawingml/2006/table">
            <a:tbl>
              <a:tblPr/>
              <a:tblGrid>
                <a:gridCol w="2951162"/>
              </a:tblGrid>
              <a:tr h="350838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cs typeface="Arial" charset="0"/>
                        </a:rPr>
                        <a:t>ЛОШАДИ</a:t>
                      </a: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9" marR="68579" marT="0" marB="0" horzOverflow="overflow">
                    <a:lnL w="9525" cap="flat" cmpd="sng" algn="ctr">
                      <a:solidFill>
                        <a:srgbClr val="1CA0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1CA0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1CA0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1CA0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350838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Код_лошади</a:t>
                      </a: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9" marR="68579" marT="0" marB="0" horzOverflow="overflow">
                    <a:lnL w="9525" cap="flat" cmpd="sng" algn="ctr">
                      <a:solidFill>
                        <a:srgbClr val="1CA0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1CA0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1CA0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1CA0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  <a:tr h="349250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Кличка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9" marR="68579" marT="0" marB="0" horzOverflow="overflow">
                    <a:lnL w="9525" cap="flat" cmpd="sng" algn="ctr">
                      <a:solidFill>
                        <a:srgbClr val="1CA0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1CA0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1CA0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1CA0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838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Дата_рождения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9" marR="68579" marT="0" marB="0" horzOverflow="overflow">
                    <a:lnL w="9525" cap="flat" cmpd="sng" algn="ctr">
                      <a:solidFill>
                        <a:srgbClr val="1CA0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1CA0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1CA0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1CA0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838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Код_породы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9" marR="68579" marT="0" marB="0" horzOverflow="overflow">
                    <a:lnL w="9525" cap="flat" cmpd="sng" algn="ctr">
                      <a:solidFill>
                        <a:srgbClr val="1CA0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1CA0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1CA0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1CA0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838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Код_масти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9" marR="68579" marT="0" marB="0" horzOverflow="overflow">
                    <a:lnL w="9525" cap="flat" cmpd="sng" algn="ctr">
                      <a:solidFill>
                        <a:srgbClr val="1CA0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1CA0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1CA0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1CA0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838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Пол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9" marR="68579" marT="0" marB="0" horzOverflow="overflow">
                    <a:lnL w="9525" cap="flat" cmpd="sng" algn="ctr">
                      <a:solidFill>
                        <a:srgbClr val="1CA0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1CA0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1CA0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1CA0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4813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Код_коннозаводчика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9" marR="68579" marT="0" marB="0" horzOverflow="overflow">
                    <a:lnL w="9525" cap="flat" cmpd="sng" algn="ctr">
                      <a:solidFill>
                        <a:srgbClr val="1CA0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1CA0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1CA0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1CA0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838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Страна_обитания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9" marR="68579" marT="0" marB="0" horzOverflow="overflow">
                    <a:lnL w="9525" cap="flat" cmpd="sng" algn="ctr">
                      <a:solidFill>
                        <a:srgbClr val="1CA0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1CA0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1CA0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838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Фото лошади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9" marR="68579" marT="0" marB="0" horzOverflow="overflow">
                    <a:lnL w="9525" cap="flat" cmpd="sng" algn="ctr">
                      <a:solidFill>
                        <a:srgbClr val="1CA0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1CA0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1CA0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323850" y="4508500"/>
          <a:ext cx="2592388" cy="1403352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{69012ECD-51FC-41F1-AA8D-1B2483CD663E}</a:tableStyleId>
              </a:tblPr>
              <a:tblGrid>
                <a:gridCol w="2592388"/>
              </a:tblGrid>
              <a:tr h="35083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МАСТИ</a:t>
                      </a:r>
                      <a:endParaRPr lang="ru-RU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9" marR="68589" marT="0" marB="0"/>
                </a:tc>
              </a:tr>
              <a:tr h="35083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err="1">
                          <a:effectLst/>
                        </a:rPr>
                        <a:t>Код_масти</a:t>
                      </a:r>
                      <a:endParaRPr lang="ru-RU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9" marR="68589" marT="0" marB="0">
                    <a:solidFill>
                      <a:srgbClr val="FFFF00"/>
                    </a:solidFill>
                  </a:tcPr>
                </a:tc>
              </a:tr>
              <a:tr h="35083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Масть</a:t>
                      </a:r>
                      <a:endParaRPr lang="ru-RU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9" marR="68589" marT="0" marB="0"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083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err="1">
                          <a:effectLst/>
                        </a:rPr>
                        <a:t>Описание_масти</a:t>
                      </a:r>
                      <a:endParaRPr lang="ru-RU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9" marR="68589" marT="0" marB="0"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Проектирование БД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dirty="0" smtClean="0"/>
              <a:t>Для удобства ввода информации в основные таблица можно создать дополнительные таблицы-справочники СТРАНЫ и ПОЛ ЛОШАДИ</a:t>
            </a: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928662" y="3571876"/>
          <a:ext cx="2592388" cy="701676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{69012ECD-51FC-41F1-AA8D-1B2483CD663E}</a:tableStyleId>
              </a:tblPr>
              <a:tblGrid>
                <a:gridCol w="2592388"/>
              </a:tblGrid>
              <a:tr h="35083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</a:rPr>
                        <a:t>СТРАНЫ</a:t>
                      </a:r>
                      <a:endParaRPr lang="ru-RU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9" marR="68589" marT="0" marB="0"/>
                </a:tc>
              </a:tr>
              <a:tr h="35083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</a:rPr>
                        <a:t>Страна</a:t>
                      </a:r>
                      <a:endParaRPr lang="ru-RU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9" marR="68589" marT="0" marB="0"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5072066" y="3571876"/>
          <a:ext cx="2592388" cy="701676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{69012ECD-51FC-41F1-AA8D-1B2483CD663E}</a:tableStyleId>
              </a:tblPr>
              <a:tblGrid>
                <a:gridCol w="2592388"/>
              </a:tblGrid>
              <a:tr h="35083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</a:rPr>
                        <a:t>ПОЛ ЛОШАДИ</a:t>
                      </a:r>
                      <a:endParaRPr lang="ru-RU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9" marR="68589" marT="0" marB="0"/>
                </a:tc>
              </a:tr>
              <a:tr h="35083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</a:rPr>
                        <a:t>Пол лошади</a:t>
                      </a:r>
                      <a:endParaRPr lang="ru-RU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9" marR="68589" marT="0" marB="0"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3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smtClean="0"/>
              <a:t>Проектирование БД</a:t>
            </a:r>
          </a:p>
        </p:txBody>
      </p:sp>
      <p:sp>
        <p:nvSpPr>
          <p:cNvPr id="84994" name="Объект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1201738"/>
          </a:xfrm>
        </p:spPr>
        <p:txBody>
          <a:bodyPr/>
          <a:lstStyle/>
          <a:p>
            <a:pPr marL="0" indent="0" algn="ctr">
              <a:buFont typeface="Wingdings" pitchFamily="2" charset="2"/>
              <a:buNone/>
            </a:pPr>
            <a:r>
              <a:rPr lang="ru-RU" smtClean="0"/>
              <a:t>Для указания связей между таблицами построим схему базы данных.</a:t>
            </a:r>
          </a:p>
          <a:p>
            <a:pPr marL="0" indent="0">
              <a:buFont typeface="Wingdings" pitchFamily="2" charset="2"/>
              <a:buNone/>
            </a:pPr>
            <a:endParaRPr lang="ru-RU" smtClean="0"/>
          </a:p>
        </p:txBody>
      </p:sp>
      <p:grpSp>
        <p:nvGrpSpPr>
          <p:cNvPr id="33" name="Группа 32"/>
          <p:cNvGrpSpPr/>
          <p:nvPr/>
        </p:nvGrpSpPr>
        <p:grpSpPr>
          <a:xfrm>
            <a:off x="714348" y="2928934"/>
            <a:ext cx="7786742" cy="2857520"/>
            <a:chOff x="714348" y="2928934"/>
            <a:chExt cx="7786742" cy="2857520"/>
          </a:xfrm>
        </p:grpSpPr>
        <p:sp>
          <p:nvSpPr>
            <p:cNvPr id="7" name="Прямоугольник 6"/>
            <p:cNvSpPr/>
            <p:nvPr/>
          </p:nvSpPr>
          <p:spPr>
            <a:xfrm>
              <a:off x="3643306" y="4286256"/>
              <a:ext cx="2071702" cy="500066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8100000" scaled="1"/>
              <a:tileRect/>
            </a:gradFill>
            <a:ln>
              <a:solidFill>
                <a:schemeClr val="accent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dirty="0" smtClean="0">
                  <a:solidFill>
                    <a:schemeClr val="tx1"/>
                  </a:solidFill>
                </a:rPr>
                <a:t>Лошади</a:t>
              </a:r>
              <a:endParaRPr lang="ru-RU" dirty="0">
                <a:solidFill>
                  <a:schemeClr val="tx1"/>
                </a:solidFill>
              </a:endParaRPr>
            </a:p>
          </p:txBody>
        </p:sp>
        <p:sp>
          <p:nvSpPr>
            <p:cNvPr id="8" name="Прямоугольник 7"/>
            <p:cNvSpPr/>
            <p:nvPr/>
          </p:nvSpPr>
          <p:spPr>
            <a:xfrm>
              <a:off x="714348" y="5286388"/>
              <a:ext cx="2071702" cy="500066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8100000" scaled="1"/>
              <a:tileRect/>
            </a:gradFill>
            <a:ln>
              <a:solidFill>
                <a:schemeClr val="accent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dirty="0" smtClean="0">
                  <a:solidFill>
                    <a:schemeClr val="tx1"/>
                  </a:solidFill>
                </a:rPr>
                <a:t>Коннозаводчики</a:t>
              </a:r>
              <a:endParaRPr lang="ru-RU" dirty="0">
                <a:solidFill>
                  <a:schemeClr val="tx1"/>
                </a:solidFill>
              </a:endParaRPr>
            </a:p>
          </p:txBody>
        </p:sp>
        <p:sp>
          <p:nvSpPr>
            <p:cNvPr id="9" name="Прямоугольник 8"/>
            <p:cNvSpPr/>
            <p:nvPr/>
          </p:nvSpPr>
          <p:spPr>
            <a:xfrm>
              <a:off x="6429388" y="2928934"/>
              <a:ext cx="2071702" cy="500066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8100000" scaled="1"/>
              <a:tileRect/>
            </a:gradFill>
            <a:ln>
              <a:solidFill>
                <a:schemeClr val="accent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dirty="0" smtClean="0">
                  <a:solidFill>
                    <a:schemeClr val="tx1"/>
                  </a:solidFill>
                </a:rPr>
                <a:t>Масти</a:t>
              </a:r>
              <a:endParaRPr lang="ru-RU" dirty="0">
                <a:solidFill>
                  <a:schemeClr val="tx1"/>
                </a:solidFill>
              </a:endParaRPr>
            </a:p>
          </p:txBody>
        </p:sp>
        <p:sp>
          <p:nvSpPr>
            <p:cNvPr id="10" name="Прямоугольник 9"/>
            <p:cNvSpPr/>
            <p:nvPr/>
          </p:nvSpPr>
          <p:spPr>
            <a:xfrm>
              <a:off x="3643306" y="2928934"/>
              <a:ext cx="2071702" cy="500066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8100000" scaled="1"/>
              <a:tileRect/>
            </a:gradFill>
            <a:ln>
              <a:solidFill>
                <a:schemeClr val="accent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dirty="0" smtClean="0">
                  <a:solidFill>
                    <a:schemeClr val="tx1"/>
                  </a:solidFill>
                </a:rPr>
                <a:t>Породы</a:t>
              </a:r>
              <a:endParaRPr lang="ru-RU" dirty="0">
                <a:solidFill>
                  <a:schemeClr val="tx1"/>
                </a:solidFill>
              </a:endParaRPr>
            </a:p>
          </p:txBody>
        </p:sp>
        <p:sp>
          <p:nvSpPr>
            <p:cNvPr id="11" name="Прямоугольник 10"/>
            <p:cNvSpPr/>
            <p:nvPr/>
          </p:nvSpPr>
          <p:spPr>
            <a:xfrm>
              <a:off x="714348" y="2928934"/>
              <a:ext cx="2071702" cy="500066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8100000" scaled="1"/>
              <a:tileRect/>
            </a:gradFill>
            <a:ln>
              <a:solidFill>
                <a:schemeClr val="accent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dirty="0" smtClean="0">
                  <a:solidFill>
                    <a:schemeClr val="tx1"/>
                  </a:solidFill>
                </a:rPr>
                <a:t>Страны</a:t>
              </a:r>
              <a:endParaRPr lang="ru-RU" dirty="0">
                <a:solidFill>
                  <a:schemeClr val="tx1"/>
                </a:solidFill>
              </a:endParaRPr>
            </a:p>
          </p:txBody>
        </p:sp>
        <p:sp>
          <p:nvSpPr>
            <p:cNvPr id="12" name="Прямоугольник 11"/>
            <p:cNvSpPr/>
            <p:nvPr/>
          </p:nvSpPr>
          <p:spPr>
            <a:xfrm>
              <a:off x="6429388" y="5286388"/>
              <a:ext cx="2071702" cy="500066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8100000" scaled="1"/>
              <a:tileRect/>
            </a:gradFill>
            <a:ln>
              <a:solidFill>
                <a:schemeClr val="accent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dirty="0" smtClean="0">
                  <a:solidFill>
                    <a:schemeClr val="tx1"/>
                  </a:solidFill>
                </a:rPr>
                <a:t>Пол лошади</a:t>
              </a:r>
              <a:endParaRPr lang="ru-RU" dirty="0">
                <a:solidFill>
                  <a:schemeClr val="tx1"/>
                </a:solidFill>
              </a:endParaRPr>
            </a:p>
          </p:txBody>
        </p:sp>
        <p:cxnSp>
          <p:nvCxnSpPr>
            <p:cNvPr id="14" name="Прямая соединительная линия 13"/>
            <p:cNvCxnSpPr/>
            <p:nvPr/>
          </p:nvCxnSpPr>
          <p:spPr>
            <a:xfrm rot="16200000" flipH="1">
              <a:off x="2786050" y="3429000"/>
              <a:ext cx="857256" cy="85725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Прямая соединительная линия 16"/>
            <p:cNvCxnSpPr>
              <a:stCxn id="11" idx="2"/>
              <a:endCxn id="8" idx="0"/>
            </p:cNvCxnSpPr>
            <p:nvPr/>
          </p:nvCxnSpPr>
          <p:spPr>
            <a:xfrm rot="5400000">
              <a:off x="821505" y="4357694"/>
              <a:ext cx="1857388" cy="158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Прямая соединительная линия 19"/>
            <p:cNvCxnSpPr>
              <a:stCxn id="10" idx="2"/>
              <a:endCxn id="7" idx="0"/>
            </p:cNvCxnSpPr>
            <p:nvPr/>
          </p:nvCxnSpPr>
          <p:spPr>
            <a:xfrm rot="5400000">
              <a:off x="4250529" y="3857628"/>
              <a:ext cx="857256" cy="158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Прямая соединительная линия 22"/>
            <p:cNvCxnSpPr>
              <a:stCxn id="8" idx="3"/>
            </p:cNvCxnSpPr>
            <p:nvPr/>
          </p:nvCxnSpPr>
          <p:spPr>
            <a:xfrm flipV="1">
              <a:off x="2786050" y="4786322"/>
              <a:ext cx="857256" cy="750099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Прямая соединительная линия 25"/>
            <p:cNvCxnSpPr>
              <a:stCxn id="11" idx="3"/>
              <a:endCxn id="10" idx="1"/>
            </p:cNvCxnSpPr>
            <p:nvPr/>
          </p:nvCxnSpPr>
          <p:spPr>
            <a:xfrm>
              <a:off x="2786050" y="3178967"/>
              <a:ext cx="857256" cy="158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Прямая соединительная линия 28"/>
            <p:cNvCxnSpPr/>
            <p:nvPr/>
          </p:nvCxnSpPr>
          <p:spPr>
            <a:xfrm rot="5400000" flipH="1" flipV="1">
              <a:off x="5625710" y="3518298"/>
              <a:ext cx="892976" cy="71438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Прямая соединительная линия 30"/>
            <p:cNvCxnSpPr>
              <a:endCxn id="12" idx="1"/>
            </p:cNvCxnSpPr>
            <p:nvPr/>
          </p:nvCxnSpPr>
          <p:spPr>
            <a:xfrm rot="16200000" flipH="1">
              <a:off x="5697149" y="4804181"/>
              <a:ext cx="750099" cy="71438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" name="TextBox 17"/>
          <p:cNvSpPr txBox="1"/>
          <p:nvPr/>
        </p:nvSpPr>
        <p:spPr>
          <a:xfrm>
            <a:off x="2500298" y="3500438"/>
            <a:ext cx="4286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1</a:t>
            </a:r>
            <a:endParaRPr lang="ru-RU" dirty="0"/>
          </a:p>
        </p:txBody>
      </p:sp>
      <p:sp>
        <p:nvSpPr>
          <p:cNvPr id="19" name="TextBox 18"/>
          <p:cNvSpPr txBox="1"/>
          <p:nvPr/>
        </p:nvSpPr>
        <p:spPr>
          <a:xfrm>
            <a:off x="1357290" y="3500438"/>
            <a:ext cx="4286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1</a:t>
            </a:r>
            <a:endParaRPr lang="ru-RU" dirty="0"/>
          </a:p>
        </p:txBody>
      </p:sp>
      <p:sp>
        <p:nvSpPr>
          <p:cNvPr id="21" name="TextBox 20"/>
          <p:cNvSpPr txBox="1"/>
          <p:nvPr/>
        </p:nvSpPr>
        <p:spPr>
          <a:xfrm>
            <a:off x="4643438" y="3429000"/>
            <a:ext cx="4286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1</a:t>
            </a:r>
            <a:endParaRPr lang="ru-RU" dirty="0"/>
          </a:p>
        </p:txBody>
      </p:sp>
      <p:sp>
        <p:nvSpPr>
          <p:cNvPr id="22" name="TextBox 21"/>
          <p:cNvSpPr txBox="1"/>
          <p:nvPr/>
        </p:nvSpPr>
        <p:spPr>
          <a:xfrm>
            <a:off x="6357950" y="3500438"/>
            <a:ext cx="4286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1</a:t>
            </a:r>
            <a:endParaRPr lang="ru-RU" dirty="0"/>
          </a:p>
        </p:txBody>
      </p:sp>
      <p:sp>
        <p:nvSpPr>
          <p:cNvPr id="24" name="TextBox 23"/>
          <p:cNvSpPr txBox="1"/>
          <p:nvPr/>
        </p:nvSpPr>
        <p:spPr>
          <a:xfrm>
            <a:off x="6000760" y="5286388"/>
            <a:ext cx="4286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1</a:t>
            </a:r>
            <a:endParaRPr lang="ru-RU" dirty="0"/>
          </a:p>
        </p:txBody>
      </p:sp>
      <p:sp>
        <p:nvSpPr>
          <p:cNvPr id="25" name="TextBox 24"/>
          <p:cNvSpPr txBox="1"/>
          <p:nvPr/>
        </p:nvSpPr>
        <p:spPr>
          <a:xfrm>
            <a:off x="2786050" y="5429264"/>
            <a:ext cx="4286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1</a:t>
            </a:r>
            <a:endParaRPr lang="ru-RU" dirty="0"/>
          </a:p>
        </p:txBody>
      </p:sp>
      <p:sp>
        <p:nvSpPr>
          <p:cNvPr id="27" name="TextBox 26"/>
          <p:cNvSpPr txBox="1"/>
          <p:nvPr/>
        </p:nvSpPr>
        <p:spPr>
          <a:xfrm>
            <a:off x="3428992" y="4786322"/>
            <a:ext cx="4286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М</a:t>
            </a:r>
            <a:endParaRPr lang="ru-RU" dirty="0"/>
          </a:p>
        </p:txBody>
      </p:sp>
      <p:sp>
        <p:nvSpPr>
          <p:cNvPr id="28" name="TextBox 27"/>
          <p:cNvSpPr txBox="1"/>
          <p:nvPr/>
        </p:nvSpPr>
        <p:spPr>
          <a:xfrm>
            <a:off x="1285852" y="4857760"/>
            <a:ext cx="4286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М</a:t>
            </a:r>
            <a:endParaRPr lang="ru-RU" dirty="0"/>
          </a:p>
        </p:txBody>
      </p:sp>
      <p:sp>
        <p:nvSpPr>
          <p:cNvPr id="30" name="TextBox 29"/>
          <p:cNvSpPr txBox="1"/>
          <p:nvPr/>
        </p:nvSpPr>
        <p:spPr>
          <a:xfrm>
            <a:off x="3214678" y="4143380"/>
            <a:ext cx="4286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М</a:t>
            </a:r>
            <a:endParaRPr lang="ru-RU" dirty="0"/>
          </a:p>
        </p:txBody>
      </p:sp>
      <p:sp>
        <p:nvSpPr>
          <p:cNvPr id="32" name="TextBox 31"/>
          <p:cNvSpPr txBox="1"/>
          <p:nvPr/>
        </p:nvSpPr>
        <p:spPr>
          <a:xfrm>
            <a:off x="4643438" y="3929066"/>
            <a:ext cx="4286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М</a:t>
            </a:r>
            <a:endParaRPr lang="ru-RU" dirty="0"/>
          </a:p>
        </p:txBody>
      </p:sp>
      <p:sp>
        <p:nvSpPr>
          <p:cNvPr id="34" name="TextBox 33"/>
          <p:cNvSpPr txBox="1"/>
          <p:nvPr/>
        </p:nvSpPr>
        <p:spPr>
          <a:xfrm>
            <a:off x="5715008" y="4143380"/>
            <a:ext cx="4286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М</a:t>
            </a:r>
            <a:endParaRPr lang="ru-RU" dirty="0"/>
          </a:p>
        </p:txBody>
      </p:sp>
      <p:sp>
        <p:nvSpPr>
          <p:cNvPr id="35" name="TextBox 34"/>
          <p:cNvSpPr txBox="1"/>
          <p:nvPr/>
        </p:nvSpPr>
        <p:spPr>
          <a:xfrm>
            <a:off x="5500694" y="4786322"/>
            <a:ext cx="4286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М</a:t>
            </a:r>
            <a:endParaRPr lang="ru-RU" dirty="0"/>
          </a:p>
        </p:txBody>
      </p:sp>
      <p:sp>
        <p:nvSpPr>
          <p:cNvPr id="36" name="TextBox 35"/>
          <p:cNvSpPr txBox="1"/>
          <p:nvPr/>
        </p:nvSpPr>
        <p:spPr>
          <a:xfrm>
            <a:off x="2786050" y="2857496"/>
            <a:ext cx="4286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1</a:t>
            </a:r>
            <a:endParaRPr lang="ru-RU" dirty="0"/>
          </a:p>
        </p:txBody>
      </p:sp>
      <p:sp>
        <p:nvSpPr>
          <p:cNvPr id="37" name="TextBox 36"/>
          <p:cNvSpPr txBox="1"/>
          <p:nvPr/>
        </p:nvSpPr>
        <p:spPr>
          <a:xfrm>
            <a:off x="3286116" y="2857496"/>
            <a:ext cx="4286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М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smtClean="0"/>
              <a:t>Проектирование БД</a:t>
            </a:r>
            <a:endParaRPr lang="ru-RU" smtClean="0"/>
          </a:p>
        </p:txBody>
      </p:sp>
      <p:sp>
        <p:nvSpPr>
          <p:cNvPr id="86018" name="Объект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Font typeface="Wingdings" pitchFamily="2" charset="2"/>
              <a:buNone/>
            </a:pPr>
            <a:r>
              <a:rPr lang="ru-RU" sz="2800" smtClean="0"/>
              <a:t>На этапе </a:t>
            </a:r>
            <a:r>
              <a:rPr lang="ru-RU" sz="2800" b="1" i="1" smtClean="0">
                <a:solidFill>
                  <a:srgbClr val="FF0000"/>
                </a:solidFill>
              </a:rPr>
              <a:t>физического проектирования</a:t>
            </a:r>
            <a:r>
              <a:rPr lang="ru-RU" sz="2800" i="1" smtClean="0">
                <a:solidFill>
                  <a:srgbClr val="FF0000"/>
                </a:solidFill>
              </a:rPr>
              <a:t> </a:t>
            </a:r>
            <a:r>
              <a:rPr lang="ru-RU" sz="2800" smtClean="0"/>
              <a:t>выбирается </a:t>
            </a:r>
            <a:r>
              <a:rPr lang="ru-RU" sz="2800" b="1" i="1" smtClean="0">
                <a:solidFill>
                  <a:srgbClr val="FF0000"/>
                </a:solidFill>
              </a:rPr>
              <a:t>СУБД</a:t>
            </a:r>
            <a:r>
              <a:rPr lang="ru-RU" sz="2800" smtClean="0"/>
              <a:t>, удовлетворяющая требованиям проекта. Логическая схема преобразуется в объекты БД.</a:t>
            </a:r>
          </a:p>
          <a:p>
            <a:pPr marL="0" indent="0" algn="just">
              <a:buFont typeface="Wingdings" pitchFamily="2" charset="2"/>
              <a:buNone/>
            </a:pPr>
            <a:endParaRPr lang="ru-RU" sz="2800" i="1" u="sng" smtClean="0"/>
          </a:p>
          <a:p>
            <a:pPr marL="0" indent="0" algn="just">
              <a:buFont typeface="Wingdings" pitchFamily="2" charset="2"/>
              <a:buNone/>
            </a:pPr>
            <a:r>
              <a:rPr lang="ru-RU" sz="2800" b="1" i="1" smtClean="0">
                <a:solidFill>
                  <a:srgbClr val="00B050"/>
                </a:solidFill>
              </a:rPr>
              <a:t>Задание. </a:t>
            </a:r>
            <a:r>
              <a:rPr lang="ru-RU" sz="2800" smtClean="0"/>
              <a:t>Создать таблицы БД.</a:t>
            </a:r>
          </a:p>
          <a:p>
            <a:pPr marL="0" indent="0" algn="just">
              <a:buFont typeface="Wingdings" pitchFamily="2" charset="2"/>
              <a:buNone/>
            </a:pPr>
            <a:r>
              <a:rPr lang="ru-RU" sz="2800" b="1" smtClean="0">
                <a:solidFill>
                  <a:srgbClr val="FF0000"/>
                </a:solidFill>
              </a:rPr>
              <a:t>Создание таблицы</a:t>
            </a:r>
            <a:r>
              <a:rPr lang="ru-RU" sz="2800" smtClean="0">
                <a:solidFill>
                  <a:srgbClr val="FF0000"/>
                </a:solidFill>
              </a:rPr>
              <a:t> </a:t>
            </a:r>
            <a:r>
              <a:rPr lang="ru-RU" sz="2800" smtClean="0"/>
              <a:t>– это определение имени и типа данных для каждого из полей.</a:t>
            </a:r>
          </a:p>
          <a:p>
            <a:pPr marL="0" indent="0" algn="just">
              <a:buFont typeface="Wingdings" pitchFamily="2" charset="2"/>
              <a:buNone/>
            </a:pPr>
            <a:endParaRPr lang="ru-RU" sz="28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1" name="Rectangle 103"/>
          <p:cNvSpPr>
            <a:spLocks noGrp="1" noChangeArrowheads="1"/>
          </p:cNvSpPr>
          <p:nvPr>
            <p:ph type="title"/>
          </p:nvPr>
        </p:nvSpPr>
        <p:spPr>
          <a:xfrm>
            <a:off x="1835150" y="0"/>
            <a:ext cx="6862763" cy="1143000"/>
          </a:xfrm>
        </p:spPr>
        <p:txBody>
          <a:bodyPr/>
          <a:lstStyle/>
          <a:p>
            <a:pPr eaLnBrk="1" hangingPunct="1"/>
            <a:r>
              <a:rPr lang="ru-RU" sz="3600" b="1" smtClean="0"/>
              <a:t>Основные объекты </a:t>
            </a:r>
            <a:br>
              <a:rPr lang="ru-RU" sz="3600" b="1" smtClean="0"/>
            </a:br>
            <a:r>
              <a:rPr lang="ru-RU" sz="3600" b="1" smtClean="0"/>
              <a:t>СУБД </a:t>
            </a:r>
            <a:r>
              <a:rPr lang="en-US" sz="3600" b="1" smtClean="0"/>
              <a:t>MsACCESS</a:t>
            </a:r>
            <a:endParaRPr lang="ru-RU" sz="3600" b="1" smtClean="0"/>
          </a:p>
        </p:txBody>
      </p:sp>
      <p:graphicFrame>
        <p:nvGraphicFramePr>
          <p:cNvPr id="23771" name="Group 219"/>
          <p:cNvGraphicFramePr>
            <a:graphicFrameLocks noGrp="1"/>
          </p:cNvGraphicFramePr>
          <p:nvPr>
            <p:ph type="tbl" idx="1"/>
          </p:nvPr>
        </p:nvGraphicFramePr>
        <p:xfrm>
          <a:off x="34925" y="1268413"/>
          <a:ext cx="9001125" cy="5426076"/>
        </p:xfrm>
        <a:graphic>
          <a:graphicData uri="http://schemas.openxmlformats.org/drawingml/2006/table">
            <a:tbl>
              <a:tblPr/>
              <a:tblGrid>
                <a:gridCol w="1728788"/>
                <a:gridCol w="7272337"/>
              </a:tblGrid>
              <a:tr h="45725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Объект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Описание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01122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Таблицы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Объекты, в которых хранятся данные. Выглядят во многом подобно ЭТ.</a:t>
                      </a: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01122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Запросы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Извлекает данные из таблиц на основе критериев, заданных пользователем.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05958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Формы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Шаблоны отображения данных, облегчающие чтение и понимание данных в таблицах, так же используются для более комфортного ввода данных.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01122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Отчеты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Шаблоны распечатывания данных и проведения дополнительных вычислений.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01122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Страницы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Шаблоны для представления форм и отчетов в виде 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HTML</a:t>
                      </a:r>
                      <a:r>
                        <a:rPr kumimoji="0" lang="uk-UA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-файлов для размещения их в Интернете.</a:t>
                      </a:r>
                      <a:endParaRPr kumimoji="0" lang="uk-UA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7254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Макросы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Специальные команды для автоматизации работы с БД</a:t>
                      </a:r>
                      <a:endParaRPr kumimoji="0" lang="uk-UA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01122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Модули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Программы на языке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VBA</a:t>
                      </a: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для выполнения более сложных операций, которые не могут выполнить макросы.</a:t>
                      </a: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323" name="Group 59"/>
          <p:cNvGraphicFramePr>
            <a:graphicFrameLocks noGrp="1"/>
          </p:cNvGraphicFramePr>
          <p:nvPr/>
        </p:nvGraphicFramePr>
        <p:xfrm>
          <a:off x="468313" y="1196975"/>
          <a:ext cx="8229600" cy="5391152"/>
        </p:xfrm>
        <a:graphic>
          <a:graphicData uri="http://schemas.openxmlformats.org/drawingml/2006/table">
            <a:tbl>
              <a:tblPr>
                <a:tableStyleId>{616DA210-FB5B-4158-B5E0-FEB733F419BA}</a:tableStyleId>
              </a:tblPr>
              <a:tblGrid>
                <a:gridCol w="2231479"/>
                <a:gridCol w="3691483"/>
                <a:gridCol w="2306638"/>
              </a:tblGrid>
              <a:tr h="457178">
                <a:tc>
                  <a:txBody>
                    <a:bodyPr/>
                    <a:lstStyle/>
                    <a:p>
                      <a:pPr marL="0" marR="0" lvl="0" indent="17463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</a:rPr>
                        <a:t>Тип  данных</a:t>
                      </a:r>
                      <a:endParaRPr kumimoji="0" 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marT="45709" marB="45709" anchor="ctr" horzOverflow="overflow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17463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</a:rPr>
                        <a:t>Описание</a:t>
                      </a:r>
                      <a:endParaRPr kumimoji="0" 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marT="45709" marB="45709" anchor="ctr" horzOverflow="overflow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17463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</a:rPr>
                        <a:t>Размер</a:t>
                      </a:r>
                      <a:endParaRPr kumimoji="0" 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marT="45709" marB="45709" anchor="ctr" horzOverflow="overflow">
                    <a:solidFill>
                      <a:schemeClr val="accent2"/>
                    </a:solidFill>
                  </a:tcPr>
                </a:tc>
              </a:tr>
              <a:tr h="478925">
                <a:tc>
                  <a:txBody>
                    <a:bodyPr/>
                    <a:lstStyle/>
                    <a:p>
                      <a:pPr marL="0" marR="0" lvl="0" indent="17463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</a:rPr>
                        <a:t>Текстовый</a:t>
                      </a: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marT="45709" marB="45709" anchor="ctr" horzOverflow="overflow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17463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ru-RU" sz="18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Алфавитно-цифровые символы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993300"/>
                        </a:solidFill>
                        <a:effectLst/>
                        <a:latin typeface="Arial" charset="0"/>
                      </a:endParaRPr>
                    </a:p>
                  </a:txBody>
                  <a:tcPr marT="45709" marB="45709" anchor="ctr" horzOverflow="overflow"/>
                </a:tc>
                <a:tc>
                  <a:txBody>
                    <a:bodyPr/>
                    <a:lstStyle/>
                    <a:p>
                      <a:pPr marL="0" marR="0" lvl="0" indent="17463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ru-RU" sz="1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0 – 255  символов</a:t>
                      </a: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993300"/>
                        </a:solidFill>
                        <a:effectLst/>
                        <a:latin typeface="Arial" charset="0"/>
                      </a:endParaRPr>
                    </a:p>
                  </a:txBody>
                  <a:tcPr marT="45709" marB="45709" anchor="ctr" horzOverflow="overflow"/>
                </a:tc>
              </a:tr>
              <a:tr h="640058">
                <a:tc>
                  <a:txBody>
                    <a:bodyPr/>
                    <a:lstStyle/>
                    <a:p>
                      <a:pPr marL="0" marR="0" lvl="0" indent="17463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</a:rPr>
                        <a:t>Поле МЕМО</a:t>
                      </a: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marT="45709" marB="45709" anchor="ctr" horzOverflow="overflow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17463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ru-RU" sz="18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Алфавитно-цифровые символы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993300"/>
                        </a:solidFill>
                        <a:effectLst/>
                        <a:latin typeface="Arial" charset="0"/>
                      </a:endParaRPr>
                    </a:p>
                  </a:txBody>
                  <a:tcPr marT="45709" marB="45709" anchor="ctr" horzOverflow="overflow"/>
                </a:tc>
                <a:tc>
                  <a:txBody>
                    <a:bodyPr/>
                    <a:lstStyle/>
                    <a:p>
                      <a:pPr marL="0" marR="0" lvl="0" indent="17463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ru-RU" sz="1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0 – 64000  символов</a:t>
                      </a: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993300"/>
                        </a:solidFill>
                        <a:effectLst/>
                        <a:latin typeface="Arial" charset="0"/>
                      </a:endParaRPr>
                    </a:p>
                  </a:txBody>
                  <a:tcPr marT="45709" marB="45709" anchor="ctr" horzOverflow="overflow"/>
                </a:tc>
              </a:tr>
              <a:tr h="375226">
                <a:tc>
                  <a:txBody>
                    <a:bodyPr/>
                    <a:lstStyle/>
                    <a:p>
                      <a:pPr marL="0" marR="0" lvl="0" indent="17463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</a:rPr>
                        <a:t>Числовой</a:t>
                      </a: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marT="45709" marB="45709" anchor="ctr" horzOverflow="overflow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17463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ru-RU" sz="18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Числовые значения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993300"/>
                        </a:solidFill>
                        <a:effectLst/>
                        <a:latin typeface="Arial" charset="0"/>
                      </a:endParaRPr>
                    </a:p>
                  </a:txBody>
                  <a:tcPr marT="45709" marB="45709" anchor="ctr" horzOverflow="overflow"/>
                </a:tc>
                <a:tc>
                  <a:txBody>
                    <a:bodyPr/>
                    <a:lstStyle/>
                    <a:p>
                      <a:pPr marL="0" marR="0" lvl="0" indent="17463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ru-RU" sz="18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1, 2, 4  или  8 байт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993300"/>
                        </a:solidFill>
                        <a:effectLst/>
                        <a:latin typeface="Arial" charset="0"/>
                      </a:endParaRPr>
                    </a:p>
                  </a:txBody>
                  <a:tcPr marT="45709" marB="45709" anchor="ctr" horzOverflow="overflow"/>
                </a:tc>
              </a:tr>
              <a:tr h="372350">
                <a:tc>
                  <a:txBody>
                    <a:bodyPr/>
                    <a:lstStyle/>
                    <a:p>
                      <a:pPr marL="0" marR="0" lvl="0" indent="17463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</a:rPr>
                        <a:t>Дата/время</a:t>
                      </a: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marT="45709" marB="45709" anchor="ctr" horzOverflow="overflow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17463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ru-RU" sz="18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Дата и время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993300"/>
                        </a:solidFill>
                        <a:effectLst/>
                        <a:latin typeface="Arial" charset="0"/>
                      </a:endParaRPr>
                    </a:p>
                  </a:txBody>
                  <a:tcPr marT="45709" marB="45709" anchor="ctr" horzOverflow="overflow"/>
                </a:tc>
                <a:tc>
                  <a:txBody>
                    <a:bodyPr/>
                    <a:lstStyle/>
                    <a:p>
                      <a:pPr marL="0" marR="0" lvl="0" indent="17463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ru-RU" sz="18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8 байт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993300"/>
                        </a:solidFill>
                        <a:effectLst/>
                        <a:latin typeface="Arial" charset="0"/>
                      </a:endParaRPr>
                    </a:p>
                  </a:txBody>
                  <a:tcPr marT="45709" marB="45709" anchor="ctr" horzOverflow="overflow"/>
                </a:tc>
              </a:tr>
              <a:tr h="391039">
                <a:tc>
                  <a:txBody>
                    <a:bodyPr/>
                    <a:lstStyle/>
                    <a:p>
                      <a:pPr marL="0" marR="0" lvl="0" indent="17463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</a:rPr>
                        <a:t>Денежный</a:t>
                      </a: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marT="45709" marB="45709" anchor="ctr" horzOverflow="overflow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17463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ru-RU" sz="18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Денежные значения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993300"/>
                        </a:solidFill>
                        <a:effectLst/>
                        <a:latin typeface="Arial" charset="0"/>
                      </a:endParaRPr>
                    </a:p>
                  </a:txBody>
                  <a:tcPr marT="45709" marB="45709" anchor="ctr" horzOverflow="overflow"/>
                </a:tc>
                <a:tc>
                  <a:txBody>
                    <a:bodyPr/>
                    <a:lstStyle/>
                    <a:p>
                      <a:pPr marL="0" marR="0" lvl="0" indent="17463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ru-RU" sz="18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8 байт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993300"/>
                        </a:solidFill>
                        <a:effectLst/>
                        <a:latin typeface="Arial" charset="0"/>
                      </a:endParaRPr>
                    </a:p>
                  </a:txBody>
                  <a:tcPr marT="45709" marB="45709" anchor="ctr" horzOverflow="overflow"/>
                </a:tc>
              </a:tr>
              <a:tr h="640058">
                <a:tc>
                  <a:txBody>
                    <a:bodyPr/>
                    <a:lstStyle/>
                    <a:p>
                      <a:pPr marL="0" marR="0" lvl="0" indent="17463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</a:rPr>
                        <a:t>Счетчик</a:t>
                      </a: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marT="45709" marB="45709" anchor="ctr" horzOverflow="overflow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17463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ru-RU" sz="18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Автоматически увеличивающиеся номера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993300"/>
                        </a:solidFill>
                        <a:effectLst/>
                        <a:latin typeface="Arial" charset="0"/>
                      </a:endParaRPr>
                    </a:p>
                  </a:txBody>
                  <a:tcPr marT="45709" marB="45709" anchor="ctr" horzOverflow="overflow"/>
                </a:tc>
                <a:tc>
                  <a:txBody>
                    <a:bodyPr/>
                    <a:lstStyle/>
                    <a:p>
                      <a:pPr marL="0" marR="0" lvl="0" indent="17463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ru-RU" sz="18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4 байта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993300"/>
                        </a:solidFill>
                        <a:effectLst/>
                        <a:latin typeface="Arial" charset="0"/>
                      </a:endParaRPr>
                    </a:p>
                  </a:txBody>
                  <a:tcPr marT="45709" marB="45709" anchor="ctr" horzOverflow="overflow"/>
                </a:tc>
              </a:tr>
              <a:tr h="378101">
                <a:tc>
                  <a:txBody>
                    <a:bodyPr/>
                    <a:lstStyle/>
                    <a:p>
                      <a:pPr marL="0" marR="0" lvl="0" indent="17463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</a:rPr>
                        <a:t>Логический</a:t>
                      </a: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marT="45709" marB="45709" anchor="ctr" horzOverflow="overflow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17463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ru-RU" sz="18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Логические значения Да/Нет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993300"/>
                        </a:solidFill>
                        <a:effectLst/>
                        <a:latin typeface="Arial" charset="0"/>
                      </a:endParaRPr>
                    </a:p>
                  </a:txBody>
                  <a:tcPr marT="45709" marB="45709" anchor="ctr" horzOverflow="overflow"/>
                </a:tc>
                <a:tc>
                  <a:txBody>
                    <a:bodyPr/>
                    <a:lstStyle/>
                    <a:p>
                      <a:pPr marL="0" marR="0" lvl="0" indent="17463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ru-RU" sz="18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1 бит  ( 0 или  -1 )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993300"/>
                        </a:solidFill>
                        <a:effectLst/>
                        <a:latin typeface="Arial" charset="0"/>
                      </a:endParaRPr>
                    </a:p>
                  </a:txBody>
                  <a:tcPr marT="45709" marB="45709" anchor="ctr" horzOverflow="overflow"/>
                </a:tc>
              </a:tr>
              <a:tr h="640058">
                <a:tc>
                  <a:txBody>
                    <a:bodyPr/>
                    <a:lstStyle/>
                    <a:p>
                      <a:pPr marL="0" marR="0" lvl="0" indent="17463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</a:rPr>
                        <a:t>Поле объекта ОЛЕ</a:t>
                      </a: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marT="45709" marB="45709" anchor="ctr" horzOverflow="overflow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17463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ru-RU" sz="18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Рисунки, диаграммы, звук и видео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993300"/>
                        </a:solidFill>
                        <a:effectLst/>
                        <a:latin typeface="Arial" charset="0"/>
                      </a:endParaRPr>
                    </a:p>
                  </a:txBody>
                  <a:tcPr marT="45709" marB="45709" anchor="ctr" horzOverflow="overflow"/>
                </a:tc>
                <a:tc>
                  <a:txBody>
                    <a:bodyPr/>
                    <a:lstStyle/>
                    <a:p>
                      <a:pPr marL="0" marR="0" lvl="0" indent="17463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ru-RU" sz="18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До 1 Гбайт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993300"/>
                        </a:solidFill>
                        <a:effectLst/>
                        <a:latin typeface="Arial" charset="0"/>
                      </a:endParaRPr>
                    </a:p>
                  </a:txBody>
                  <a:tcPr marT="45709" marB="45709" anchor="ctr" horzOverflow="overflow"/>
                </a:tc>
              </a:tr>
              <a:tr h="378101">
                <a:tc>
                  <a:txBody>
                    <a:bodyPr/>
                    <a:lstStyle/>
                    <a:p>
                      <a:pPr marL="0" marR="0" lvl="0" indent="17463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</a:rPr>
                        <a:t>Гиперссылка</a:t>
                      </a: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marT="45709" marB="45709" anchor="ctr" horzOverflow="overflow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17463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ru-RU" sz="18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Связь с ресурсом </a:t>
                      </a:r>
                      <a:r>
                        <a:rPr kumimoji="0" lang="en-US" sz="18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Internet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993300"/>
                        </a:solidFill>
                        <a:effectLst/>
                        <a:latin typeface="Arial" charset="0"/>
                      </a:endParaRPr>
                    </a:p>
                  </a:txBody>
                  <a:tcPr marT="45709" marB="45709" anchor="ctr" horzOverflow="overflow"/>
                </a:tc>
                <a:tc>
                  <a:txBody>
                    <a:bodyPr/>
                    <a:lstStyle/>
                    <a:p>
                      <a:pPr marL="0" marR="0" lvl="0" indent="17463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ru-RU" sz="18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0 –  6144 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993300"/>
                        </a:solidFill>
                        <a:effectLst/>
                        <a:latin typeface="Arial" charset="0"/>
                      </a:endParaRPr>
                    </a:p>
                  </a:txBody>
                  <a:tcPr marT="45709" marB="45709" anchor="ctr" horzOverflow="overflow"/>
                </a:tc>
              </a:tr>
              <a:tr h="640058">
                <a:tc>
                  <a:txBody>
                    <a:bodyPr/>
                    <a:lstStyle/>
                    <a:p>
                      <a:pPr marL="0" marR="0" lvl="0" indent="17463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</a:rPr>
                        <a:t>Мастер подстановок</a:t>
                      </a: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marT="45709" marB="45709" anchor="ctr" horzOverflow="overflow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17463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ru-RU" sz="18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Данные, подставляемые из другой таблицы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993300"/>
                        </a:solidFill>
                        <a:effectLst/>
                        <a:latin typeface="Arial" charset="0"/>
                      </a:endParaRPr>
                    </a:p>
                  </a:txBody>
                  <a:tcPr marT="45709" marB="45709" anchor="ctr" horzOverflow="overflow"/>
                </a:tc>
                <a:tc>
                  <a:txBody>
                    <a:bodyPr/>
                    <a:lstStyle/>
                    <a:p>
                      <a:pPr marL="0" marR="0" lvl="0" indent="17463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ru-RU" sz="1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Обычно  4 байта</a:t>
                      </a: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993300"/>
                        </a:solidFill>
                        <a:effectLst/>
                        <a:latin typeface="Arial" charset="0"/>
                      </a:endParaRPr>
                    </a:p>
                  </a:txBody>
                  <a:tcPr marT="45709" marB="45709" anchor="ctr" horzOverflow="overflow"/>
                </a:tc>
              </a:tr>
            </a:tbl>
          </a:graphicData>
        </a:graphic>
      </p:graphicFrame>
      <p:sp>
        <p:nvSpPr>
          <p:cNvPr id="88115" name="Text Box 54"/>
          <p:cNvSpPr txBox="1">
            <a:spLocks noChangeArrowheads="1"/>
          </p:cNvSpPr>
          <p:nvPr/>
        </p:nvSpPr>
        <p:spPr bwMode="auto">
          <a:xfrm>
            <a:off x="2627313" y="604838"/>
            <a:ext cx="5638800" cy="52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>
                <a:solidFill>
                  <a:schemeClr val="bg1"/>
                </a:solidFill>
                <a:latin typeface="Trebuchet MS" pitchFamily="34" charset="0"/>
              </a:rPr>
              <a:t>Типы данных </a:t>
            </a:r>
            <a:r>
              <a:rPr lang="en-US" sz="2800" b="1">
                <a:solidFill>
                  <a:schemeClr val="bg1"/>
                </a:solidFill>
                <a:latin typeface="Trebuchet MS" pitchFamily="34" charset="0"/>
              </a:rPr>
              <a:t>Microsoft Access</a:t>
            </a:r>
            <a:endParaRPr lang="ru-RU" sz="2800" b="1">
              <a:solidFill>
                <a:schemeClr val="bg1"/>
              </a:solidFill>
              <a:latin typeface="Trebuchet MS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89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smtClean="0"/>
              <a:t>Окно БД в режиме создания.</a:t>
            </a:r>
          </a:p>
        </p:txBody>
      </p:sp>
      <p:sp>
        <p:nvSpPr>
          <p:cNvPr id="89090" name="Объект 1"/>
          <p:cNvSpPr>
            <a:spLocks noGrp="1"/>
          </p:cNvSpPr>
          <p:nvPr>
            <p:ph idx="1"/>
          </p:nvPr>
        </p:nvSpPr>
        <p:spPr>
          <a:xfrm>
            <a:off x="457200" y="1219200"/>
            <a:ext cx="8435975" cy="5105400"/>
          </a:xfrm>
        </p:spPr>
        <p:txBody>
          <a:bodyPr/>
          <a:lstStyle/>
          <a:p>
            <a:pPr marL="0" indent="0">
              <a:buFont typeface="Wingdings" pitchFamily="2" charset="2"/>
              <a:buNone/>
            </a:pPr>
            <a:r>
              <a:rPr lang="ru-RU" sz="2600" smtClean="0"/>
              <a:t>Используя Конструктор, создайте все таблицы БД</a:t>
            </a:r>
          </a:p>
        </p:txBody>
      </p:sp>
      <p:pic>
        <p:nvPicPr>
          <p:cNvPr id="89091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76375" y="1844675"/>
            <a:ext cx="6408738" cy="468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9092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76825" y="3573463"/>
            <a:ext cx="3457575" cy="2171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0113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650" y="1628775"/>
            <a:ext cx="7704138" cy="502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011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smtClean="0"/>
              <a:t>Режим конструктора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1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smtClean="0"/>
              <a:t>Повтор материала</a:t>
            </a:r>
            <a:endParaRPr lang="ru-RU" smtClean="0"/>
          </a:p>
        </p:txBody>
      </p:sp>
      <p:sp>
        <p:nvSpPr>
          <p:cNvPr id="6147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075613" cy="4495800"/>
          </a:xfrm>
        </p:spPr>
        <p:txBody>
          <a:bodyPr/>
          <a:lstStyle/>
          <a:p>
            <a:pPr marL="15875" indent="0" eaLnBrk="1" hangingPunct="1">
              <a:buFontTx/>
              <a:buNone/>
            </a:pPr>
            <a:r>
              <a:rPr lang="ru-RU" sz="2400" dirty="0" smtClean="0"/>
              <a:t>1. Дайте определение базы данных </a:t>
            </a:r>
          </a:p>
          <a:p>
            <a:pPr marL="15875" indent="0" algn="ctr" eaLnBrk="1" hangingPunct="1">
              <a:buFontTx/>
              <a:buNone/>
            </a:pPr>
            <a:r>
              <a:rPr lang="ru-RU" sz="2400" b="1" i="1" dirty="0" smtClean="0">
                <a:solidFill>
                  <a:srgbClr val="FF0000"/>
                </a:solidFill>
              </a:rPr>
              <a:t>Информационные структуры, содержащие взаимосвязанные данные о реальных объектах и хранящиеся во внешней памяти, называются базами данных. </a:t>
            </a:r>
          </a:p>
          <a:p>
            <a:pPr marL="15875" indent="0" algn="just" eaLnBrk="1" hangingPunct="1">
              <a:buFontTx/>
              <a:buNone/>
            </a:pPr>
            <a:r>
              <a:rPr lang="ru-RU" sz="2400" dirty="0" smtClean="0"/>
              <a:t>В широком смысле слова можно сказать, что </a:t>
            </a:r>
            <a:r>
              <a:rPr lang="ru-RU" sz="2400" b="1" dirty="0" smtClean="0">
                <a:solidFill>
                  <a:srgbClr val="FF0000"/>
                </a:solidFill>
              </a:rPr>
              <a:t>база данных</a:t>
            </a:r>
            <a:r>
              <a:rPr lang="ru-RU" sz="2400" dirty="0" smtClean="0"/>
              <a:t> – это совокупность сведений о конкретных объектах реального мира в какой-либо предметной области или разделе предметной области.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Text Box 52"/>
          <p:cNvSpPr txBox="1">
            <a:spLocks noChangeArrowheads="1"/>
          </p:cNvSpPr>
          <p:nvPr/>
        </p:nvSpPr>
        <p:spPr bwMode="auto">
          <a:xfrm>
            <a:off x="2528888" y="115888"/>
            <a:ext cx="5976937" cy="954087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defRPr/>
            </a:pPr>
            <a:r>
              <a:rPr lang="ru-RU" sz="2800" b="1" dirty="0" smtClean="0">
                <a:solidFill>
                  <a:schemeClr val="bg1"/>
                </a:solidFill>
                <a:latin typeface="+mj-lt"/>
                <a:cs typeface="+mn-cs"/>
              </a:rPr>
              <a:t>Панель инструментов конструктора таблиц</a:t>
            </a:r>
          </a:p>
        </p:txBody>
      </p:sp>
      <p:grpSp>
        <p:nvGrpSpPr>
          <p:cNvPr id="91138" name="Group 96"/>
          <p:cNvGrpSpPr>
            <a:grpSpLocks/>
          </p:cNvGrpSpPr>
          <p:nvPr/>
        </p:nvGrpSpPr>
        <p:grpSpPr bwMode="auto">
          <a:xfrm>
            <a:off x="165100" y="2632075"/>
            <a:ext cx="8728075" cy="2957513"/>
            <a:chOff x="204" y="1160"/>
            <a:chExt cx="5352" cy="1673"/>
          </a:xfrm>
        </p:grpSpPr>
        <p:pic>
          <p:nvPicPr>
            <p:cNvPr id="41988" name="Picture 55" descr="Безимени-2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567" y="1731"/>
              <a:ext cx="4625" cy="429"/>
            </a:xfrm>
            <a:prstGeom prst="rect">
              <a:avLst/>
            </a:prstGeom>
            <a:ln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</p:pic>
        <p:sp>
          <p:nvSpPr>
            <p:cNvPr id="41989" name="Text Box 56"/>
            <p:cNvSpPr txBox="1">
              <a:spLocks noChangeArrowheads="1"/>
            </p:cNvSpPr>
            <p:nvPr/>
          </p:nvSpPr>
          <p:spPr bwMode="auto">
            <a:xfrm>
              <a:off x="295" y="1160"/>
              <a:ext cx="544" cy="252"/>
            </a:xfrm>
            <a:prstGeom prst="rect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defRPr/>
              </a:pPr>
              <a:r>
                <a:rPr lang="ru-RU" sz="2000" dirty="0" smtClean="0">
                  <a:solidFill>
                    <a:srgbClr val="000000"/>
                  </a:solidFill>
                  <a:latin typeface="+mj-lt"/>
                </a:rPr>
                <a:t>Вид</a:t>
              </a:r>
            </a:p>
          </p:txBody>
        </p:sp>
        <p:sp>
          <p:nvSpPr>
            <p:cNvPr id="41990" name="Text Box 57"/>
            <p:cNvSpPr txBox="1">
              <a:spLocks noChangeArrowheads="1"/>
            </p:cNvSpPr>
            <p:nvPr/>
          </p:nvSpPr>
          <p:spPr bwMode="auto">
            <a:xfrm>
              <a:off x="204" y="2387"/>
              <a:ext cx="975" cy="446"/>
            </a:xfrm>
            <a:prstGeom prst="rect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defRPr/>
              </a:pPr>
              <a:r>
                <a:rPr lang="ru-RU" sz="2000" smtClean="0">
                  <a:solidFill>
                    <a:srgbClr val="000000"/>
                  </a:solidFill>
                  <a:latin typeface="+mj-lt"/>
                </a:rPr>
                <a:t>Ключевое поле</a:t>
              </a:r>
            </a:p>
          </p:txBody>
        </p:sp>
        <p:sp>
          <p:nvSpPr>
            <p:cNvPr id="41991" name="Text Box 58"/>
            <p:cNvSpPr txBox="1">
              <a:spLocks noChangeArrowheads="1"/>
            </p:cNvSpPr>
            <p:nvPr/>
          </p:nvSpPr>
          <p:spPr bwMode="auto">
            <a:xfrm>
              <a:off x="1292" y="1162"/>
              <a:ext cx="1134" cy="252"/>
            </a:xfrm>
            <a:prstGeom prst="rect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defRPr/>
              </a:pPr>
              <a:r>
                <a:rPr lang="ru-RU" sz="2000" smtClean="0">
                  <a:solidFill>
                    <a:srgbClr val="000000"/>
                  </a:solidFill>
                  <a:latin typeface="+mj-lt"/>
                </a:rPr>
                <a:t>Индексы</a:t>
              </a:r>
            </a:p>
          </p:txBody>
        </p:sp>
        <p:sp>
          <p:nvSpPr>
            <p:cNvPr id="41992" name="Text Box 59"/>
            <p:cNvSpPr txBox="1">
              <a:spLocks noChangeArrowheads="1"/>
            </p:cNvSpPr>
            <p:nvPr/>
          </p:nvSpPr>
          <p:spPr bwMode="auto">
            <a:xfrm>
              <a:off x="1383" y="2387"/>
              <a:ext cx="1045" cy="446"/>
            </a:xfrm>
            <a:prstGeom prst="rect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defRPr/>
              </a:pPr>
              <a:r>
                <a:rPr lang="ru-RU" sz="2000" smtClean="0">
                  <a:solidFill>
                    <a:srgbClr val="000000"/>
                  </a:solidFill>
                  <a:latin typeface="+mj-lt"/>
                </a:rPr>
                <a:t>Добавить строки</a:t>
              </a:r>
            </a:p>
          </p:txBody>
        </p:sp>
        <p:sp>
          <p:nvSpPr>
            <p:cNvPr id="41993" name="Text Box 60"/>
            <p:cNvSpPr txBox="1">
              <a:spLocks noChangeArrowheads="1"/>
            </p:cNvSpPr>
            <p:nvPr/>
          </p:nvSpPr>
          <p:spPr bwMode="auto">
            <a:xfrm>
              <a:off x="2608" y="2387"/>
              <a:ext cx="998" cy="446"/>
            </a:xfrm>
            <a:prstGeom prst="rect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defRPr/>
              </a:pPr>
              <a:r>
                <a:rPr lang="ru-RU" sz="2000" smtClean="0">
                  <a:solidFill>
                    <a:srgbClr val="000000"/>
                  </a:solidFill>
                  <a:latin typeface="+mj-lt"/>
                </a:rPr>
                <a:t>Удалить строки</a:t>
              </a:r>
            </a:p>
          </p:txBody>
        </p:sp>
        <p:sp>
          <p:nvSpPr>
            <p:cNvPr id="41994" name="Text Box 61"/>
            <p:cNvSpPr txBox="1">
              <a:spLocks noChangeArrowheads="1"/>
            </p:cNvSpPr>
            <p:nvPr/>
          </p:nvSpPr>
          <p:spPr bwMode="auto">
            <a:xfrm>
              <a:off x="2789" y="1160"/>
              <a:ext cx="1044" cy="252"/>
            </a:xfrm>
            <a:prstGeom prst="rect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defRPr/>
              </a:pPr>
              <a:r>
                <a:rPr lang="ru-RU" sz="2000" smtClean="0">
                  <a:solidFill>
                    <a:srgbClr val="000000"/>
                  </a:solidFill>
                  <a:latin typeface="+mj-lt"/>
                </a:rPr>
                <a:t>Свойства</a:t>
              </a:r>
            </a:p>
          </p:txBody>
        </p:sp>
        <p:sp>
          <p:nvSpPr>
            <p:cNvPr id="41995" name="Text Box 62"/>
            <p:cNvSpPr txBox="1">
              <a:spLocks noChangeArrowheads="1"/>
            </p:cNvSpPr>
            <p:nvPr/>
          </p:nvSpPr>
          <p:spPr bwMode="auto">
            <a:xfrm>
              <a:off x="4241" y="1160"/>
              <a:ext cx="1226" cy="252"/>
            </a:xfrm>
            <a:prstGeom prst="rect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defRPr/>
              </a:pPr>
              <a:r>
                <a:rPr lang="ru-RU" sz="2000" smtClean="0">
                  <a:solidFill>
                    <a:srgbClr val="000000"/>
                  </a:solidFill>
                  <a:latin typeface="+mj-lt"/>
                </a:rPr>
                <a:t>Построить</a:t>
              </a:r>
            </a:p>
          </p:txBody>
        </p:sp>
        <p:sp>
          <p:nvSpPr>
            <p:cNvPr id="41996" name="Text Box 83"/>
            <p:cNvSpPr txBox="1">
              <a:spLocks noChangeArrowheads="1"/>
            </p:cNvSpPr>
            <p:nvPr/>
          </p:nvSpPr>
          <p:spPr bwMode="auto">
            <a:xfrm>
              <a:off x="3787" y="2387"/>
              <a:ext cx="589" cy="446"/>
            </a:xfrm>
            <a:prstGeom prst="rect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defRPr/>
              </a:pPr>
              <a:r>
                <a:rPr lang="ru-RU" sz="2000" smtClean="0">
                  <a:solidFill>
                    <a:srgbClr val="000000"/>
                  </a:solidFill>
                  <a:latin typeface="+mj-lt"/>
                </a:rPr>
                <a:t>Окно БД</a:t>
              </a:r>
            </a:p>
          </p:txBody>
        </p:sp>
        <p:sp>
          <p:nvSpPr>
            <p:cNvPr id="41997" name="Text Box 84"/>
            <p:cNvSpPr txBox="1">
              <a:spLocks noChangeArrowheads="1"/>
            </p:cNvSpPr>
            <p:nvPr/>
          </p:nvSpPr>
          <p:spPr bwMode="auto">
            <a:xfrm>
              <a:off x="4558" y="2387"/>
              <a:ext cx="998" cy="446"/>
            </a:xfrm>
            <a:prstGeom prst="rect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defRPr/>
              </a:pPr>
              <a:r>
                <a:rPr lang="ru-RU" sz="2000" smtClean="0">
                  <a:solidFill>
                    <a:srgbClr val="000000"/>
                  </a:solidFill>
                  <a:latin typeface="+mj-lt"/>
                </a:rPr>
                <a:t>Новый объект</a:t>
              </a:r>
            </a:p>
          </p:txBody>
        </p:sp>
        <p:sp>
          <p:nvSpPr>
            <p:cNvPr id="41998" name="Line 85"/>
            <p:cNvSpPr>
              <a:spLocks noChangeShapeType="1"/>
            </p:cNvSpPr>
            <p:nvPr/>
          </p:nvSpPr>
          <p:spPr bwMode="auto">
            <a:xfrm>
              <a:off x="521" y="1434"/>
              <a:ext cx="316" cy="318"/>
            </a:xfrm>
            <a:prstGeom prst="line">
              <a:avLst/>
            </a:prstGeom>
            <a:ln>
              <a:headEnd/>
              <a:tailEnd type="triangl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endParaRPr lang="ru-RU">
                <a:latin typeface="+mj-lt"/>
              </a:endParaRPr>
            </a:p>
          </p:txBody>
        </p:sp>
        <p:sp>
          <p:nvSpPr>
            <p:cNvPr id="41999" name="Line 86"/>
            <p:cNvSpPr>
              <a:spLocks noChangeShapeType="1"/>
            </p:cNvSpPr>
            <p:nvPr/>
          </p:nvSpPr>
          <p:spPr bwMode="auto">
            <a:xfrm>
              <a:off x="1837" y="1434"/>
              <a:ext cx="227" cy="318"/>
            </a:xfrm>
            <a:prstGeom prst="line">
              <a:avLst/>
            </a:prstGeom>
            <a:ln>
              <a:headEnd/>
              <a:tailEnd type="triangl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endParaRPr lang="ru-RU">
                <a:latin typeface="+mj-lt"/>
              </a:endParaRPr>
            </a:p>
          </p:txBody>
        </p:sp>
        <p:sp>
          <p:nvSpPr>
            <p:cNvPr id="42000" name="Line 87"/>
            <p:cNvSpPr>
              <a:spLocks noChangeShapeType="1"/>
            </p:cNvSpPr>
            <p:nvPr/>
          </p:nvSpPr>
          <p:spPr bwMode="auto">
            <a:xfrm flipH="1">
              <a:off x="3198" y="1434"/>
              <a:ext cx="90" cy="363"/>
            </a:xfrm>
            <a:prstGeom prst="line">
              <a:avLst/>
            </a:prstGeom>
            <a:ln>
              <a:headEnd/>
              <a:tailEnd type="triangl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endParaRPr lang="ru-RU">
                <a:latin typeface="+mj-lt"/>
              </a:endParaRPr>
            </a:p>
          </p:txBody>
        </p:sp>
        <p:sp>
          <p:nvSpPr>
            <p:cNvPr id="42001" name="Line 88"/>
            <p:cNvSpPr>
              <a:spLocks noChangeShapeType="1"/>
            </p:cNvSpPr>
            <p:nvPr/>
          </p:nvSpPr>
          <p:spPr bwMode="auto">
            <a:xfrm flipH="1">
              <a:off x="3560" y="1434"/>
              <a:ext cx="1314" cy="318"/>
            </a:xfrm>
            <a:prstGeom prst="line">
              <a:avLst/>
            </a:prstGeom>
            <a:ln>
              <a:headEnd/>
              <a:tailEnd type="triangl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endParaRPr lang="ru-RU">
                <a:latin typeface="+mj-lt"/>
              </a:endParaRPr>
            </a:p>
          </p:txBody>
        </p:sp>
        <p:sp>
          <p:nvSpPr>
            <p:cNvPr id="42002" name="Line 89"/>
            <p:cNvSpPr>
              <a:spLocks noChangeShapeType="1"/>
            </p:cNvSpPr>
            <p:nvPr/>
          </p:nvSpPr>
          <p:spPr bwMode="auto">
            <a:xfrm flipV="1">
              <a:off x="657" y="2160"/>
              <a:ext cx="953" cy="225"/>
            </a:xfrm>
            <a:prstGeom prst="line">
              <a:avLst/>
            </a:prstGeom>
            <a:ln>
              <a:headEnd/>
              <a:tailEnd type="triangl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endParaRPr lang="ru-RU">
                <a:latin typeface="+mj-lt"/>
              </a:endParaRPr>
            </a:p>
          </p:txBody>
        </p:sp>
        <p:sp>
          <p:nvSpPr>
            <p:cNvPr id="42003" name="Line 91"/>
            <p:cNvSpPr>
              <a:spLocks noChangeShapeType="1"/>
            </p:cNvSpPr>
            <p:nvPr/>
          </p:nvSpPr>
          <p:spPr bwMode="auto">
            <a:xfrm flipV="1">
              <a:off x="1927" y="2069"/>
              <a:ext cx="409" cy="318"/>
            </a:xfrm>
            <a:prstGeom prst="line">
              <a:avLst/>
            </a:prstGeom>
            <a:ln>
              <a:headEnd/>
              <a:tailEnd type="triangl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endParaRPr lang="ru-RU">
                <a:latin typeface="+mj-lt"/>
              </a:endParaRPr>
            </a:p>
          </p:txBody>
        </p:sp>
        <p:sp>
          <p:nvSpPr>
            <p:cNvPr id="42004" name="Line 93"/>
            <p:cNvSpPr>
              <a:spLocks noChangeShapeType="1"/>
            </p:cNvSpPr>
            <p:nvPr/>
          </p:nvSpPr>
          <p:spPr bwMode="auto">
            <a:xfrm flipH="1" flipV="1">
              <a:off x="2789" y="2160"/>
              <a:ext cx="316" cy="225"/>
            </a:xfrm>
            <a:prstGeom prst="line">
              <a:avLst/>
            </a:prstGeom>
            <a:ln>
              <a:headEnd/>
              <a:tailEnd type="triangl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endParaRPr lang="ru-RU">
                <a:latin typeface="+mj-lt"/>
              </a:endParaRPr>
            </a:p>
          </p:txBody>
        </p:sp>
        <p:sp>
          <p:nvSpPr>
            <p:cNvPr id="42005" name="Line 94"/>
            <p:cNvSpPr>
              <a:spLocks noChangeShapeType="1"/>
            </p:cNvSpPr>
            <p:nvPr/>
          </p:nvSpPr>
          <p:spPr bwMode="auto">
            <a:xfrm flipH="1" flipV="1">
              <a:off x="3969" y="2160"/>
              <a:ext cx="90" cy="225"/>
            </a:xfrm>
            <a:prstGeom prst="line">
              <a:avLst/>
            </a:prstGeom>
            <a:ln>
              <a:headEnd/>
              <a:tailEnd type="triangl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endParaRPr lang="ru-RU">
                <a:latin typeface="+mj-lt"/>
              </a:endParaRPr>
            </a:p>
          </p:txBody>
        </p:sp>
        <p:sp>
          <p:nvSpPr>
            <p:cNvPr id="42006" name="Line 95"/>
            <p:cNvSpPr>
              <a:spLocks noChangeShapeType="1"/>
            </p:cNvSpPr>
            <p:nvPr/>
          </p:nvSpPr>
          <p:spPr bwMode="auto">
            <a:xfrm flipH="1" flipV="1">
              <a:off x="4422" y="2069"/>
              <a:ext cx="635" cy="318"/>
            </a:xfrm>
            <a:prstGeom prst="line">
              <a:avLst/>
            </a:prstGeom>
            <a:ln>
              <a:headEnd/>
              <a:tailEnd type="triangl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endParaRPr lang="ru-RU">
                <a:latin typeface="+mj-lt"/>
              </a:endParaRPr>
            </a:p>
          </p:txBody>
        </p:sp>
      </p:grpSp>
      <p:sp>
        <p:nvSpPr>
          <p:cNvPr id="91139" name="Объект 2"/>
          <p:cNvSpPr>
            <a:spLocks noGrp="1"/>
          </p:cNvSpPr>
          <p:nvPr>
            <p:ph idx="1"/>
          </p:nvPr>
        </p:nvSpPr>
        <p:spPr>
          <a:xfrm>
            <a:off x="474663" y="1412875"/>
            <a:ext cx="8229600" cy="973138"/>
          </a:xfrm>
        </p:spPr>
        <p:txBody>
          <a:bodyPr/>
          <a:lstStyle/>
          <a:p>
            <a:pPr marL="0" indent="0">
              <a:buFont typeface="Wingdings" pitchFamily="2" charset="2"/>
              <a:buNone/>
            </a:pPr>
            <a:r>
              <a:rPr lang="ru-RU" smtClean="0"/>
              <a:t>Не забудьте задать ключевые поля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1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smtClean="0"/>
              <a:t>Проектирование БД</a:t>
            </a:r>
          </a:p>
        </p:txBody>
      </p:sp>
      <p:sp>
        <p:nvSpPr>
          <p:cNvPr id="92162" name="Объект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625475"/>
          </a:xfrm>
        </p:spPr>
        <p:txBody>
          <a:bodyPr/>
          <a:lstStyle/>
          <a:p>
            <a:pPr marL="0" indent="0">
              <a:buFont typeface="Wingdings" pitchFamily="2" charset="2"/>
              <a:buNone/>
            </a:pPr>
            <a:r>
              <a:rPr lang="ru-RU" smtClean="0"/>
              <a:t>Для каждого поля определите свойства</a:t>
            </a:r>
          </a:p>
        </p:txBody>
      </p:sp>
      <p:pic>
        <p:nvPicPr>
          <p:cNvPr id="92163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8025" y="1989138"/>
            <a:ext cx="6537325" cy="431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5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smtClean="0"/>
              <a:t>Создание таблиц БД</a:t>
            </a:r>
          </a:p>
        </p:txBody>
      </p:sp>
      <p:sp>
        <p:nvSpPr>
          <p:cNvPr id="93186" name="Объект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985838"/>
          </a:xfrm>
        </p:spPr>
        <p:txBody>
          <a:bodyPr/>
          <a:lstStyle/>
          <a:p>
            <a:pPr marL="0" indent="0" algn="ctr">
              <a:buFont typeface="Wingdings" pitchFamily="2" charset="2"/>
              <a:buNone/>
            </a:pPr>
            <a:r>
              <a:rPr lang="ru-RU" sz="2800" dirty="0" smtClean="0"/>
              <a:t>Имеем модель данных, состоящую из шести взаимосвязанных таблиц:</a:t>
            </a:r>
          </a:p>
          <a:p>
            <a:pPr marL="0" indent="0" algn="ctr">
              <a:buFont typeface="Wingdings" pitchFamily="2" charset="2"/>
              <a:buNone/>
            </a:pPr>
            <a:endParaRPr lang="ru-RU" sz="2800" dirty="0" smtClean="0"/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250825" y="2276475"/>
          <a:ext cx="2665413" cy="2103120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{69012ECD-51FC-41F1-AA8D-1B2483CD663E}</a:tableStyleId>
              </a:tblPr>
              <a:tblGrid>
                <a:gridCol w="2665413"/>
              </a:tblGrid>
              <a:tr h="21590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  <a:latin typeface="+mj-lt"/>
                        </a:rPr>
                        <a:t>ПОРОДЫ</a:t>
                      </a:r>
                      <a:endParaRPr lang="ru-RU" sz="2000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609" marR="68609" marT="0" marB="0"/>
                </a:tc>
              </a:tr>
              <a:tr h="21590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err="1" smtClean="0">
                          <a:effectLst/>
                          <a:latin typeface="+mj-lt"/>
                        </a:rPr>
                        <a:t>Код_породы</a:t>
                      </a:r>
                      <a:endParaRPr lang="ru-RU" sz="2000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609" marR="68609" marT="0" marB="0">
                    <a:solidFill>
                      <a:srgbClr val="FFFF00"/>
                    </a:solidFill>
                  </a:tcPr>
                </a:tc>
              </a:tr>
              <a:tr h="21590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  <a:latin typeface="+mj-lt"/>
                        </a:rPr>
                        <a:t>Порода</a:t>
                      </a:r>
                      <a:endParaRPr lang="ru-RU" sz="2000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609" marR="68609" marT="0" marB="0"/>
                </a:tc>
              </a:tr>
              <a:tr h="21590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  <a:latin typeface="+mj-lt"/>
                          <a:ea typeface="Times New Roman"/>
                        </a:rPr>
                        <a:t>Цена</a:t>
                      </a:r>
                      <a:endParaRPr lang="ru-RU" sz="2000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609" marR="68609" marT="0" marB="0"/>
                </a:tc>
              </a:tr>
              <a:tr h="21590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+mj-lt"/>
                        </a:rPr>
                        <a:t>Место выведения</a:t>
                      </a:r>
                      <a:endParaRPr lang="ru-RU" sz="2000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609" marR="68609" marT="0" marB="0"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590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err="1" smtClean="0">
                          <a:effectLst/>
                          <a:latin typeface="+mj-lt"/>
                        </a:rPr>
                        <a:t>Описание_породы</a:t>
                      </a:r>
                      <a:endParaRPr lang="ru-RU" sz="2000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609" marR="68609" marT="0" marB="0"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</a:tbl>
          </a:graphicData>
        </a:graphic>
      </p:graphicFrame>
      <p:graphicFrame>
        <p:nvGraphicFramePr>
          <p:cNvPr id="9" name="Group 70"/>
          <p:cNvGraphicFramePr>
            <a:graphicFrameLocks noGrp="1"/>
          </p:cNvGraphicFramePr>
          <p:nvPr/>
        </p:nvGraphicFramePr>
        <p:xfrm>
          <a:off x="3132138" y="3357563"/>
          <a:ext cx="2879725" cy="2105028"/>
        </p:xfrm>
        <a:graphic>
          <a:graphicData uri="http://schemas.openxmlformats.org/drawingml/2006/table">
            <a:tbl>
              <a:tblPr/>
              <a:tblGrid>
                <a:gridCol w="2879725"/>
              </a:tblGrid>
              <a:tr h="350838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cs typeface="Arial" charset="0"/>
                        </a:rPr>
                        <a:t>КОННОЗАВОДЧИКИ</a:t>
                      </a: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0" marR="68570" marT="0" marB="0" horzOverflow="overflow">
                    <a:lnL w="9525" cap="flat" cmpd="sng" algn="ctr">
                      <a:solidFill>
                        <a:srgbClr val="1CA0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1CA0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1CA0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1CA0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350838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Код_коннозаводчика</a:t>
                      </a: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70" marR="68570" marT="0" marB="0" horzOverflow="overflow">
                    <a:lnL w="9525" cap="flat" cmpd="sng" algn="ctr">
                      <a:solidFill>
                        <a:srgbClr val="1CA0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1CA0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1CA0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1CA0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  <a:tr h="350838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Коннозаводчик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70" marR="68570" marT="0" marB="0" horzOverflow="overflow">
                    <a:lnL w="9525" cap="flat" cmpd="sng" algn="ctr">
                      <a:solidFill>
                        <a:srgbClr val="1CA0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1CA0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1CA0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838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Страна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70" marR="68570" marT="0" marB="0" horzOverflow="overflow">
                    <a:lnL w="9525" cap="flat" cmpd="sng" algn="ctr">
                      <a:solidFill>
                        <a:srgbClr val="1CA0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1CA0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838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Год начала</a:t>
                      </a:r>
                    </a:p>
                  </a:txBody>
                  <a:tcPr marL="68570" marR="68570" marT="0" marB="0" horzOverflow="overflow">
                    <a:lnL w="9525" cap="flat" cmpd="sng" algn="ctr">
                      <a:solidFill>
                        <a:srgbClr val="1CA0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1CA0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838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Поголовье</a:t>
                      </a:r>
                    </a:p>
                  </a:txBody>
                  <a:tcPr marL="68570" marR="68570" marT="0" marB="0" horzOverflow="overflow">
                    <a:lnL w="9525" cap="flat" cmpd="sng" algn="ctr">
                      <a:solidFill>
                        <a:srgbClr val="1CA0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1CA0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1CA0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10" name="Group 72"/>
          <p:cNvGraphicFramePr>
            <a:graphicFrameLocks noGrp="1"/>
          </p:cNvGraphicFramePr>
          <p:nvPr/>
        </p:nvGraphicFramePr>
        <p:xfrm>
          <a:off x="6084888" y="2439988"/>
          <a:ext cx="2951162" cy="3562037"/>
        </p:xfrm>
        <a:graphic>
          <a:graphicData uri="http://schemas.openxmlformats.org/drawingml/2006/table">
            <a:tbl>
              <a:tblPr/>
              <a:tblGrid>
                <a:gridCol w="2951162"/>
              </a:tblGrid>
              <a:tr h="350838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cs typeface="Arial" charset="0"/>
                        </a:rPr>
                        <a:t>ЛОШАДИ</a:t>
                      </a: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9" marR="68579" marT="0" marB="0" horzOverflow="overflow">
                    <a:lnL w="9525" cap="flat" cmpd="sng" algn="ctr">
                      <a:solidFill>
                        <a:srgbClr val="1CA0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1CA0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1CA0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1CA0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350838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Код_лошади</a:t>
                      </a: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9" marR="68579" marT="0" marB="0" horzOverflow="overflow">
                    <a:lnL w="9525" cap="flat" cmpd="sng" algn="ctr">
                      <a:solidFill>
                        <a:srgbClr val="1CA0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1CA0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1CA0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1CA0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  <a:tr h="349250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Кличка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9" marR="68579" marT="0" marB="0" horzOverflow="overflow">
                    <a:lnL w="9525" cap="flat" cmpd="sng" algn="ctr">
                      <a:solidFill>
                        <a:srgbClr val="1CA0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1CA0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1CA0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1CA0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838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Дата_рождения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9" marR="68579" marT="0" marB="0" horzOverflow="overflow">
                    <a:lnL w="9525" cap="flat" cmpd="sng" algn="ctr">
                      <a:solidFill>
                        <a:srgbClr val="1CA0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1CA0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1CA0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1CA0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838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Код_породы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9" marR="68579" marT="0" marB="0" horzOverflow="overflow">
                    <a:lnL w="9525" cap="flat" cmpd="sng" algn="ctr">
                      <a:solidFill>
                        <a:srgbClr val="1CA0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1CA0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1CA0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1CA0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838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Код_масти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9" marR="68579" marT="0" marB="0" horzOverflow="overflow">
                    <a:lnL w="9525" cap="flat" cmpd="sng" algn="ctr">
                      <a:solidFill>
                        <a:srgbClr val="1CA0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1CA0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1CA0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1CA0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838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Пол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9" marR="68579" marT="0" marB="0" horzOverflow="overflow">
                    <a:lnL w="9525" cap="flat" cmpd="sng" algn="ctr">
                      <a:solidFill>
                        <a:srgbClr val="1CA0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1CA0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1CA0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1CA0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4813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Код_коннозаводчика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9" marR="68579" marT="0" marB="0" horzOverflow="overflow">
                    <a:lnL w="9525" cap="flat" cmpd="sng" algn="ctr">
                      <a:solidFill>
                        <a:srgbClr val="1CA0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1CA0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1CA0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1CA0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838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Страна_обитания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9" marR="68579" marT="0" marB="0" horzOverflow="overflow">
                    <a:lnL w="9525" cap="flat" cmpd="sng" algn="ctr">
                      <a:solidFill>
                        <a:srgbClr val="1CA0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1CA0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1CA0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838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Фото лошади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9" marR="68579" marT="0" marB="0" horzOverflow="overflow">
                    <a:lnL w="9525" cap="flat" cmpd="sng" algn="ctr">
                      <a:solidFill>
                        <a:srgbClr val="1CA0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1CA0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1CA0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11" name="Таблица 10"/>
          <p:cNvGraphicFramePr>
            <a:graphicFrameLocks noGrp="1"/>
          </p:cNvGraphicFramePr>
          <p:nvPr/>
        </p:nvGraphicFramePr>
        <p:xfrm>
          <a:off x="285720" y="4508500"/>
          <a:ext cx="2643206" cy="1403352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{69012ECD-51FC-41F1-AA8D-1B2483CD663E}</a:tableStyleId>
              </a:tblPr>
              <a:tblGrid>
                <a:gridCol w="2643206"/>
              </a:tblGrid>
              <a:tr h="35083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МАСТИ</a:t>
                      </a:r>
                      <a:endParaRPr lang="ru-RU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9" marR="68589" marT="0" marB="0"/>
                </a:tc>
              </a:tr>
              <a:tr h="35083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err="1">
                          <a:effectLst/>
                        </a:rPr>
                        <a:t>Код_масти</a:t>
                      </a:r>
                      <a:endParaRPr lang="ru-RU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9" marR="68589" marT="0" marB="0">
                    <a:solidFill>
                      <a:srgbClr val="FFFF00"/>
                    </a:solidFill>
                  </a:tcPr>
                </a:tc>
              </a:tr>
              <a:tr h="35083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Масть</a:t>
                      </a:r>
                      <a:endParaRPr lang="ru-RU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9" marR="68589" marT="0" marB="0"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083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err="1">
                          <a:effectLst/>
                        </a:rPr>
                        <a:t>Описание_масти</a:t>
                      </a:r>
                      <a:endParaRPr lang="ru-RU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9" marR="68589" marT="0" marB="0"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</a:tbl>
          </a:graphicData>
        </a:graphic>
      </p:graphicFrame>
      <p:graphicFrame>
        <p:nvGraphicFramePr>
          <p:cNvPr id="12" name="Таблица 11"/>
          <p:cNvGraphicFramePr>
            <a:graphicFrameLocks noGrp="1"/>
          </p:cNvGraphicFramePr>
          <p:nvPr/>
        </p:nvGraphicFramePr>
        <p:xfrm>
          <a:off x="3265496" y="2285992"/>
          <a:ext cx="2592388" cy="701676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{69012ECD-51FC-41F1-AA8D-1B2483CD663E}</a:tableStyleId>
              </a:tblPr>
              <a:tblGrid>
                <a:gridCol w="2592388"/>
              </a:tblGrid>
              <a:tr h="35083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</a:rPr>
                        <a:t>СТРАНЫ</a:t>
                      </a:r>
                      <a:endParaRPr lang="ru-RU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9" marR="68589" marT="0" marB="0"/>
                </a:tc>
              </a:tr>
              <a:tr h="35083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</a:rPr>
                        <a:t>Страна</a:t>
                      </a:r>
                      <a:endParaRPr lang="ru-RU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9" marR="68589" marT="0" marB="0"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3" name="Таблица 12"/>
          <p:cNvGraphicFramePr>
            <a:graphicFrameLocks noGrp="1"/>
          </p:cNvGraphicFramePr>
          <p:nvPr/>
        </p:nvGraphicFramePr>
        <p:xfrm>
          <a:off x="3286116" y="5715016"/>
          <a:ext cx="2592388" cy="701676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{69012ECD-51FC-41F1-AA8D-1B2483CD663E}</a:tableStyleId>
              </a:tblPr>
              <a:tblGrid>
                <a:gridCol w="2592388"/>
              </a:tblGrid>
              <a:tr h="35083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</a:rPr>
                        <a:t>ПОЛ ЛОШАДИ</a:t>
                      </a:r>
                      <a:endParaRPr lang="ru-RU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9" marR="68589" marT="0" marB="0"/>
                </a:tc>
              </a:tr>
              <a:tr h="35083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</a:rPr>
                        <a:t>Пол лошади</a:t>
                      </a:r>
                      <a:endParaRPr lang="ru-RU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9" marR="68589" marT="0" marB="0"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09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smtClean="0"/>
              <a:t>Мастер подстановок</a:t>
            </a:r>
          </a:p>
        </p:txBody>
      </p:sp>
      <p:sp>
        <p:nvSpPr>
          <p:cNvPr id="94210" name="Объект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2065338"/>
          </a:xfrm>
        </p:spPr>
        <p:txBody>
          <a:bodyPr/>
          <a:lstStyle/>
          <a:p>
            <a:pPr marL="0" indent="0" algn="just">
              <a:buFont typeface="Wingdings" pitchFamily="2" charset="2"/>
              <a:buNone/>
            </a:pPr>
            <a:r>
              <a:rPr lang="ru-RU" sz="2400" smtClean="0"/>
              <a:t>В таблице Лошади для полей Код_породы, Код_масти, Код_коннозаводчика задайте тип поля числовой, но лучше выполнить подстановку  данных из таблиц, с которыми необходимо установить связь – это Породы, Масти, Коннозаводчики.</a:t>
            </a:r>
          </a:p>
        </p:txBody>
      </p:sp>
      <p:pic>
        <p:nvPicPr>
          <p:cNvPr id="94211" name="Рисунок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33563" y="3213100"/>
            <a:ext cx="4984750" cy="3481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5236" name="Рисунок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862138" y="3197225"/>
            <a:ext cx="5008562" cy="3497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5237" name="Рисунок 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828800" y="3197225"/>
            <a:ext cx="4991100" cy="3497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5238" name="Рисунок 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862138" y="3197225"/>
            <a:ext cx="5026025" cy="3497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5239" name="Рисунок 1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862138" y="3197225"/>
            <a:ext cx="4997450" cy="3497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5240" name="Рисунок 1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866900" y="3213100"/>
            <a:ext cx="5003800" cy="3481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52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52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52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52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52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3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smtClean="0"/>
              <a:t>Мастер подстановок</a:t>
            </a:r>
          </a:p>
        </p:txBody>
      </p:sp>
      <p:sp>
        <p:nvSpPr>
          <p:cNvPr id="95234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Font typeface="Wingdings" pitchFamily="2" charset="2"/>
              <a:buNone/>
            </a:pPr>
            <a:r>
              <a:rPr lang="ru-RU" sz="2800" smtClean="0"/>
              <a:t>Для поля </a:t>
            </a:r>
            <a:r>
              <a:rPr lang="ru-RU" sz="2800" b="1" i="1" smtClean="0">
                <a:solidFill>
                  <a:srgbClr val="FF0000"/>
                </a:solidFill>
              </a:rPr>
              <a:t>Страна</a:t>
            </a:r>
            <a:r>
              <a:rPr lang="ru-RU" sz="2800" smtClean="0"/>
              <a:t> из таблицы Коннозаводчики и </a:t>
            </a:r>
            <a:r>
              <a:rPr lang="ru-RU" sz="2800" i="1" smtClean="0"/>
              <a:t>поля </a:t>
            </a:r>
            <a:r>
              <a:rPr lang="ru-RU" sz="2800" b="1" i="1" smtClean="0">
                <a:solidFill>
                  <a:srgbClr val="FF0000"/>
                </a:solidFill>
              </a:rPr>
              <a:t>Страна_обитания</a:t>
            </a:r>
            <a:r>
              <a:rPr lang="ru-RU" sz="2800" i="1" smtClean="0"/>
              <a:t> </a:t>
            </a:r>
            <a:r>
              <a:rPr lang="ru-RU" sz="2800" smtClean="0"/>
              <a:t>из таблицы Лошади можно создать дополнительную таблицу-справочник Страны. Для этих полей выполните подстановку данных из созданного справочника. </a:t>
            </a:r>
          </a:p>
          <a:p>
            <a:pPr marL="0" indent="0" algn="just">
              <a:buFont typeface="Wingdings" pitchFamily="2" charset="2"/>
              <a:buNone/>
            </a:pPr>
            <a:r>
              <a:rPr lang="ru-RU" sz="2800" smtClean="0"/>
              <a:t>То же самое сделайте и для поля </a:t>
            </a:r>
            <a:r>
              <a:rPr lang="ru-RU" sz="2800" b="1" i="1" smtClean="0">
                <a:solidFill>
                  <a:srgbClr val="FF0000"/>
                </a:solidFill>
              </a:rPr>
              <a:t>Пол</a:t>
            </a:r>
            <a:r>
              <a:rPr lang="ru-RU" sz="2800" smtClean="0"/>
              <a:t> из таблицы Лошади.</a:t>
            </a:r>
          </a:p>
          <a:p>
            <a:pPr marL="0" indent="0" algn="just">
              <a:buFont typeface="Wingdings" pitchFamily="2" charset="2"/>
              <a:buNone/>
            </a:pPr>
            <a:endParaRPr lang="ru-RU" sz="28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smtClean="0"/>
              <a:t>Схема БД</a:t>
            </a:r>
          </a:p>
        </p:txBody>
      </p:sp>
      <p:sp>
        <p:nvSpPr>
          <p:cNvPr id="96258" name="Объект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1201738"/>
          </a:xfrm>
        </p:spPr>
        <p:txBody>
          <a:bodyPr/>
          <a:lstStyle/>
          <a:p>
            <a:pPr marL="0" indent="0" algn="ctr">
              <a:buFont typeface="Wingdings" pitchFamily="2" charset="2"/>
              <a:buNone/>
            </a:pPr>
            <a:r>
              <a:rPr lang="ru-RU" smtClean="0"/>
              <a:t>Для указания связей между таблицами построим схему базы данных.</a:t>
            </a:r>
          </a:p>
          <a:p>
            <a:pPr marL="0" indent="0">
              <a:buFont typeface="Wingdings" pitchFamily="2" charset="2"/>
              <a:buNone/>
            </a:pPr>
            <a:endParaRPr lang="ru-RU" smtClean="0"/>
          </a:p>
        </p:txBody>
      </p:sp>
      <p:pic>
        <p:nvPicPr>
          <p:cNvPr id="47106" name="Picture 2"/>
          <p:cNvPicPr>
            <a:picLocks noChangeAspect="1" noChangeArrowheads="1"/>
          </p:cNvPicPr>
          <p:nvPr/>
        </p:nvPicPr>
        <p:blipFill>
          <a:blip r:embed="rId2"/>
          <a:srcRect l="9844" t="13636" r="24062" b="30681"/>
          <a:stretch>
            <a:fillRect/>
          </a:stretch>
        </p:blipFill>
        <p:spPr bwMode="auto">
          <a:xfrm>
            <a:off x="928662" y="2428868"/>
            <a:ext cx="7263349" cy="3786214"/>
          </a:xfrm>
          <a:prstGeom prst="rect">
            <a:avLst/>
          </a:prstGeom>
          <a:noFill/>
          <a:ln w="9525">
            <a:solidFill>
              <a:schemeClr val="tx1">
                <a:lumMod val="60000"/>
                <a:lumOff val="40000"/>
              </a:schemeClr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1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Font typeface="Wingdings" pitchFamily="2" charset="2"/>
              <a:buNone/>
              <a:defRPr/>
            </a:pPr>
            <a:r>
              <a:rPr lang="ru-RU" sz="3600" dirty="0" smtClean="0"/>
              <a:t>На </a:t>
            </a:r>
            <a:r>
              <a:rPr lang="ru-RU" sz="3600" dirty="0"/>
              <a:t>уроке познакомились с понятиями: информационная система, жизненный цикл ИС, этапы проектирования БД. На практике спроектировали таблицы БД и создали схему БД.</a:t>
            </a:r>
          </a:p>
          <a:p>
            <a:pPr algn="ctr">
              <a:defRPr/>
            </a:pP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Объект 2"/>
          <p:cNvSpPr>
            <a:spLocks noGrp="1"/>
          </p:cNvSpPr>
          <p:nvPr>
            <p:ph idx="1"/>
          </p:nvPr>
        </p:nvSpPr>
        <p:spPr>
          <a:xfrm>
            <a:off x="468313" y="1268413"/>
            <a:ext cx="8229600" cy="4968875"/>
          </a:xfrm>
        </p:spPr>
        <p:txBody>
          <a:bodyPr/>
          <a:lstStyle/>
          <a:p>
            <a:pPr marL="15875" indent="0" algn="just" eaLnBrk="1" hangingPunct="1">
              <a:buFontTx/>
              <a:buNone/>
            </a:pPr>
            <a:r>
              <a:rPr lang="ru-RU" sz="2600" smtClean="0"/>
              <a:t>2. Назовите отличительные признаки БД:</a:t>
            </a:r>
          </a:p>
          <a:p>
            <a:pPr marL="15875" indent="0" algn="ctr" eaLnBrk="1" hangingPunct="1">
              <a:buFontTx/>
              <a:buNone/>
            </a:pPr>
            <a:r>
              <a:rPr lang="ru-RU" sz="2600" b="1" i="1" smtClean="0">
                <a:solidFill>
                  <a:srgbClr val="FF0000"/>
                </a:solidFill>
              </a:rPr>
              <a:t>База данных хранится и обрабатывается в вычислительной системе. Таким образом, любые внекомпьютерные хранилища информации (архивы, библиотеки, картотеки и т. п.) базами данных не являются.</a:t>
            </a:r>
            <a:endParaRPr lang="ru-RU" sz="2600" b="1" smtClean="0">
              <a:solidFill>
                <a:srgbClr val="FF0000"/>
              </a:solidFill>
            </a:endParaRPr>
          </a:p>
          <a:p>
            <a:pPr marL="15875" indent="0" algn="just" eaLnBrk="1" hangingPunct="1">
              <a:buFontTx/>
              <a:buNone/>
            </a:pPr>
            <a:r>
              <a:rPr lang="ru-RU" sz="2600" smtClean="0"/>
              <a:t>Данные в базе данных логически структурированы (систематизированы) с целью обеспечения возможности их эффективного поиска и обработки в вычислительной системе.</a:t>
            </a:r>
          </a:p>
        </p:txBody>
      </p:sp>
      <p:sp>
        <p:nvSpPr>
          <p:cNvPr id="6246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smtClean="0"/>
              <a:t>Повтор материала</a:t>
            </a:r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1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17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 Box 4"/>
          <p:cNvSpPr txBox="1">
            <a:spLocks noChangeArrowheads="1"/>
          </p:cNvSpPr>
          <p:nvPr/>
        </p:nvSpPr>
        <p:spPr bwMode="auto">
          <a:xfrm>
            <a:off x="315913" y="1268413"/>
            <a:ext cx="8497887" cy="4894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600"/>
              <a:t>3.  На какие группы делятся БД? </a:t>
            </a:r>
          </a:p>
          <a:p>
            <a:r>
              <a:rPr lang="ru-RU" sz="2600"/>
              <a:t>     Дайте им определение.</a:t>
            </a:r>
          </a:p>
          <a:p>
            <a:pPr algn="ctr"/>
            <a:endParaRPr lang="ru-RU" sz="2600" b="1"/>
          </a:p>
          <a:p>
            <a:pPr algn="just"/>
            <a:r>
              <a:rPr lang="ru-RU" sz="2600" b="1" i="1">
                <a:solidFill>
                  <a:srgbClr val="FF0000"/>
                </a:solidFill>
              </a:rPr>
              <a:t>Фактографические БД</a:t>
            </a:r>
            <a:r>
              <a:rPr lang="ru-RU" sz="2600" i="1">
                <a:solidFill>
                  <a:srgbClr val="FF0000"/>
                </a:solidFill>
              </a:rPr>
              <a:t> </a:t>
            </a:r>
            <a:r>
              <a:rPr lang="ru-RU" sz="2600"/>
              <a:t>содержат короткие сведения об объектах, поданные в точно определенном формате, например, Автор, название, год издания …</a:t>
            </a:r>
          </a:p>
          <a:p>
            <a:pPr algn="just"/>
            <a:r>
              <a:rPr lang="ru-RU" sz="2600"/>
              <a:t>В </a:t>
            </a:r>
            <a:r>
              <a:rPr lang="ru-RU" sz="2600" b="1" i="1">
                <a:solidFill>
                  <a:srgbClr val="FF0000"/>
                </a:solidFill>
              </a:rPr>
              <a:t>документальных БД</a:t>
            </a:r>
            <a:r>
              <a:rPr lang="ru-RU" sz="2600" i="1">
                <a:solidFill>
                  <a:srgbClr val="FF0000"/>
                </a:solidFill>
              </a:rPr>
              <a:t> </a:t>
            </a:r>
            <a:r>
              <a:rPr lang="ru-RU" sz="2600"/>
              <a:t>содержится информация разного типа: текстовая, звуковая, графическая, мультимедийная. Например, БД современной музыки может содержать тексты и ноты песен, фотографии авторов, звуковые записи, видеоклипы. </a:t>
            </a:r>
          </a:p>
        </p:txBody>
      </p:sp>
      <p:sp>
        <p:nvSpPr>
          <p:cNvPr id="63490" name="Заголовок 1"/>
          <p:cNvSpPr txBox="1">
            <a:spLocks/>
          </p:cNvSpPr>
          <p:nvPr/>
        </p:nvSpPr>
        <p:spPr bwMode="auto">
          <a:xfrm>
            <a:off x="2438400" y="549275"/>
            <a:ext cx="6248400" cy="487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ru-RU" sz="3200" b="1">
                <a:solidFill>
                  <a:schemeClr val="bg1"/>
                </a:solidFill>
              </a:rPr>
              <a:t>Повтор материала</a:t>
            </a:r>
            <a:endParaRPr lang="ru-RU" sz="320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2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2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268413"/>
            <a:ext cx="8229600" cy="4827587"/>
          </a:xfrm>
        </p:spPr>
        <p:txBody>
          <a:bodyPr/>
          <a:lstStyle/>
          <a:p>
            <a:pPr marL="15875" indent="0" algn="just" eaLnBrk="1" hangingPunct="1">
              <a:buFontTx/>
              <a:buNone/>
            </a:pPr>
            <a:r>
              <a:rPr lang="ru-RU" sz="2400" smtClean="0"/>
              <a:t>4. Что такое информационно-поисковая система?</a:t>
            </a:r>
          </a:p>
          <a:p>
            <a:pPr marL="15875" indent="0" algn="ctr" eaLnBrk="1" hangingPunct="1">
              <a:buFontTx/>
              <a:buNone/>
            </a:pPr>
            <a:r>
              <a:rPr lang="ru-RU" sz="2400" smtClean="0">
                <a:solidFill>
                  <a:srgbClr val="FF0000"/>
                </a:solidFill>
              </a:rPr>
              <a:t>Совокупность базы данных и обслуживающих программ называется </a:t>
            </a:r>
            <a:r>
              <a:rPr lang="ru-RU" sz="2400" b="1" i="1" smtClean="0">
                <a:solidFill>
                  <a:srgbClr val="FF0000"/>
                </a:solidFill>
              </a:rPr>
              <a:t>информационно-поисковой системой (ИПС).</a:t>
            </a:r>
            <a:r>
              <a:rPr lang="ru-RU" sz="2400" b="1" smtClean="0">
                <a:solidFill>
                  <a:srgbClr val="FF0000"/>
                </a:solidFill>
              </a:rPr>
              <a:t> </a:t>
            </a:r>
            <a:r>
              <a:rPr lang="ru-RU" sz="2400" smtClean="0">
                <a:solidFill>
                  <a:srgbClr val="FF0000"/>
                </a:solidFill>
              </a:rPr>
              <a:t>ИПС обычно имеет конкретное предметное назначение, например: ИПС книжного фонда публичной библиотеки; ИПС кадровой информации крупного предприятия и т.п.</a:t>
            </a:r>
          </a:p>
          <a:p>
            <a:pPr marL="15875" indent="0" algn="just" eaLnBrk="1" hangingPunct="1">
              <a:buFontTx/>
              <a:buNone/>
            </a:pPr>
            <a:r>
              <a:rPr lang="ru-RU" sz="2400" smtClean="0"/>
              <a:t>5. СУБД - …</a:t>
            </a:r>
          </a:p>
          <a:p>
            <a:pPr marL="15875" indent="0" algn="ctr" eaLnBrk="1" hangingPunct="1">
              <a:buFontTx/>
              <a:buNone/>
            </a:pPr>
            <a:r>
              <a:rPr lang="ru-RU" sz="2400" b="1" smtClean="0">
                <a:solidFill>
                  <a:srgbClr val="FF0000"/>
                </a:solidFill>
              </a:rPr>
              <a:t>СУБД</a:t>
            </a:r>
            <a:r>
              <a:rPr lang="ru-RU" sz="2400" smtClean="0">
                <a:solidFill>
                  <a:srgbClr val="FF0000"/>
                </a:solidFill>
              </a:rPr>
              <a:t> – Это программное обеспечение (ПО), которое позволяет создавать БД, обновлять и дополнять информацию, обеспечивать гибкий доступ к информации</a:t>
            </a:r>
          </a:p>
        </p:txBody>
      </p:sp>
      <p:sp>
        <p:nvSpPr>
          <p:cNvPr id="65538" name="Заголовок 1"/>
          <p:cNvSpPr txBox="1">
            <a:spLocks/>
          </p:cNvSpPr>
          <p:nvPr/>
        </p:nvSpPr>
        <p:spPr bwMode="auto">
          <a:xfrm>
            <a:off x="2438400" y="549275"/>
            <a:ext cx="6248400" cy="487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ru-RU" sz="3200" b="1">
                <a:solidFill>
                  <a:schemeClr val="bg1"/>
                </a:solidFill>
              </a:rPr>
              <a:t>Повтор материала</a:t>
            </a:r>
            <a:endParaRPr lang="ru-RU" sz="320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6" name="Text Box 6"/>
          <p:cNvSpPr txBox="1">
            <a:spLocks noChangeArrowheads="1"/>
          </p:cNvSpPr>
          <p:nvPr/>
        </p:nvSpPr>
        <p:spPr bwMode="auto">
          <a:xfrm>
            <a:off x="466725" y="1341438"/>
            <a:ext cx="8208963" cy="489267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 eaLnBrk="1" hangingPunct="1">
              <a:defRPr/>
            </a:pPr>
            <a:r>
              <a:rPr lang="ru-RU" sz="2400" dirty="0" smtClean="0">
                <a:latin typeface="+mn-lt"/>
                <a:cs typeface="+mn-cs"/>
              </a:rPr>
              <a:t>6. Назовите требования к СУБД</a:t>
            </a:r>
          </a:p>
          <a:p>
            <a:pPr marL="633413" lvl="2" indent="-233363" algn="just" eaLnBrk="1" hangingPunct="1">
              <a:buFont typeface="Arial" pitchFamily="34" charset="0"/>
              <a:buChar char="•"/>
              <a:defRPr/>
            </a:pPr>
            <a:r>
              <a:rPr lang="ru-RU" sz="2400" b="1" i="1" dirty="0" smtClean="0">
                <a:solidFill>
                  <a:srgbClr val="FF0000"/>
                </a:solidFill>
                <a:latin typeface="+mn-lt"/>
                <a:cs typeface="+mn-cs"/>
              </a:rPr>
              <a:t>Возможность манипулирования данными.</a:t>
            </a:r>
          </a:p>
          <a:p>
            <a:pPr marL="633413" lvl="2" indent="-233363" algn="just" eaLnBrk="1" hangingPunct="1">
              <a:buFont typeface="Arial" pitchFamily="34" charset="0"/>
              <a:buChar char="•"/>
              <a:defRPr/>
            </a:pPr>
            <a:r>
              <a:rPr lang="ru-RU" sz="2400" b="1" i="1" dirty="0" smtClean="0">
                <a:solidFill>
                  <a:srgbClr val="FF0000"/>
                </a:solidFill>
                <a:latin typeface="+mn-lt"/>
                <a:cs typeface="+mn-cs"/>
              </a:rPr>
              <a:t>Возможность поиска и формирование запросов.</a:t>
            </a:r>
          </a:p>
          <a:p>
            <a:pPr marL="633413" lvl="2" indent="-233363" eaLnBrk="1" hangingPunct="1">
              <a:buFont typeface="Arial" pitchFamily="34" charset="0"/>
              <a:buChar char="•"/>
              <a:defRPr/>
            </a:pPr>
            <a:r>
              <a:rPr lang="ru-RU" sz="2400" b="1" i="1" dirty="0" smtClean="0">
                <a:solidFill>
                  <a:srgbClr val="FF0000"/>
                </a:solidFill>
                <a:latin typeface="+mn-lt"/>
                <a:cs typeface="+mn-cs"/>
              </a:rPr>
              <a:t>Обеспечение целостности (согласованности) данных.</a:t>
            </a:r>
          </a:p>
          <a:p>
            <a:pPr marL="633413" lvl="2" indent="-233363" algn="just" eaLnBrk="1" hangingPunct="1">
              <a:buFont typeface="Arial" pitchFamily="34" charset="0"/>
              <a:buChar char="•"/>
              <a:defRPr/>
            </a:pPr>
            <a:r>
              <a:rPr lang="ru-RU" sz="2400" b="1" i="1" dirty="0" smtClean="0">
                <a:solidFill>
                  <a:srgbClr val="FF0000"/>
                </a:solidFill>
                <a:latin typeface="+mn-lt"/>
                <a:cs typeface="+mn-cs"/>
              </a:rPr>
              <a:t>Обеспечение защиты и секретность.</a:t>
            </a:r>
          </a:p>
          <a:p>
            <a:pPr algn="just" eaLnBrk="1" hangingPunct="1">
              <a:spcBef>
                <a:spcPct val="50000"/>
              </a:spcBef>
              <a:defRPr/>
            </a:pPr>
            <a:r>
              <a:rPr lang="ru-RU" sz="2400" dirty="0" smtClean="0">
                <a:latin typeface="+mn-lt"/>
                <a:cs typeface="+mn-cs"/>
              </a:rPr>
              <a:t>7. Дайте классификацию БД по модели данных</a:t>
            </a:r>
          </a:p>
          <a:p>
            <a:pPr marL="633413" lvl="2" indent="-233363" algn="just">
              <a:lnSpc>
                <a:spcPct val="90000"/>
              </a:lnSpc>
              <a:buFont typeface="Arial" pitchFamily="34" charset="0"/>
              <a:buChar char="•"/>
              <a:defRPr/>
            </a:pPr>
            <a:r>
              <a:rPr lang="ru-RU" sz="2400" b="1" i="1" dirty="0">
                <a:solidFill>
                  <a:srgbClr val="FF0000"/>
                </a:solidFill>
                <a:cs typeface="+mn-cs"/>
              </a:rPr>
              <a:t>Иерархические</a:t>
            </a:r>
          </a:p>
          <a:p>
            <a:pPr marL="633413" lvl="2" indent="-233363" algn="just">
              <a:lnSpc>
                <a:spcPct val="90000"/>
              </a:lnSpc>
              <a:buFont typeface="Arial" pitchFamily="34" charset="0"/>
              <a:buChar char="•"/>
              <a:defRPr/>
            </a:pPr>
            <a:r>
              <a:rPr lang="ru-RU" sz="2400" b="1" i="1" dirty="0">
                <a:solidFill>
                  <a:srgbClr val="FF0000"/>
                </a:solidFill>
                <a:cs typeface="+mn-cs"/>
              </a:rPr>
              <a:t>Сетевые</a:t>
            </a:r>
          </a:p>
          <a:p>
            <a:pPr marL="633413" lvl="2" indent="-233363" algn="just">
              <a:lnSpc>
                <a:spcPct val="90000"/>
              </a:lnSpc>
              <a:buFont typeface="Arial" pitchFamily="34" charset="0"/>
              <a:buChar char="•"/>
              <a:defRPr/>
            </a:pPr>
            <a:r>
              <a:rPr lang="ru-RU" sz="2400" b="1" i="1" dirty="0" smtClean="0">
                <a:solidFill>
                  <a:srgbClr val="FF0000"/>
                </a:solidFill>
                <a:cs typeface="+mn-cs"/>
              </a:rPr>
              <a:t>Реляционные</a:t>
            </a:r>
          </a:p>
          <a:p>
            <a:pPr marL="400050" lvl="2" indent="0" algn="just">
              <a:lnSpc>
                <a:spcPct val="90000"/>
              </a:lnSpc>
              <a:defRPr/>
            </a:pPr>
            <a:endParaRPr lang="ru-RU" sz="2400" dirty="0" smtClean="0">
              <a:cs typeface="+mn-cs"/>
            </a:endParaRPr>
          </a:p>
          <a:p>
            <a:pPr marL="400050" lvl="2" indent="0" algn="just">
              <a:lnSpc>
                <a:spcPct val="90000"/>
              </a:lnSpc>
              <a:defRPr/>
            </a:pPr>
            <a:r>
              <a:rPr lang="ru-RU" sz="2400" dirty="0" smtClean="0">
                <a:cs typeface="+mn-cs"/>
              </a:rPr>
              <a:t>Дайте характеристику модели, приведите примеры</a:t>
            </a:r>
            <a:endParaRPr lang="ru-RU" sz="2400" dirty="0" smtClean="0">
              <a:latin typeface="+mn-lt"/>
              <a:cs typeface="+mn-cs"/>
            </a:endParaRPr>
          </a:p>
        </p:txBody>
      </p:sp>
      <p:sp>
        <p:nvSpPr>
          <p:cNvPr id="66562" name="Заголовок 1"/>
          <p:cNvSpPr txBox="1">
            <a:spLocks/>
          </p:cNvSpPr>
          <p:nvPr/>
        </p:nvSpPr>
        <p:spPr bwMode="auto">
          <a:xfrm>
            <a:off x="2438400" y="549275"/>
            <a:ext cx="6248400" cy="487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ru-RU" sz="3200" b="1">
                <a:solidFill>
                  <a:schemeClr val="bg1"/>
                </a:solidFill>
              </a:rPr>
              <a:t>Повтор материала</a:t>
            </a:r>
            <a:endParaRPr lang="ru-RU" sz="320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608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608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608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608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608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608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608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608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608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608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09" name="Text Box 33"/>
          <p:cNvSpPr txBox="1">
            <a:spLocks noChangeArrowheads="1"/>
          </p:cNvSpPr>
          <p:nvPr/>
        </p:nvSpPr>
        <p:spPr bwMode="auto">
          <a:xfrm>
            <a:off x="179388" y="1196975"/>
            <a:ext cx="8748712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None/>
            </a:pPr>
            <a:r>
              <a:rPr lang="ru-RU" sz="2400" b="1">
                <a:solidFill>
                  <a:srgbClr val="FF0000"/>
                </a:solidFill>
              </a:rPr>
              <a:t>Иерархическая модель</a:t>
            </a:r>
            <a:r>
              <a:rPr lang="ru-RU" sz="2400">
                <a:solidFill>
                  <a:srgbClr val="FF0000"/>
                </a:solidFill>
              </a:rPr>
              <a:t> </a:t>
            </a:r>
            <a:r>
              <a:rPr lang="ru-RU" sz="2400"/>
              <a:t>БД представляет собой совокупность объектов различного уровня, причем объекты нижнего уровня подчинены объектам верхнего уровня.</a:t>
            </a:r>
          </a:p>
        </p:txBody>
      </p:sp>
      <p:sp>
        <p:nvSpPr>
          <p:cNvPr id="31" name="Text Box 2"/>
          <p:cNvSpPr txBox="1">
            <a:spLocks noChangeArrowheads="1"/>
          </p:cNvSpPr>
          <p:nvPr/>
        </p:nvSpPr>
        <p:spPr bwMode="auto">
          <a:xfrm>
            <a:off x="2451100" y="4216400"/>
            <a:ext cx="6553200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98425" indent="22225" algn="just">
              <a:spcBef>
                <a:spcPct val="50000"/>
              </a:spcBef>
            </a:pPr>
            <a:r>
              <a:rPr lang="ru-RU" sz="2400" b="1">
                <a:solidFill>
                  <a:srgbClr val="FF0000"/>
                </a:solidFill>
              </a:rPr>
              <a:t>Сетевые БД </a:t>
            </a:r>
            <a:r>
              <a:rPr lang="ru-RU" sz="2400"/>
              <a:t>более гибкие: нет явно выраженного главного элемента и существует возможность установления горизонтальных связей. Например, организация информации в Интернете     (</a:t>
            </a:r>
            <a:r>
              <a:rPr lang="en-US" sz="2400"/>
              <a:t>W</a:t>
            </a:r>
            <a:r>
              <a:rPr lang="ru-RU" sz="2400"/>
              <a:t> </a:t>
            </a:r>
            <a:r>
              <a:rPr lang="en-US" sz="2400"/>
              <a:t>W</a:t>
            </a:r>
            <a:r>
              <a:rPr lang="ru-RU" sz="2400"/>
              <a:t> </a:t>
            </a:r>
            <a:r>
              <a:rPr lang="en-US" sz="2400"/>
              <a:t>W</a:t>
            </a:r>
            <a:r>
              <a:rPr lang="ru-RU" sz="2400"/>
              <a:t>).</a:t>
            </a:r>
          </a:p>
        </p:txBody>
      </p:sp>
      <p:grpSp>
        <p:nvGrpSpPr>
          <p:cNvPr id="3" name="Group 37"/>
          <p:cNvGrpSpPr>
            <a:grpSpLocks/>
          </p:cNvGrpSpPr>
          <p:nvPr/>
        </p:nvGrpSpPr>
        <p:grpSpPr bwMode="auto">
          <a:xfrm>
            <a:off x="84138" y="3671888"/>
            <a:ext cx="2430462" cy="2354262"/>
            <a:chOff x="295" y="1162"/>
            <a:chExt cx="2404" cy="2177"/>
          </a:xfrm>
        </p:grpSpPr>
        <p:sp>
          <p:nvSpPr>
            <p:cNvPr id="68614" name="AutoShape 38"/>
            <p:cNvSpPr>
              <a:spLocks noChangeArrowheads="1"/>
            </p:cNvSpPr>
            <p:nvPr/>
          </p:nvSpPr>
          <p:spPr bwMode="auto">
            <a:xfrm>
              <a:off x="476" y="3022"/>
              <a:ext cx="318" cy="317"/>
            </a:xfrm>
            <a:prstGeom prst="flowChartConnector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8615" name="AutoShape 39"/>
            <p:cNvSpPr>
              <a:spLocks noChangeArrowheads="1"/>
            </p:cNvSpPr>
            <p:nvPr/>
          </p:nvSpPr>
          <p:spPr bwMode="auto">
            <a:xfrm>
              <a:off x="975" y="2251"/>
              <a:ext cx="318" cy="317"/>
            </a:xfrm>
            <a:prstGeom prst="flowChartConnector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8616" name="AutoShape 40"/>
            <p:cNvSpPr>
              <a:spLocks noChangeArrowheads="1"/>
            </p:cNvSpPr>
            <p:nvPr/>
          </p:nvSpPr>
          <p:spPr bwMode="auto">
            <a:xfrm>
              <a:off x="1474" y="3022"/>
              <a:ext cx="318" cy="317"/>
            </a:xfrm>
            <a:prstGeom prst="flowChartConnector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8617" name="AutoShape 41"/>
            <p:cNvSpPr>
              <a:spLocks noChangeArrowheads="1"/>
            </p:cNvSpPr>
            <p:nvPr/>
          </p:nvSpPr>
          <p:spPr bwMode="auto">
            <a:xfrm>
              <a:off x="2381" y="2704"/>
              <a:ext cx="318" cy="317"/>
            </a:xfrm>
            <a:prstGeom prst="flowChartConnector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8618" name="AutoShape 42"/>
            <p:cNvSpPr>
              <a:spLocks noChangeArrowheads="1"/>
            </p:cNvSpPr>
            <p:nvPr/>
          </p:nvSpPr>
          <p:spPr bwMode="auto">
            <a:xfrm>
              <a:off x="1066" y="1162"/>
              <a:ext cx="318" cy="317"/>
            </a:xfrm>
            <a:prstGeom prst="flowChartConnector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8619" name="AutoShape 43"/>
            <p:cNvSpPr>
              <a:spLocks noChangeArrowheads="1"/>
            </p:cNvSpPr>
            <p:nvPr/>
          </p:nvSpPr>
          <p:spPr bwMode="auto">
            <a:xfrm>
              <a:off x="2109" y="1706"/>
              <a:ext cx="318" cy="317"/>
            </a:xfrm>
            <a:prstGeom prst="flowChartConnector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8620" name="AutoShape 44"/>
            <p:cNvSpPr>
              <a:spLocks noChangeArrowheads="1"/>
            </p:cNvSpPr>
            <p:nvPr/>
          </p:nvSpPr>
          <p:spPr bwMode="auto">
            <a:xfrm>
              <a:off x="295" y="2024"/>
              <a:ext cx="318" cy="317"/>
            </a:xfrm>
            <a:prstGeom prst="flowChartConnector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8621" name="Line 45"/>
            <p:cNvSpPr>
              <a:spLocks noChangeShapeType="1"/>
            </p:cNvSpPr>
            <p:nvPr/>
          </p:nvSpPr>
          <p:spPr bwMode="auto">
            <a:xfrm flipV="1">
              <a:off x="521" y="1434"/>
              <a:ext cx="590" cy="59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8622" name="Line 46"/>
            <p:cNvSpPr>
              <a:spLocks noChangeShapeType="1"/>
            </p:cNvSpPr>
            <p:nvPr/>
          </p:nvSpPr>
          <p:spPr bwMode="auto">
            <a:xfrm>
              <a:off x="1383" y="1344"/>
              <a:ext cx="771" cy="408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8623" name="Line 47"/>
            <p:cNvSpPr>
              <a:spLocks noChangeShapeType="1"/>
            </p:cNvSpPr>
            <p:nvPr/>
          </p:nvSpPr>
          <p:spPr bwMode="auto">
            <a:xfrm flipV="1">
              <a:off x="612" y="1933"/>
              <a:ext cx="1497" cy="227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8624" name="Line 48"/>
            <p:cNvSpPr>
              <a:spLocks noChangeShapeType="1"/>
            </p:cNvSpPr>
            <p:nvPr/>
          </p:nvSpPr>
          <p:spPr bwMode="auto">
            <a:xfrm>
              <a:off x="567" y="2296"/>
              <a:ext cx="408" cy="91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8625" name="Line 49"/>
            <p:cNvSpPr>
              <a:spLocks noChangeShapeType="1"/>
            </p:cNvSpPr>
            <p:nvPr/>
          </p:nvSpPr>
          <p:spPr bwMode="auto">
            <a:xfrm>
              <a:off x="431" y="2341"/>
              <a:ext cx="136" cy="681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8626" name="Line 50"/>
            <p:cNvSpPr>
              <a:spLocks noChangeShapeType="1"/>
            </p:cNvSpPr>
            <p:nvPr/>
          </p:nvSpPr>
          <p:spPr bwMode="auto">
            <a:xfrm flipV="1">
              <a:off x="703" y="2568"/>
              <a:ext cx="363" cy="454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8627" name="Line 51"/>
            <p:cNvSpPr>
              <a:spLocks noChangeShapeType="1"/>
            </p:cNvSpPr>
            <p:nvPr/>
          </p:nvSpPr>
          <p:spPr bwMode="auto">
            <a:xfrm>
              <a:off x="1247" y="1480"/>
              <a:ext cx="363" cy="1542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8628" name="Line 52"/>
            <p:cNvSpPr>
              <a:spLocks noChangeShapeType="1"/>
            </p:cNvSpPr>
            <p:nvPr/>
          </p:nvSpPr>
          <p:spPr bwMode="auto">
            <a:xfrm>
              <a:off x="2336" y="2024"/>
              <a:ext cx="181" cy="68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8629" name="Line 53"/>
            <p:cNvSpPr>
              <a:spLocks noChangeShapeType="1"/>
            </p:cNvSpPr>
            <p:nvPr/>
          </p:nvSpPr>
          <p:spPr bwMode="auto">
            <a:xfrm flipH="1" flipV="1">
              <a:off x="1292" y="2478"/>
              <a:ext cx="1089" cy="362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8630" name="Line 54"/>
            <p:cNvSpPr>
              <a:spLocks noChangeShapeType="1"/>
            </p:cNvSpPr>
            <p:nvPr/>
          </p:nvSpPr>
          <p:spPr bwMode="auto">
            <a:xfrm>
              <a:off x="793" y="3203"/>
              <a:ext cx="681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8631" name="Line 55"/>
            <p:cNvSpPr>
              <a:spLocks noChangeShapeType="1"/>
            </p:cNvSpPr>
            <p:nvPr/>
          </p:nvSpPr>
          <p:spPr bwMode="auto">
            <a:xfrm flipV="1">
              <a:off x="1701" y="2024"/>
              <a:ext cx="499" cy="998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68612" name="Заголовок 1"/>
          <p:cNvSpPr txBox="1">
            <a:spLocks/>
          </p:cNvSpPr>
          <p:nvPr/>
        </p:nvSpPr>
        <p:spPr bwMode="auto">
          <a:xfrm>
            <a:off x="2438400" y="549275"/>
            <a:ext cx="6248400" cy="487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ru-RU" sz="3200" b="1">
                <a:solidFill>
                  <a:schemeClr val="bg1"/>
                </a:solidFill>
              </a:rPr>
              <a:t>Повтор материала</a:t>
            </a:r>
            <a:endParaRPr lang="ru-RU" sz="3200">
              <a:solidFill>
                <a:schemeClr val="bg1"/>
              </a:solidFill>
            </a:endParaRPr>
          </a:p>
        </p:txBody>
      </p:sp>
      <p:grpSp>
        <p:nvGrpSpPr>
          <p:cNvPr id="50" name="Group 31"/>
          <p:cNvGrpSpPr>
            <a:grpSpLocks/>
          </p:cNvGrpSpPr>
          <p:nvPr/>
        </p:nvGrpSpPr>
        <p:grpSpPr bwMode="auto">
          <a:xfrm>
            <a:off x="2330596" y="2424827"/>
            <a:ext cx="5841387" cy="1850472"/>
            <a:chOff x="1020" y="1026"/>
            <a:chExt cx="3856" cy="1860"/>
          </a:xfrm>
          <a:solidFill>
            <a:schemeClr val="accent1">
              <a:lumMod val="50000"/>
            </a:schemeClr>
          </a:solidFill>
        </p:grpSpPr>
        <p:sp>
          <p:nvSpPr>
            <p:cNvPr id="51" name="Oval 6"/>
            <p:cNvSpPr>
              <a:spLocks noChangeArrowheads="1"/>
            </p:cNvSpPr>
            <p:nvPr/>
          </p:nvSpPr>
          <p:spPr bwMode="auto">
            <a:xfrm>
              <a:off x="2483" y="1026"/>
              <a:ext cx="465" cy="266"/>
            </a:xfrm>
            <a:prstGeom prst="ellipse">
              <a:avLst/>
            </a:prstGeom>
            <a:solidFill>
              <a:srgbClr val="FF0000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52" name="Line 7"/>
            <p:cNvSpPr>
              <a:spLocks noChangeShapeType="1"/>
            </p:cNvSpPr>
            <p:nvPr/>
          </p:nvSpPr>
          <p:spPr bwMode="auto">
            <a:xfrm flipH="1">
              <a:off x="2017" y="1203"/>
              <a:ext cx="466" cy="354"/>
            </a:xfrm>
            <a:prstGeom prst="line">
              <a:avLst/>
            </a:prstGeom>
            <a:grpFill/>
            <a:ln w="12700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53" name="Line 8"/>
            <p:cNvSpPr>
              <a:spLocks noChangeShapeType="1"/>
            </p:cNvSpPr>
            <p:nvPr/>
          </p:nvSpPr>
          <p:spPr bwMode="auto">
            <a:xfrm>
              <a:off x="2948" y="1203"/>
              <a:ext cx="332" cy="354"/>
            </a:xfrm>
            <a:prstGeom prst="line">
              <a:avLst/>
            </a:prstGeom>
            <a:grpFill/>
            <a:ln w="12700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54" name="Oval 9"/>
            <p:cNvSpPr>
              <a:spLocks noChangeArrowheads="1"/>
            </p:cNvSpPr>
            <p:nvPr/>
          </p:nvSpPr>
          <p:spPr bwMode="auto">
            <a:xfrm>
              <a:off x="1618" y="1557"/>
              <a:ext cx="466" cy="266"/>
            </a:xfrm>
            <a:prstGeom prst="ellipse">
              <a:avLst/>
            </a:prstGeom>
            <a:solidFill>
              <a:srgbClr val="FF99FF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55" name="Line 10"/>
            <p:cNvSpPr>
              <a:spLocks noChangeShapeType="1"/>
            </p:cNvSpPr>
            <p:nvPr/>
          </p:nvSpPr>
          <p:spPr bwMode="auto">
            <a:xfrm flipH="1">
              <a:off x="1153" y="1735"/>
              <a:ext cx="465" cy="354"/>
            </a:xfrm>
            <a:prstGeom prst="line">
              <a:avLst/>
            </a:prstGeom>
            <a:grpFill/>
            <a:ln w="12700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56" name="Line 11"/>
            <p:cNvSpPr>
              <a:spLocks noChangeShapeType="1"/>
            </p:cNvSpPr>
            <p:nvPr/>
          </p:nvSpPr>
          <p:spPr bwMode="auto">
            <a:xfrm flipH="1">
              <a:off x="1552" y="1823"/>
              <a:ext cx="199" cy="354"/>
            </a:xfrm>
            <a:prstGeom prst="line">
              <a:avLst/>
            </a:prstGeom>
            <a:grpFill/>
            <a:ln w="12700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57" name="Line 12"/>
            <p:cNvSpPr>
              <a:spLocks noChangeShapeType="1"/>
            </p:cNvSpPr>
            <p:nvPr/>
          </p:nvSpPr>
          <p:spPr bwMode="auto">
            <a:xfrm>
              <a:off x="1951" y="1823"/>
              <a:ext cx="133" cy="354"/>
            </a:xfrm>
            <a:prstGeom prst="line">
              <a:avLst/>
            </a:prstGeom>
            <a:grpFill/>
            <a:ln w="12700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58" name="Oval 13"/>
            <p:cNvSpPr>
              <a:spLocks noChangeArrowheads="1"/>
            </p:cNvSpPr>
            <p:nvPr/>
          </p:nvSpPr>
          <p:spPr bwMode="auto">
            <a:xfrm>
              <a:off x="3214" y="1469"/>
              <a:ext cx="465" cy="266"/>
            </a:xfrm>
            <a:prstGeom prst="ellipse">
              <a:avLst/>
            </a:prstGeom>
            <a:solidFill>
              <a:srgbClr val="FF99FF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59" name="Line 14"/>
            <p:cNvSpPr>
              <a:spLocks noChangeShapeType="1"/>
            </p:cNvSpPr>
            <p:nvPr/>
          </p:nvSpPr>
          <p:spPr bwMode="auto">
            <a:xfrm flipH="1">
              <a:off x="3014" y="1735"/>
              <a:ext cx="333" cy="265"/>
            </a:xfrm>
            <a:prstGeom prst="line">
              <a:avLst/>
            </a:prstGeom>
            <a:grpFill/>
            <a:ln w="12700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60" name="Line 15"/>
            <p:cNvSpPr>
              <a:spLocks noChangeShapeType="1"/>
            </p:cNvSpPr>
            <p:nvPr/>
          </p:nvSpPr>
          <p:spPr bwMode="auto">
            <a:xfrm>
              <a:off x="3480" y="1735"/>
              <a:ext cx="66" cy="354"/>
            </a:xfrm>
            <a:prstGeom prst="line">
              <a:avLst/>
            </a:prstGeom>
            <a:grpFill/>
            <a:ln w="12700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61" name="Line 16"/>
            <p:cNvSpPr>
              <a:spLocks noChangeShapeType="1"/>
            </p:cNvSpPr>
            <p:nvPr/>
          </p:nvSpPr>
          <p:spPr bwMode="auto">
            <a:xfrm>
              <a:off x="3679" y="1646"/>
              <a:ext cx="333" cy="354"/>
            </a:xfrm>
            <a:prstGeom prst="line">
              <a:avLst/>
            </a:prstGeom>
            <a:grpFill/>
            <a:ln w="12700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62" name="Oval 17"/>
            <p:cNvSpPr>
              <a:spLocks noChangeArrowheads="1"/>
            </p:cNvSpPr>
            <p:nvPr/>
          </p:nvSpPr>
          <p:spPr bwMode="auto">
            <a:xfrm>
              <a:off x="3879" y="2000"/>
              <a:ext cx="465" cy="266"/>
            </a:xfrm>
            <a:prstGeom prst="ellipse">
              <a:avLst/>
            </a:prstGeom>
            <a:solidFill>
              <a:schemeClr val="tx2">
                <a:lumMod val="60000"/>
                <a:lumOff val="40000"/>
              </a:schemeClr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63" name="Line 18"/>
            <p:cNvSpPr>
              <a:spLocks noChangeShapeType="1"/>
            </p:cNvSpPr>
            <p:nvPr/>
          </p:nvSpPr>
          <p:spPr bwMode="auto">
            <a:xfrm flipH="1">
              <a:off x="3812" y="2266"/>
              <a:ext cx="200" cy="354"/>
            </a:xfrm>
            <a:prstGeom prst="line">
              <a:avLst/>
            </a:prstGeom>
            <a:grpFill/>
            <a:ln w="12700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64" name="Line 19"/>
            <p:cNvSpPr>
              <a:spLocks noChangeShapeType="1"/>
            </p:cNvSpPr>
            <p:nvPr/>
          </p:nvSpPr>
          <p:spPr bwMode="auto">
            <a:xfrm>
              <a:off x="4211" y="2266"/>
              <a:ext cx="133" cy="354"/>
            </a:xfrm>
            <a:prstGeom prst="line">
              <a:avLst/>
            </a:prstGeom>
            <a:grpFill/>
            <a:ln w="12700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65" name="Line 20"/>
            <p:cNvSpPr>
              <a:spLocks noChangeShapeType="1"/>
            </p:cNvSpPr>
            <p:nvPr/>
          </p:nvSpPr>
          <p:spPr bwMode="auto">
            <a:xfrm>
              <a:off x="4344" y="2177"/>
              <a:ext cx="333" cy="355"/>
            </a:xfrm>
            <a:prstGeom prst="line">
              <a:avLst/>
            </a:prstGeom>
            <a:grpFill/>
            <a:ln w="12700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66" name="Oval 21"/>
            <p:cNvSpPr>
              <a:spLocks noChangeArrowheads="1"/>
            </p:cNvSpPr>
            <p:nvPr/>
          </p:nvSpPr>
          <p:spPr bwMode="auto">
            <a:xfrm>
              <a:off x="1020" y="2089"/>
              <a:ext cx="266" cy="266"/>
            </a:xfrm>
            <a:prstGeom prst="ellipse">
              <a:avLst/>
            </a:prstGeom>
            <a:solidFill>
              <a:schemeClr val="tx2">
                <a:lumMod val="60000"/>
                <a:lumOff val="40000"/>
              </a:schemeClr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67" name="Oval 22"/>
            <p:cNvSpPr>
              <a:spLocks noChangeArrowheads="1"/>
            </p:cNvSpPr>
            <p:nvPr/>
          </p:nvSpPr>
          <p:spPr bwMode="auto">
            <a:xfrm>
              <a:off x="1419" y="2177"/>
              <a:ext cx="266" cy="266"/>
            </a:xfrm>
            <a:prstGeom prst="ellipse">
              <a:avLst/>
            </a:prstGeom>
            <a:solidFill>
              <a:schemeClr val="tx2">
                <a:lumMod val="60000"/>
                <a:lumOff val="40000"/>
              </a:schemeClr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68" name="Oval 23"/>
            <p:cNvSpPr>
              <a:spLocks noChangeArrowheads="1"/>
            </p:cNvSpPr>
            <p:nvPr/>
          </p:nvSpPr>
          <p:spPr bwMode="auto">
            <a:xfrm>
              <a:off x="1951" y="2177"/>
              <a:ext cx="266" cy="266"/>
            </a:xfrm>
            <a:prstGeom prst="ellipse">
              <a:avLst/>
            </a:prstGeom>
            <a:solidFill>
              <a:schemeClr val="tx2">
                <a:lumMod val="60000"/>
                <a:lumOff val="40000"/>
              </a:schemeClr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69" name="Oval 24"/>
            <p:cNvSpPr>
              <a:spLocks noChangeArrowheads="1"/>
            </p:cNvSpPr>
            <p:nvPr/>
          </p:nvSpPr>
          <p:spPr bwMode="auto">
            <a:xfrm>
              <a:off x="3679" y="2620"/>
              <a:ext cx="266" cy="266"/>
            </a:xfrm>
            <a:prstGeom prst="ellipse">
              <a:avLst/>
            </a:prstGeom>
            <a:grp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70" name="Oval 25"/>
            <p:cNvSpPr>
              <a:spLocks noChangeArrowheads="1"/>
            </p:cNvSpPr>
            <p:nvPr/>
          </p:nvSpPr>
          <p:spPr bwMode="auto">
            <a:xfrm>
              <a:off x="2882" y="2000"/>
              <a:ext cx="265" cy="266"/>
            </a:xfrm>
            <a:prstGeom prst="ellipse">
              <a:avLst/>
            </a:prstGeom>
            <a:solidFill>
              <a:schemeClr val="tx2">
                <a:lumMod val="60000"/>
                <a:lumOff val="40000"/>
              </a:schemeClr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71" name="Oval 26"/>
            <p:cNvSpPr>
              <a:spLocks noChangeArrowheads="1"/>
            </p:cNvSpPr>
            <p:nvPr/>
          </p:nvSpPr>
          <p:spPr bwMode="auto">
            <a:xfrm>
              <a:off x="3413" y="2089"/>
              <a:ext cx="266" cy="266"/>
            </a:xfrm>
            <a:prstGeom prst="ellipse">
              <a:avLst/>
            </a:prstGeom>
            <a:solidFill>
              <a:schemeClr val="tx2">
                <a:lumMod val="60000"/>
                <a:lumOff val="40000"/>
              </a:schemeClr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72" name="Oval 27"/>
            <p:cNvSpPr>
              <a:spLocks noChangeArrowheads="1"/>
            </p:cNvSpPr>
            <p:nvPr/>
          </p:nvSpPr>
          <p:spPr bwMode="auto">
            <a:xfrm>
              <a:off x="4610" y="2532"/>
              <a:ext cx="266" cy="265"/>
            </a:xfrm>
            <a:prstGeom prst="ellipse">
              <a:avLst/>
            </a:prstGeom>
            <a:grp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73" name="Oval 28"/>
            <p:cNvSpPr>
              <a:spLocks noChangeArrowheads="1"/>
            </p:cNvSpPr>
            <p:nvPr/>
          </p:nvSpPr>
          <p:spPr bwMode="auto">
            <a:xfrm>
              <a:off x="4211" y="2620"/>
              <a:ext cx="266" cy="266"/>
            </a:xfrm>
            <a:prstGeom prst="ellipse">
              <a:avLst/>
            </a:prstGeom>
            <a:grp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74" name="Line 29"/>
            <p:cNvSpPr>
              <a:spLocks noChangeShapeType="1"/>
            </p:cNvSpPr>
            <p:nvPr/>
          </p:nvSpPr>
          <p:spPr bwMode="auto">
            <a:xfrm flipH="1">
              <a:off x="2416" y="1292"/>
              <a:ext cx="200" cy="354"/>
            </a:xfrm>
            <a:prstGeom prst="line">
              <a:avLst/>
            </a:prstGeom>
            <a:grpFill/>
            <a:ln w="12700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75" name="Oval 30"/>
            <p:cNvSpPr>
              <a:spLocks noChangeArrowheads="1"/>
            </p:cNvSpPr>
            <p:nvPr/>
          </p:nvSpPr>
          <p:spPr bwMode="auto">
            <a:xfrm>
              <a:off x="2283" y="1646"/>
              <a:ext cx="266" cy="266"/>
            </a:xfrm>
            <a:prstGeom prst="ellipse">
              <a:avLst/>
            </a:prstGeom>
            <a:solidFill>
              <a:srgbClr val="FF99FF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cs typeface="+mn-cs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00" decel="100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ChangeArrowheads="1"/>
          </p:cNvSpPr>
          <p:nvPr/>
        </p:nvSpPr>
        <p:spPr bwMode="auto">
          <a:xfrm>
            <a:off x="1600200" y="2789238"/>
            <a:ext cx="6858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44035" name="Text Box 3"/>
          <p:cNvSpPr txBox="1">
            <a:spLocks noChangeArrowheads="1"/>
          </p:cNvSpPr>
          <p:nvPr/>
        </p:nvSpPr>
        <p:spPr bwMode="auto">
          <a:xfrm>
            <a:off x="611188" y="1484313"/>
            <a:ext cx="7848600" cy="4894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/>
            <a:r>
              <a:rPr lang="ru-RU" sz="2400" dirty="0"/>
              <a:t>Базы данных, содержащие информацию в виде прямоугольных данных, называются </a:t>
            </a:r>
            <a:r>
              <a:rPr lang="ru-RU" sz="2400" b="1" i="1" dirty="0">
                <a:solidFill>
                  <a:srgbClr val="FF0000"/>
                </a:solidFill>
              </a:rPr>
              <a:t>реляционными</a:t>
            </a:r>
            <a:r>
              <a:rPr lang="ru-RU" sz="2400" dirty="0"/>
              <a:t>.  Это слово происходит от английского </a:t>
            </a:r>
            <a:r>
              <a:rPr lang="en-US" sz="2400" dirty="0"/>
              <a:t>relation</a:t>
            </a:r>
            <a:r>
              <a:rPr lang="ru-RU" sz="2400" dirty="0"/>
              <a:t> – отношение. В этом подходе таблица как совокупность атрибутов объекта называется </a:t>
            </a:r>
            <a:r>
              <a:rPr lang="ru-RU" sz="2400" b="1" i="1" dirty="0">
                <a:solidFill>
                  <a:srgbClr val="FF0000"/>
                </a:solidFill>
              </a:rPr>
              <a:t>отношением</a:t>
            </a:r>
            <a:r>
              <a:rPr lang="ru-RU" sz="2400" dirty="0"/>
              <a:t>.</a:t>
            </a:r>
          </a:p>
          <a:p>
            <a:pPr algn="just"/>
            <a:r>
              <a:rPr lang="ru-RU" sz="2400" dirty="0"/>
              <a:t>Таблицы хранятся в виде файлов. Если вся база данных представляет собой одну таблицу, то она образует один файл. Чаще всего реляционная база данных – это множество таблиц, и поэтому на диске – это множество файлов. Различные таблицы связаны между собой через общие атрибуты.</a:t>
            </a:r>
          </a:p>
          <a:p>
            <a:pPr algn="just"/>
            <a:endParaRPr lang="ru-RU" sz="2400" dirty="0"/>
          </a:p>
        </p:txBody>
      </p:sp>
      <p:sp>
        <p:nvSpPr>
          <p:cNvPr id="2867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smtClean="0"/>
              <a:t>Реляционные СУБД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40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40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440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40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035" grpId="0"/>
    </p:bldLst>
  </p:timing>
</p:sld>
</file>

<file path=ppt/theme/theme1.xml><?xml version="1.0" encoding="utf-8"?>
<a:theme xmlns:a="http://schemas.openxmlformats.org/drawingml/2006/main" name="Вершина горы">
  <a:themeElements>
    <a:clrScheme name="Вершина горы 8">
      <a:dk1>
        <a:srgbClr val="404B3D"/>
      </a:dk1>
      <a:lt1>
        <a:srgbClr val="FFFFFF"/>
      </a:lt1>
      <a:dk2>
        <a:srgbClr val="A7A491"/>
      </a:dk2>
      <a:lt2>
        <a:srgbClr val="CCD0CA"/>
      </a:lt2>
      <a:accent1>
        <a:srgbClr val="33CCCC"/>
      </a:accent1>
      <a:accent2>
        <a:srgbClr val="004E4C"/>
      </a:accent2>
      <a:accent3>
        <a:srgbClr val="D0CFC7"/>
      </a:accent3>
      <a:accent4>
        <a:srgbClr val="DADADA"/>
      </a:accent4>
      <a:accent5>
        <a:srgbClr val="ADE2E2"/>
      </a:accent5>
      <a:accent6>
        <a:srgbClr val="004644"/>
      </a:accent6>
      <a:hlink>
        <a:srgbClr val="477781"/>
      </a:hlink>
      <a:folHlink>
        <a:srgbClr val="85CC74"/>
      </a:folHlink>
    </a:clrScheme>
    <a:fontScheme name="Вершина горы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Вершина горы 1">
        <a:dk1>
          <a:srgbClr val="4C3A1C"/>
        </a:dk1>
        <a:lt1>
          <a:srgbClr val="FFFFFF"/>
        </a:lt1>
        <a:dk2>
          <a:srgbClr val="993300"/>
        </a:dk2>
        <a:lt2>
          <a:srgbClr val="CCAA00"/>
        </a:lt2>
        <a:accent1>
          <a:srgbClr val="FF3300"/>
        </a:accent1>
        <a:accent2>
          <a:srgbClr val="9E6600"/>
        </a:accent2>
        <a:accent3>
          <a:srgbClr val="CAADAA"/>
        </a:accent3>
        <a:accent4>
          <a:srgbClr val="DADADA"/>
        </a:accent4>
        <a:accent5>
          <a:srgbClr val="FFADAA"/>
        </a:accent5>
        <a:accent6>
          <a:srgbClr val="8F5C00"/>
        </a:accent6>
        <a:hlink>
          <a:srgbClr val="FFCC00"/>
        </a:hlink>
        <a:folHlink>
          <a:srgbClr val="F7DC9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ершина горы 2">
        <a:dk1>
          <a:srgbClr val="3D0058"/>
        </a:dk1>
        <a:lt1>
          <a:srgbClr val="FFFFFF"/>
        </a:lt1>
        <a:dk2>
          <a:srgbClr val="9188B0"/>
        </a:dk2>
        <a:lt2>
          <a:srgbClr val="DDE0DC"/>
        </a:lt2>
        <a:accent1>
          <a:srgbClr val="FFCC00"/>
        </a:accent1>
        <a:accent2>
          <a:srgbClr val="4C3D78"/>
        </a:accent2>
        <a:accent3>
          <a:srgbClr val="C7C3D4"/>
        </a:accent3>
        <a:accent4>
          <a:srgbClr val="DADADA"/>
        </a:accent4>
        <a:accent5>
          <a:srgbClr val="FFE2AA"/>
        </a:accent5>
        <a:accent6>
          <a:srgbClr val="44366C"/>
        </a:accent6>
        <a:hlink>
          <a:srgbClr val="743D78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ершина горы 3">
        <a:dk1>
          <a:srgbClr val="10104C"/>
        </a:dk1>
        <a:lt1>
          <a:srgbClr val="FFFFFF"/>
        </a:lt1>
        <a:dk2>
          <a:srgbClr val="003366"/>
        </a:dk2>
        <a:lt2>
          <a:srgbClr val="C6CCD4"/>
        </a:lt2>
        <a:accent1>
          <a:srgbClr val="33CCFF"/>
        </a:accent1>
        <a:accent2>
          <a:srgbClr val="5B5B8D"/>
        </a:accent2>
        <a:accent3>
          <a:srgbClr val="AAADB8"/>
        </a:accent3>
        <a:accent4>
          <a:srgbClr val="DADADA"/>
        </a:accent4>
        <a:accent5>
          <a:srgbClr val="ADE2FF"/>
        </a:accent5>
        <a:accent6>
          <a:srgbClr val="52527F"/>
        </a:accent6>
        <a:hlink>
          <a:srgbClr val="4529AB"/>
        </a:hlink>
        <a:folHlink>
          <a:srgbClr val="00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ершина горы 4">
        <a:dk1>
          <a:srgbClr val="B0C8CA"/>
        </a:dk1>
        <a:lt1>
          <a:srgbClr val="FFFFFF"/>
        </a:lt1>
        <a:dk2>
          <a:srgbClr val="000099"/>
        </a:dk2>
        <a:lt2>
          <a:srgbClr val="FFFFFF"/>
        </a:lt2>
        <a:accent1>
          <a:srgbClr val="89C4FF"/>
        </a:accent1>
        <a:accent2>
          <a:srgbClr val="00008C"/>
        </a:accent2>
        <a:accent3>
          <a:srgbClr val="AAAACA"/>
        </a:accent3>
        <a:accent4>
          <a:srgbClr val="DADADA"/>
        </a:accent4>
        <a:accent5>
          <a:srgbClr val="C4DEFF"/>
        </a:accent5>
        <a:accent6>
          <a:srgbClr val="00007E"/>
        </a:accent6>
        <a:hlink>
          <a:srgbClr val="6666FF"/>
        </a:hlink>
        <a:folHlink>
          <a:srgbClr val="C0C0C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ершина горы 5">
        <a:dk1>
          <a:srgbClr val="463416"/>
        </a:dk1>
        <a:lt1>
          <a:srgbClr val="FFFFFF"/>
        </a:lt1>
        <a:dk2>
          <a:srgbClr val="003399"/>
        </a:dk2>
        <a:lt2>
          <a:srgbClr val="E3E3FF"/>
        </a:lt2>
        <a:accent1>
          <a:srgbClr val="3399FF"/>
        </a:accent1>
        <a:accent2>
          <a:srgbClr val="33CCCC"/>
        </a:accent2>
        <a:accent3>
          <a:srgbClr val="AAADCA"/>
        </a:accent3>
        <a:accent4>
          <a:srgbClr val="DADADA"/>
        </a:accent4>
        <a:accent5>
          <a:srgbClr val="ADCAFF"/>
        </a:accent5>
        <a:accent6>
          <a:srgbClr val="2DB9B9"/>
        </a:accent6>
        <a:hlink>
          <a:srgbClr val="00FFCC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ершина горы 6">
        <a:dk1>
          <a:srgbClr val="809296"/>
        </a:dk1>
        <a:lt1>
          <a:srgbClr val="FFFFFF"/>
        </a:lt1>
        <a:dk2>
          <a:srgbClr val="6699FF"/>
        </a:dk2>
        <a:lt2>
          <a:srgbClr val="B3EDFF"/>
        </a:lt2>
        <a:accent1>
          <a:srgbClr val="FF9933"/>
        </a:accent1>
        <a:accent2>
          <a:srgbClr val="FFAA99"/>
        </a:accent2>
        <a:accent3>
          <a:srgbClr val="B8CAFF"/>
        </a:accent3>
        <a:accent4>
          <a:srgbClr val="DADADA"/>
        </a:accent4>
        <a:accent5>
          <a:srgbClr val="FFCAAD"/>
        </a:accent5>
        <a:accent6>
          <a:srgbClr val="E79A8A"/>
        </a:accent6>
        <a:hlink>
          <a:srgbClr val="FFCFAB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ершина горы 7">
        <a:dk1>
          <a:srgbClr val="006666"/>
        </a:dk1>
        <a:lt1>
          <a:srgbClr val="FFFFFF"/>
        </a:lt1>
        <a:dk2>
          <a:srgbClr val="85D1E3"/>
        </a:dk2>
        <a:lt2>
          <a:srgbClr val="CCFFFF"/>
        </a:lt2>
        <a:accent1>
          <a:srgbClr val="FFCC00"/>
        </a:accent1>
        <a:accent2>
          <a:srgbClr val="00CC99"/>
        </a:accent2>
        <a:accent3>
          <a:srgbClr val="C2E5EF"/>
        </a:accent3>
        <a:accent4>
          <a:srgbClr val="DADADA"/>
        </a:accent4>
        <a:accent5>
          <a:srgbClr val="FFE2AA"/>
        </a:accent5>
        <a:accent6>
          <a:srgbClr val="00B98A"/>
        </a:accent6>
        <a:hlink>
          <a:srgbClr val="0099FF"/>
        </a:hlink>
        <a:folHlink>
          <a:srgbClr val="66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ершина горы 8">
        <a:dk1>
          <a:srgbClr val="404B3D"/>
        </a:dk1>
        <a:lt1>
          <a:srgbClr val="FFFFFF"/>
        </a:lt1>
        <a:dk2>
          <a:srgbClr val="A7A491"/>
        </a:dk2>
        <a:lt2>
          <a:srgbClr val="CCD0CA"/>
        </a:lt2>
        <a:accent1>
          <a:srgbClr val="33CCCC"/>
        </a:accent1>
        <a:accent2>
          <a:srgbClr val="004E4C"/>
        </a:accent2>
        <a:accent3>
          <a:srgbClr val="D0CFC7"/>
        </a:accent3>
        <a:accent4>
          <a:srgbClr val="DADADA"/>
        </a:accent4>
        <a:accent5>
          <a:srgbClr val="ADE2E2"/>
        </a:accent5>
        <a:accent6>
          <a:srgbClr val="004644"/>
        </a:accent6>
        <a:hlink>
          <a:srgbClr val="477781"/>
        </a:hlink>
        <a:folHlink>
          <a:srgbClr val="85CC7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ершина горы 9">
        <a:dk1>
          <a:srgbClr val="000000"/>
        </a:dk1>
        <a:lt1>
          <a:srgbClr val="FFFFFF"/>
        </a:lt1>
        <a:dk2>
          <a:srgbClr val="FFFFAF"/>
        </a:dk2>
        <a:lt2>
          <a:srgbClr val="676597"/>
        </a:lt2>
        <a:accent1>
          <a:srgbClr val="66CCFF"/>
        </a:accent1>
        <a:accent2>
          <a:srgbClr val="CCECFF"/>
        </a:accent2>
        <a:accent3>
          <a:srgbClr val="FFFFFF"/>
        </a:accent3>
        <a:accent4>
          <a:srgbClr val="000000"/>
        </a:accent4>
        <a:accent5>
          <a:srgbClr val="B8E2FF"/>
        </a:accent5>
        <a:accent6>
          <a:srgbClr val="B9D6E7"/>
        </a:accent6>
        <a:hlink>
          <a:srgbClr val="6600CC"/>
        </a:hlink>
        <a:folHlink>
          <a:srgbClr val="008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ight-blue_flower">
  <a:themeElements>
    <a:clrScheme name="Light-blue_flower 3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99CCFF"/>
      </a:accent1>
      <a:accent2>
        <a:srgbClr val="CCCCFF"/>
      </a:accent2>
      <a:accent3>
        <a:srgbClr val="FFFFFF"/>
      </a:accent3>
      <a:accent4>
        <a:srgbClr val="000000"/>
      </a:accent4>
      <a:accent5>
        <a:srgbClr val="CAE2FF"/>
      </a:accent5>
      <a:accent6>
        <a:srgbClr val="B9B9E7"/>
      </a:accent6>
      <a:hlink>
        <a:srgbClr val="3333CC"/>
      </a:hlink>
      <a:folHlink>
        <a:srgbClr val="AF67FF"/>
      </a:folHlink>
    </a:clrScheme>
    <a:fontScheme name="Light-blue_flower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Light-blue_flowe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ight-blue_flower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ight-blue_flower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ight-blue_flower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ight-blue_flower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ight-blue_flower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ight-blue_flower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ight-blue_flower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ight-blue_flower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ight-blue_flower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ight-blue_flower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ight-blue_flower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Специальное оформление">
  <a:themeElements>
    <a:clrScheme name="Специальное оформление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пециальное оформление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Специальное оформление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пециальное оформление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пециальное оформление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пециальное оформление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пециальное оформление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пециальное оформление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пециальное оформление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пециальное оформление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пециальное оформление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пециальное оформление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пециальное оформление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пециальное оформление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cdb2004167l">
  <a:themeElements>
    <a:clrScheme name="Тема Office 3">
      <a:dk1>
        <a:srgbClr val="132767"/>
      </a:dk1>
      <a:lt1>
        <a:srgbClr val="FFFFFF"/>
      </a:lt1>
      <a:dk2>
        <a:srgbClr val="184BB2"/>
      </a:dk2>
      <a:lt2>
        <a:srgbClr val="C0C0C0"/>
      </a:lt2>
      <a:accent1>
        <a:srgbClr val="22A2E2"/>
      </a:accent1>
      <a:accent2>
        <a:srgbClr val="81CFEB"/>
      </a:accent2>
      <a:accent3>
        <a:srgbClr val="FFFFFF"/>
      </a:accent3>
      <a:accent4>
        <a:srgbClr val="0E2057"/>
      </a:accent4>
      <a:accent5>
        <a:srgbClr val="ABCEEE"/>
      </a:accent5>
      <a:accent6>
        <a:srgbClr val="74BBD5"/>
      </a:accent6>
      <a:hlink>
        <a:srgbClr val="55ABA9"/>
      </a:hlink>
      <a:folHlink>
        <a:srgbClr val="DCCA42"/>
      </a:folHlink>
    </a:clrScheme>
    <a:fontScheme name="Тема Offic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ема Office 1">
        <a:dk1>
          <a:srgbClr val="0E3558"/>
        </a:dk1>
        <a:lt1>
          <a:srgbClr val="FFFFFF"/>
        </a:lt1>
        <a:dk2>
          <a:srgbClr val="006666"/>
        </a:dk2>
        <a:lt2>
          <a:srgbClr val="969696"/>
        </a:lt2>
        <a:accent1>
          <a:srgbClr val="E3BE05"/>
        </a:accent1>
        <a:accent2>
          <a:srgbClr val="4BC77A"/>
        </a:accent2>
        <a:accent3>
          <a:srgbClr val="FFFFFF"/>
        </a:accent3>
        <a:accent4>
          <a:srgbClr val="0A2C4A"/>
        </a:accent4>
        <a:accent5>
          <a:srgbClr val="EFDBAA"/>
        </a:accent5>
        <a:accent6>
          <a:srgbClr val="43B46E"/>
        </a:accent6>
        <a:hlink>
          <a:srgbClr val="CC3300"/>
        </a:hlink>
        <a:folHlink>
          <a:srgbClr val="3333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55238D"/>
        </a:dk1>
        <a:lt1>
          <a:srgbClr val="FFFFFF"/>
        </a:lt1>
        <a:dk2>
          <a:srgbClr val="754ECC"/>
        </a:dk2>
        <a:lt2>
          <a:srgbClr val="C0C0C0"/>
        </a:lt2>
        <a:accent1>
          <a:srgbClr val="869EEC"/>
        </a:accent1>
        <a:accent2>
          <a:srgbClr val="EFA441"/>
        </a:accent2>
        <a:accent3>
          <a:srgbClr val="FFFFFF"/>
        </a:accent3>
        <a:accent4>
          <a:srgbClr val="471C78"/>
        </a:accent4>
        <a:accent5>
          <a:srgbClr val="C3CCF4"/>
        </a:accent5>
        <a:accent6>
          <a:srgbClr val="D9943A"/>
        </a:accent6>
        <a:hlink>
          <a:srgbClr val="63C398"/>
        </a:hlink>
        <a:folHlink>
          <a:srgbClr val="AAC85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132767"/>
        </a:dk1>
        <a:lt1>
          <a:srgbClr val="FFFFFF"/>
        </a:lt1>
        <a:dk2>
          <a:srgbClr val="184BB2"/>
        </a:dk2>
        <a:lt2>
          <a:srgbClr val="C0C0C0"/>
        </a:lt2>
        <a:accent1>
          <a:srgbClr val="22A2E2"/>
        </a:accent1>
        <a:accent2>
          <a:srgbClr val="81CFEB"/>
        </a:accent2>
        <a:accent3>
          <a:srgbClr val="FFFFFF"/>
        </a:accent3>
        <a:accent4>
          <a:srgbClr val="0E2057"/>
        </a:accent4>
        <a:accent5>
          <a:srgbClr val="ABCEEE"/>
        </a:accent5>
        <a:accent6>
          <a:srgbClr val="74BBD5"/>
        </a:accent6>
        <a:hlink>
          <a:srgbClr val="55ABA9"/>
        </a:hlink>
        <a:folHlink>
          <a:srgbClr val="DCCA4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3295</TotalTime>
  <Words>1609</Words>
  <Application>Microsoft Office PowerPoint</Application>
  <PresentationFormat>Экран (4:3)</PresentationFormat>
  <Paragraphs>333</Paragraphs>
  <Slides>36</Slides>
  <Notes>5</Notes>
  <HiddenSlides>0</HiddenSlides>
  <MMClips>0</MMClips>
  <ScaleCrop>false</ScaleCrop>
  <HeadingPairs>
    <vt:vector size="6" baseType="variant">
      <vt:variant>
        <vt:lpstr>Тема</vt:lpstr>
      </vt:variant>
      <vt:variant>
        <vt:i4>4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36</vt:i4>
      </vt:variant>
    </vt:vector>
  </HeadingPairs>
  <TitlesOfParts>
    <vt:vector size="41" baseType="lpstr">
      <vt:lpstr>Вершина горы</vt:lpstr>
      <vt:lpstr>Light-blue_flower</vt:lpstr>
      <vt:lpstr>Специальное оформление</vt:lpstr>
      <vt:lpstr>cdb2004167l</vt:lpstr>
      <vt:lpstr>Image</vt:lpstr>
      <vt:lpstr>Проектирование базы данных</vt:lpstr>
      <vt:lpstr>Цель урока</vt:lpstr>
      <vt:lpstr>Повтор материала</vt:lpstr>
      <vt:lpstr>Повтор материала</vt:lpstr>
      <vt:lpstr>Презентация PowerPoint</vt:lpstr>
      <vt:lpstr>Презентация PowerPoint</vt:lpstr>
      <vt:lpstr>Презентация PowerPoint</vt:lpstr>
      <vt:lpstr>Презентация PowerPoint</vt:lpstr>
      <vt:lpstr>Реляционные СУБД</vt:lpstr>
      <vt:lpstr>Презентация PowerPoint</vt:lpstr>
      <vt:lpstr>Реляционные СУБД</vt:lpstr>
      <vt:lpstr>Обзор жизненного цикла информационных систем</vt:lpstr>
      <vt:lpstr>Обзор жизненного цикла информационных систем</vt:lpstr>
      <vt:lpstr>Презентация PowerPoint</vt:lpstr>
      <vt:lpstr>Обзор жизненного цикла информационных систем</vt:lpstr>
      <vt:lpstr>Проектирование БД</vt:lpstr>
      <vt:lpstr>Проектирование БД</vt:lpstr>
      <vt:lpstr>Проектирование БД</vt:lpstr>
      <vt:lpstr>Проектирование БД</vt:lpstr>
      <vt:lpstr>Проектирование БД</vt:lpstr>
      <vt:lpstr>Проектирование БД</vt:lpstr>
      <vt:lpstr>Проектирование БД</vt:lpstr>
      <vt:lpstr>Проектирование БД</vt:lpstr>
      <vt:lpstr>Проектирование БД</vt:lpstr>
      <vt:lpstr>Проектирование БД</vt:lpstr>
      <vt:lpstr>Основные объекты  СУБД MsACCESS</vt:lpstr>
      <vt:lpstr>Презентация PowerPoint</vt:lpstr>
      <vt:lpstr>Окно БД в режиме создания.</vt:lpstr>
      <vt:lpstr>Режим конструктора</vt:lpstr>
      <vt:lpstr>Презентация PowerPoint</vt:lpstr>
      <vt:lpstr>Проектирование БД</vt:lpstr>
      <vt:lpstr>Создание таблиц БД</vt:lpstr>
      <vt:lpstr>Мастер подстановок</vt:lpstr>
      <vt:lpstr>Мастер подстановок</vt:lpstr>
      <vt:lpstr>Схема БД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Базы данных</dc:title>
  <dc:creator>Макарова М.Е.</dc:creator>
  <cp:lastModifiedBy>HP</cp:lastModifiedBy>
  <cp:revision>186</cp:revision>
  <dcterms:created xsi:type="dcterms:W3CDTF">2006-10-20T15:12:50Z</dcterms:created>
  <dcterms:modified xsi:type="dcterms:W3CDTF">2017-11-06T09:04:32Z</dcterms:modified>
</cp:coreProperties>
</file>