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859" r:id="rId2"/>
  </p:sldMasterIdLst>
  <p:notesMasterIdLst>
    <p:notesMasterId r:id="rId29"/>
  </p:notesMasterIdLst>
  <p:sldIdLst>
    <p:sldId id="256" r:id="rId3"/>
    <p:sldId id="270" r:id="rId4"/>
    <p:sldId id="284" r:id="rId5"/>
    <p:sldId id="320" r:id="rId6"/>
    <p:sldId id="321" r:id="rId7"/>
    <p:sldId id="323" r:id="rId8"/>
    <p:sldId id="288" r:id="rId9"/>
    <p:sldId id="324" r:id="rId10"/>
    <p:sldId id="309" r:id="rId11"/>
    <p:sldId id="319" r:id="rId12"/>
    <p:sldId id="325" r:id="rId13"/>
    <p:sldId id="326" r:id="rId14"/>
    <p:sldId id="327" r:id="rId15"/>
    <p:sldId id="328" r:id="rId16"/>
    <p:sldId id="330" r:id="rId17"/>
    <p:sldId id="259" r:id="rId18"/>
    <p:sldId id="340" r:id="rId19"/>
    <p:sldId id="341" r:id="rId20"/>
    <p:sldId id="260" r:id="rId21"/>
    <p:sldId id="281" r:id="rId22"/>
    <p:sldId id="262" r:id="rId23"/>
    <p:sldId id="276" r:id="rId24"/>
    <p:sldId id="280" r:id="rId25"/>
    <p:sldId id="339" r:id="rId26"/>
    <p:sldId id="336" r:id="rId27"/>
    <p:sldId id="34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CC00"/>
    <a:srgbClr val="3333FF"/>
    <a:srgbClr val="B6FCC3"/>
    <a:srgbClr val="82FA99"/>
    <a:srgbClr val="A1DA00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43D069-671D-4117-B5B2-D8E8B6109C0C}" type="datetimeFigureOut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575C8C-F01A-4AA2-AE61-494B2CE52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752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A808FF-6E86-4DD5-B081-D295677FBC0F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5BB1AE-CA7E-4EAE-8FE5-656A1B5A75E9}" type="slidenum">
              <a:rPr lang="ru-RU" smtClean="0"/>
              <a:pPr eaLnBrk="1" hangingPunct="1"/>
              <a:t>24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831 w 6027"/>
                <a:gd name="T1" fmla="*/ 5 h 2296"/>
                <a:gd name="T2" fmla="*/ 0 w 6027"/>
                <a:gd name="T3" fmla="*/ 5 h 2296"/>
                <a:gd name="T4" fmla="*/ 0 w 6027"/>
                <a:gd name="T5" fmla="*/ 0 h 2296"/>
                <a:gd name="T6" fmla="*/ 3831 w 6027"/>
                <a:gd name="T7" fmla="*/ 0 h 2296"/>
                <a:gd name="T8" fmla="*/ 3831 w 6027"/>
                <a:gd name="T9" fmla="*/ 5 h 2296"/>
                <a:gd name="T10" fmla="*/ 3831 w 6027"/>
                <a:gd name="T11" fmla="*/ 5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55 h 353"/>
                  <a:gd name="T4" fmla="*/ 24 w 186"/>
                  <a:gd name="T5" fmla="*/ 94 h 353"/>
                  <a:gd name="T6" fmla="*/ 18 w 186"/>
                  <a:gd name="T7" fmla="*/ 203 h 353"/>
                  <a:gd name="T8" fmla="*/ 42 w 186"/>
                  <a:gd name="T9" fmla="*/ 351 h 353"/>
                  <a:gd name="T10" fmla="*/ 48 w 186"/>
                  <a:gd name="T11" fmla="*/ 498 h 353"/>
                  <a:gd name="T12" fmla="*/ 0 w 186"/>
                  <a:gd name="T13" fmla="*/ 1088 h 353"/>
                  <a:gd name="T14" fmla="*/ 54 w 186"/>
                  <a:gd name="T15" fmla="*/ 720 h 353"/>
                  <a:gd name="T16" fmla="*/ 84 w 186"/>
                  <a:gd name="T17" fmla="*/ 664 h 353"/>
                  <a:gd name="T18" fmla="*/ 126 w 186"/>
                  <a:gd name="T19" fmla="*/ 389 h 353"/>
                  <a:gd name="T20" fmla="*/ 144 w 186"/>
                  <a:gd name="T21" fmla="*/ 368 h 353"/>
                  <a:gd name="T22" fmla="*/ 144 w 186"/>
                  <a:gd name="T23" fmla="*/ 278 h 353"/>
                  <a:gd name="T24" fmla="*/ 186 w 186"/>
                  <a:gd name="T25" fmla="*/ 203 h 353"/>
                  <a:gd name="T26" fmla="*/ 162 w 186"/>
                  <a:gd name="T27" fmla="*/ 1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9 h 66"/>
                  <a:gd name="T8" fmla="*/ 6 w 155"/>
                  <a:gd name="T9" fmla="*/ 55 h 66"/>
                  <a:gd name="T10" fmla="*/ 0 w 155"/>
                  <a:gd name="T11" fmla="*/ 76 h 66"/>
                  <a:gd name="T12" fmla="*/ 78 w 155"/>
                  <a:gd name="T13" fmla="*/ 186 h 66"/>
                  <a:gd name="T14" fmla="*/ 96 w 155"/>
                  <a:gd name="T15" fmla="*/ 131 h 66"/>
                  <a:gd name="T16" fmla="*/ 155 w 155"/>
                  <a:gd name="T17" fmla="*/ 207 h 66"/>
                  <a:gd name="T18" fmla="*/ 126 w 155"/>
                  <a:gd name="T19" fmla="*/ 76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18 h 72"/>
                  <a:gd name="T2" fmla="*/ 0 w 42"/>
                  <a:gd name="T3" fmla="*/ 60 h 72"/>
                  <a:gd name="T4" fmla="*/ 12 w 42"/>
                  <a:gd name="T5" fmla="*/ 20 h 72"/>
                  <a:gd name="T6" fmla="*/ 0 w 42"/>
                  <a:gd name="T7" fmla="*/ 20 h 72"/>
                  <a:gd name="T8" fmla="*/ 12 w 42"/>
                  <a:gd name="T9" fmla="*/ 20 h 72"/>
                  <a:gd name="T10" fmla="*/ 24 w 42"/>
                  <a:gd name="T11" fmla="*/ 20 h 72"/>
                  <a:gd name="T12" fmla="*/ 36 w 42"/>
                  <a:gd name="T13" fmla="*/ 20 h 72"/>
                  <a:gd name="T14" fmla="*/ 42 w 42"/>
                  <a:gd name="T15" fmla="*/ 0 h 72"/>
                  <a:gd name="T16" fmla="*/ 30 w 42"/>
                  <a:gd name="T17" fmla="*/ 60 h 72"/>
                  <a:gd name="T18" fmla="*/ 42 w 42"/>
                  <a:gd name="T19" fmla="*/ 159 h 72"/>
                  <a:gd name="T20" fmla="*/ 12 w 42"/>
                  <a:gd name="T21" fmla="*/ 232 h 72"/>
                  <a:gd name="T22" fmla="*/ 6 w 42"/>
                  <a:gd name="T23" fmla="*/ 118 h 72"/>
                  <a:gd name="T24" fmla="*/ 6 w 42"/>
                  <a:gd name="T25" fmla="*/ 118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0 h 287"/>
                <a:gd name="T4" fmla="*/ 66 w 365"/>
                <a:gd name="T5" fmla="*/ 128 h 287"/>
                <a:gd name="T6" fmla="*/ 143 w 365"/>
                <a:gd name="T7" fmla="*/ 210 h 287"/>
                <a:gd name="T8" fmla="*/ 191 w 365"/>
                <a:gd name="T9" fmla="*/ 192 h 287"/>
                <a:gd name="T10" fmla="*/ 341 w 365"/>
                <a:gd name="T11" fmla="*/ 328 h 287"/>
                <a:gd name="T12" fmla="*/ 305 w 365"/>
                <a:gd name="T13" fmla="*/ 201 h 287"/>
                <a:gd name="T14" fmla="*/ 365 w 365"/>
                <a:gd name="T15" fmla="*/ 152 h 287"/>
                <a:gd name="T16" fmla="*/ 359 w 365"/>
                <a:gd name="T17" fmla="*/ 146 h 287"/>
                <a:gd name="T18" fmla="*/ 335 w 365"/>
                <a:gd name="T19" fmla="*/ 134 h 287"/>
                <a:gd name="T20" fmla="*/ 299 w 365"/>
                <a:gd name="T21" fmla="*/ 100 h 287"/>
                <a:gd name="T22" fmla="*/ 257 w 365"/>
                <a:gd name="T23" fmla="*/ 82 h 287"/>
                <a:gd name="T24" fmla="*/ 215 w 365"/>
                <a:gd name="T25" fmla="*/ 64 h 287"/>
                <a:gd name="T26" fmla="*/ 173 w 365"/>
                <a:gd name="T27" fmla="*/ 4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0 h 60"/>
                <a:gd name="T16" fmla="*/ 65 w 71"/>
                <a:gd name="T17" fmla="*/ 52 h 60"/>
                <a:gd name="T18" fmla="*/ 71 w 71"/>
                <a:gd name="T19" fmla="*/ 64 h 60"/>
                <a:gd name="T20" fmla="*/ 71 w 71"/>
                <a:gd name="T21" fmla="*/ 70 h 60"/>
                <a:gd name="T22" fmla="*/ 59 w 71"/>
                <a:gd name="T23" fmla="*/ 64 h 60"/>
                <a:gd name="T24" fmla="*/ 47 w 71"/>
                <a:gd name="T25" fmla="*/ 52 h 60"/>
                <a:gd name="T26" fmla="*/ 23 w 71"/>
                <a:gd name="T27" fmla="*/ 40 h 60"/>
                <a:gd name="T28" fmla="*/ 23 w 71"/>
                <a:gd name="T29" fmla="*/ 46 h 60"/>
                <a:gd name="T30" fmla="*/ 18 w 71"/>
                <a:gd name="T31" fmla="*/ 52 h 60"/>
                <a:gd name="T32" fmla="*/ 12 w 71"/>
                <a:gd name="T33" fmla="*/ 58 h 60"/>
                <a:gd name="T34" fmla="*/ 6 w 71"/>
                <a:gd name="T35" fmla="*/ 58 h 60"/>
                <a:gd name="T36" fmla="*/ 6 w 71"/>
                <a:gd name="T37" fmla="*/ 58 h 60"/>
                <a:gd name="T38" fmla="*/ 6 w 71"/>
                <a:gd name="T39" fmla="*/ 4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4 h 162"/>
                <a:gd name="T10" fmla="*/ 96 w 161"/>
                <a:gd name="T11" fmla="*/ 70 h 162"/>
                <a:gd name="T12" fmla="*/ 102 w 161"/>
                <a:gd name="T13" fmla="*/ 82 h 162"/>
                <a:gd name="T14" fmla="*/ 108 w 161"/>
                <a:gd name="T15" fmla="*/ 94 h 162"/>
                <a:gd name="T16" fmla="*/ 120 w 161"/>
                <a:gd name="T17" fmla="*/ 106 h 162"/>
                <a:gd name="T18" fmla="*/ 143 w 161"/>
                <a:gd name="T19" fmla="*/ 126 h 162"/>
                <a:gd name="T20" fmla="*/ 155 w 161"/>
                <a:gd name="T21" fmla="*/ 158 h 162"/>
                <a:gd name="T22" fmla="*/ 161 w 161"/>
                <a:gd name="T23" fmla="*/ 176 h 162"/>
                <a:gd name="T24" fmla="*/ 161 w 161"/>
                <a:gd name="T25" fmla="*/ 182 h 162"/>
                <a:gd name="T26" fmla="*/ 96 w 161"/>
                <a:gd name="T27" fmla="*/ 112 h 162"/>
                <a:gd name="T28" fmla="*/ 30 w 161"/>
                <a:gd name="T29" fmla="*/ 6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0 h 60"/>
                <a:gd name="T4" fmla="*/ 41 w 59"/>
                <a:gd name="T5" fmla="*/ 46 h 60"/>
                <a:gd name="T6" fmla="*/ 47 w 59"/>
                <a:gd name="T7" fmla="*/ 52 h 60"/>
                <a:gd name="T8" fmla="*/ 53 w 59"/>
                <a:gd name="T9" fmla="*/ 64 h 60"/>
                <a:gd name="T10" fmla="*/ 53 w 59"/>
                <a:gd name="T11" fmla="*/ 70 h 60"/>
                <a:gd name="T12" fmla="*/ 47 w 59"/>
                <a:gd name="T13" fmla="*/ 64 h 60"/>
                <a:gd name="T14" fmla="*/ 35 w 59"/>
                <a:gd name="T15" fmla="*/ 58 h 60"/>
                <a:gd name="T16" fmla="*/ 23 w 59"/>
                <a:gd name="T17" fmla="*/ 46 h 60"/>
                <a:gd name="T18" fmla="*/ 17 w 59"/>
                <a:gd name="T19" fmla="*/ 4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6 h 204"/>
                <a:gd name="T2" fmla="*/ 245 w 245"/>
                <a:gd name="T3" fmla="*/ 52 h 204"/>
                <a:gd name="T4" fmla="*/ 209 w 245"/>
                <a:gd name="T5" fmla="*/ 94 h 204"/>
                <a:gd name="T6" fmla="*/ 143 w 245"/>
                <a:gd name="T7" fmla="*/ 152 h 204"/>
                <a:gd name="T8" fmla="*/ 167 w 245"/>
                <a:gd name="T9" fmla="*/ 179 h 204"/>
                <a:gd name="T10" fmla="*/ 179 w 245"/>
                <a:gd name="T11" fmla="*/ 234 h 204"/>
                <a:gd name="T12" fmla="*/ 77 w 245"/>
                <a:gd name="T13" fmla="*/ 152 h 204"/>
                <a:gd name="T14" fmla="*/ 47 w 245"/>
                <a:gd name="T15" fmla="*/ 94 h 204"/>
                <a:gd name="T16" fmla="*/ 89 w 245"/>
                <a:gd name="T17" fmla="*/ 76 h 204"/>
                <a:gd name="T18" fmla="*/ 59 w 245"/>
                <a:gd name="T19" fmla="*/ 4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6 h 204"/>
                <a:gd name="T50" fmla="*/ 233 w 245"/>
                <a:gd name="T51" fmla="*/ 4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53848-0C5B-4492-A6CC-2215FFA7F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8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D7FE6-3400-49CD-89DE-D1A0AB2FF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3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377CA-2BA9-406B-BB1D-6E0DE64A6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07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1F080-D2CE-4AC7-8A3E-68CE339C3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97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29642-7E9B-423F-B385-F7912D312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31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FCFF5-9C6E-47C1-BCEB-6C4A52CB5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611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b="1" smtClean="0"/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59F6809-038D-4126-A066-5C336F397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75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650FE-5419-41B9-B7EB-7EA8945BC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5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584E5-A43C-4E6E-B8EF-575A3A078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339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DAF8-E3CF-4172-8C1D-9C048E000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795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1F0F1-3D0E-4B62-A337-17A28E785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9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1EB7C-C090-4B5F-8105-2150E2F38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51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D57E-3AB2-4098-B4E5-9700075B3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83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910E4-225B-4E27-90D7-65BAFEE92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07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624F4-BDC6-4133-BE43-F6D1B62CF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07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D62C8-F7B7-4E86-93FC-C5EF1A976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869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0C013-06E9-42FF-AFCC-2FC7013AD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680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3555D-8772-49A6-A0BF-BECD45D31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80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0ED2B-5B79-4A79-8619-586110410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9393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81066-ED0D-4461-A784-A4DAD7240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7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2FFA8-14C5-4DD4-87FC-ECE5DE187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9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75743-65FD-4897-97E9-B2FE064D9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52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540A4-73A3-4FA4-8081-02B80C36B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2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F612B-E4F8-459F-8432-06DCB5532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2A200-FFAD-437B-9CD2-709F78AC3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6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ECA21-D17C-4456-BAB0-F1EC49179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075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7E5CC-6EB0-44C9-8E9F-863030D75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6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3831 w 6027"/>
                <a:gd name="T1" fmla="*/ 5 h 2296"/>
                <a:gd name="T2" fmla="*/ 0 w 6027"/>
                <a:gd name="T3" fmla="*/ 5 h 2296"/>
                <a:gd name="T4" fmla="*/ 0 w 6027"/>
                <a:gd name="T5" fmla="*/ 0 h 2296"/>
                <a:gd name="T6" fmla="*/ 3831 w 6027"/>
                <a:gd name="T7" fmla="*/ 0 h 2296"/>
                <a:gd name="T8" fmla="*/ 3831 w 6027"/>
                <a:gd name="T9" fmla="*/ 5 h 2296"/>
                <a:gd name="T10" fmla="*/ 3831 w 6027"/>
                <a:gd name="T11" fmla="*/ 5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74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55 h 353"/>
                  <a:gd name="T4" fmla="*/ 24 w 186"/>
                  <a:gd name="T5" fmla="*/ 94 h 353"/>
                  <a:gd name="T6" fmla="*/ 18 w 186"/>
                  <a:gd name="T7" fmla="*/ 203 h 353"/>
                  <a:gd name="T8" fmla="*/ 42 w 186"/>
                  <a:gd name="T9" fmla="*/ 351 h 353"/>
                  <a:gd name="T10" fmla="*/ 48 w 186"/>
                  <a:gd name="T11" fmla="*/ 498 h 353"/>
                  <a:gd name="T12" fmla="*/ 0 w 186"/>
                  <a:gd name="T13" fmla="*/ 1088 h 353"/>
                  <a:gd name="T14" fmla="*/ 54 w 186"/>
                  <a:gd name="T15" fmla="*/ 720 h 353"/>
                  <a:gd name="T16" fmla="*/ 84 w 186"/>
                  <a:gd name="T17" fmla="*/ 664 h 353"/>
                  <a:gd name="T18" fmla="*/ 126 w 186"/>
                  <a:gd name="T19" fmla="*/ 389 h 353"/>
                  <a:gd name="T20" fmla="*/ 144 w 186"/>
                  <a:gd name="T21" fmla="*/ 368 h 353"/>
                  <a:gd name="T22" fmla="*/ 144 w 186"/>
                  <a:gd name="T23" fmla="*/ 278 h 353"/>
                  <a:gd name="T24" fmla="*/ 186 w 186"/>
                  <a:gd name="T25" fmla="*/ 203 h 353"/>
                  <a:gd name="T26" fmla="*/ 162 w 186"/>
                  <a:gd name="T27" fmla="*/ 1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9 h 66"/>
                  <a:gd name="T8" fmla="*/ 6 w 155"/>
                  <a:gd name="T9" fmla="*/ 55 h 66"/>
                  <a:gd name="T10" fmla="*/ 0 w 155"/>
                  <a:gd name="T11" fmla="*/ 76 h 66"/>
                  <a:gd name="T12" fmla="*/ 78 w 155"/>
                  <a:gd name="T13" fmla="*/ 186 h 66"/>
                  <a:gd name="T14" fmla="*/ 96 w 155"/>
                  <a:gd name="T15" fmla="*/ 131 h 66"/>
                  <a:gd name="T16" fmla="*/ 155 w 155"/>
                  <a:gd name="T17" fmla="*/ 207 h 66"/>
                  <a:gd name="T18" fmla="*/ 126 w 155"/>
                  <a:gd name="T19" fmla="*/ 76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18 h 72"/>
                  <a:gd name="T2" fmla="*/ 0 w 42"/>
                  <a:gd name="T3" fmla="*/ 60 h 72"/>
                  <a:gd name="T4" fmla="*/ 12 w 42"/>
                  <a:gd name="T5" fmla="*/ 20 h 72"/>
                  <a:gd name="T6" fmla="*/ 0 w 42"/>
                  <a:gd name="T7" fmla="*/ 20 h 72"/>
                  <a:gd name="T8" fmla="*/ 12 w 42"/>
                  <a:gd name="T9" fmla="*/ 20 h 72"/>
                  <a:gd name="T10" fmla="*/ 24 w 42"/>
                  <a:gd name="T11" fmla="*/ 20 h 72"/>
                  <a:gd name="T12" fmla="*/ 36 w 42"/>
                  <a:gd name="T13" fmla="*/ 20 h 72"/>
                  <a:gd name="T14" fmla="*/ 42 w 42"/>
                  <a:gd name="T15" fmla="*/ 0 h 72"/>
                  <a:gd name="T16" fmla="*/ 30 w 42"/>
                  <a:gd name="T17" fmla="*/ 60 h 72"/>
                  <a:gd name="T18" fmla="*/ 42 w 42"/>
                  <a:gd name="T19" fmla="*/ 159 h 72"/>
                  <a:gd name="T20" fmla="*/ 12 w 42"/>
                  <a:gd name="T21" fmla="*/ 232 h 72"/>
                  <a:gd name="T22" fmla="*/ 6 w 42"/>
                  <a:gd name="T23" fmla="*/ 118 h 72"/>
                  <a:gd name="T24" fmla="*/ 6 w 42"/>
                  <a:gd name="T25" fmla="*/ 118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70 h 287"/>
                <a:gd name="T4" fmla="*/ 66 w 365"/>
                <a:gd name="T5" fmla="*/ 128 h 287"/>
                <a:gd name="T6" fmla="*/ 143 w 365"/>
                <a:gd name="T7" fmla="*/ 210 h 287"/>
                <a:gd name="T8" fmla="*/ 191 w 365"/>
                <a:gd name="T9" fmla="*/ 192 h 287"/>
                <a:gd name="T10" fmla="*/ 341 w 365"/>
                <a:gd name="T11" fmla="*/ 328 h 287"/>
                <a:gd name="T12" fmla="*/ 305 w 365"/>
                <a:gd name="T13" fmla="*/ 201 h 287"/>
                <a:gd name="T14" fmla="*/ 365 w 365"/>
                <a:gd name="T15" fmla="*/ 152 h 287"/>
                <a:gd name="T16" fmla="*/ 359 w 365"/>
                <a:gd name="T17" fmla="*/ 146 h 287"/>
                <a:gd name="T18" fmla="*/ 335 w 365"/>
                <a:gd name="T19" fmla="*/ 134 h 287"/>
                <a:gd name="T20" fmla="*/ 299 w 365"/>
                <a:gd name="T21" fmla="*/ 100 h 287"/>
                <a:gd name="T22" fmla="*/ 257 w 365"/>
                <a:gd name="T23" fmla="*/ 82 h 287"/>
                <a:gd name="T24" fmla="*/ 215 w 365"/>
                <a:gd name="T25" fmla="*/ 64 h 287"/>
                <a:gd name="T26" fmla="*/ 173 w 365"/>
                <a:gd name="T27" fmla="*/ 4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40 h 60"/>
                <a:gd name="T16" fmla="*/ 65 w 71"/>
                <a:gd name="T17" fmla="*/ 52 h 60"/>
                <a:gd name="T18" fmla="*/ 71 w 71"/>
                <a:gd name="T19" fmla="*/ 64 h 60"/>
                <a:gd name="T20" fmla="*/ 71 w 71"/>
                <a:gd name="T21" fmla="*/ 70 h 60"/>
                <a:gd name="T22" fmla="*/ 59 w 71"/>
                <a:gd name="T23" fmla="*/ 64 h 60"/>
                <a:gd name="T24" fmla="*/ 47 w 71"/>
                <a:gd name="T25" fmla="*/ 52 h 60"/>
                <a:gd name="T26" fmla="*/ 23 w 71"/>
                <a:gd name="T27" fmla="*/ 40 h 60"/>
                <a:gd name="T28" fmla="*/ 23 w 71"/>
                <a:gd name="T29" fmla="*/ 46 h 60"/>
                <a:gd name="T30" fmla="*/ 18 w 71"/>
                <a:gd name="T31" fmla="*/ 52 h 60"/>
                <a:gd name="T32" fmla="*/ 12 w 71"/>
                <a:gd name="T33" fmla="*/ 58 h 60"/>
                <a:gd name="T34" fmla="*/ 6 w 71"/>
                <a:gd name="T35" fmla="*/ 58 h 60"/>
                <a:gd name="T36" fmla="*/ 6 w 71"/>
                <a:gd name="T37" fmla="*/ 58 h 60"/>
                <a:gd name="T38" fmla="*/ 6 w 71"/>
                <a:gd name="T39" fmla="*/ 4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4 h 162"/>
                <a:gd name="T10" fmla="*/ 96 w 161"/>
                <a:gd name="T11" fmla="*/ 70 h 162"/>
                <a:gd name="T12" fmla="*/ 102 w 161"/>
                <a:gd name="T13" fmla="*/ 82 h 162"/>
                <a:gd name="T14" fmla="*/ 108 w 161"/>
                <a:gd name="T15" fmla="*/ 94 h 162"/>
                <a:gd name="T16" fmla="*/ 120 w 161"/>
                <a:gd name="T17" fmla="*/ 106 h 162"/>
                <a:gd name="T18" fmla="*/ 143 w 161"/>
                <a:gd name="T19" fmla="*/ 126 h 162"/>
                <a:gd name="T20" fmla="*/ 155 w 161"/>
                <a:gd name="T21" fmla="*/ 158 h 162"/>
                <a:gd name="T22" fmla="*/ 161 w 161"/>
                <a:gd name="T23" fmla="*/ 176 h 162"/>
                <a:gd name="T24" fmla="*/ 161 w 161"/>
                <a:gd name="T25" fmla="*/ 182 h 162"/>
                <a:gd name="T26" fmla="*/ 96 w 161"/>
                <a:gd name="T27" fmla="*/ 112 h 162"/>
                <a:gd name="T28" fmla="*/ 30 w 161"/>
                <a:gd name="T29" fmla="*/ 6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40 h 60"/>
                <a:gd name="T4" fmla="*/ 41 w 59"/>
                <a:gd name="T5" fmla="*/ 46 h 60"/>
                <a:gd name="T6" fmla="*/ 47 w 59"/>
                <a:gd name="T7" fmla="*/ 52 h 60"/>
                <a:gd name="T8" fmla="*/ 53 w 59"/>
                <a:gd name="T9" fmla="*/ 64 h 60"/>
                <a:gd name="T10" fmla="*/ 53 w 59"/>
                <a:gd name="T11" fmla="*/ 70 h 60"/>
                <a:gd name="T12" fmla="*/ 47 w 59"/>
                <a:gd name="T13" fmla="*/ 64 h 60"/>
                <a:gd name="T14" fmla="*/ 35 w 59"/>
                <a:gd name="T15" fmla="*/ 58 h 60"/>
                <a:gd name="T16" fmla="*/ 23 w 59"/>
                <a:gd name="T17" fmla="*/ 46 h 60"/>
                <a:gd name="T18" fmla="*/ 17 w 59"/>
                <a:gd name="T19" fmla="*/ 4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6 h 204"/>
                <a:gd name="T2" fmla="*/ 245 w 245"/>
                <a:gd name="T3" fmla="*/ 52 h 204"/>
                <a:gd name="T4" fmla="*/ 209 w 245"/>
                <a:gd name="T5" fmla="*/ 94 h 204"/>
                <a:gd name="T6" fmla="*/ 143 w 245"/>
                <a:gd name="T7" fmla="*/ 152 h 204"/>
                <a:gd name="T8" fmla="*/ 167 w 245"/>
                <a:gd name="T9" fmla="*/ 179 h 204"/>
                <a:gd name="T10" fmla="*/ 179 w 245"/>
                <a:gd name="T11" fmla="*/ 234 h 204"/>
                <a:gd name="T12" fmla="*/ 77 w 245"/>
                <a:gd name="T13" fmla="*/ 152 h 204"/>
                <a:gd name="T14" fmla="*/ 47 w 245"/>
                <a:gd name="T15" fmla="*/ 94 h 204"/>
                <a:gd name="T16" fmla="*/ 89 w 245"/>
                <a:gd name="T17" fmla="*/ 76 h 204"/>
                <a:gd name="T18" fmla="*/ 59 w 245"/>
                <a:gd name="T19" fmla="*/ 4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6 h 204"/>
                <a:gd name="T50" fmla="*/ 233 w 245"/>
                <a:gd name="T51" fmla="*/ 4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3875A04-61B0-4900-8435-EBD257BD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8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  <p:sldLayoutId id="2147483944" r:id="rId13"/>
    <p:sldLayoutId id="214748394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254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31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407988" indent="5064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587375" indent="49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38200" indent="-22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12954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17526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22098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26670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Image" r:id="rId16" imgW="10793651" imgH="1498413" progId="">
                  <p:embed/>
                </p:oleObj>
              </mc:Choice>
              <mc:Fallback>
                <p:oleObj name="Image" r:id="rId16" imgW="10793651" imgH="1498413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2A2E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32767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54B670-553F-40CE-B14D-159BDC65A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smtClean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2059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976937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Уроки 3-4</a:t>
            </a:r>
          </a:p>
        </p:txBody>
      </p:sp>
      <p:sp>
        <p:nvSpPr>
          <p:cNvPr id="5124" name="Заголовок 3"/>
          <p:cNvSpPr>
            <a:spLocks noGrp="1"/>
          </p:cNvSpPr>
          <p:nvPr>
            <p:ph type="ctrTitle"/>
          </p:nvPr>
        </p:nvSpPr>
        <p:spPr>
          <a:xfrm>
            <a:off x="762000" y="873125"/>
            <a:ext cx="7620000" cy="1409700"/>
          </a:xfrm>
        </p:spPr>
        <p:txBody>
          <a:bodyPr/>
          <a:lstStyle/>
          <a:p>
            <a:pPr eaLnBrk="1" hangingPunct="1"/>
            <a:r>
              <a:rPr lang="ru-RU" smtClean="0"/>
              <a:t>Определение базы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/>
              <a:t>История</a:t>
            </a:r>
            <a:endParaRPr 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600" dirty="0" smtClean="0"/>
              <a:t>В широком аспекте понятие истории баз данных обобщается до истории любых средств, с помощью которых человечество хранило и обрабатывало данные. В таком контексте упоминаются, например, средства учёта царской казны и налогов в древнем Шумере (4000 г. до н. э.), узелковая письменность инков - кипу, клинописи, содержащие документы Ассирийского царства и т. п. Следует помнить, что недостатком этого подхода является размывание понятия «база данных» и фактическое его слияние с понятиями «архив» и «письменность».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/>
              <a:t>История</a:t>
            </a:r>
            <a:endParaRPr lang="ru-RU" smtClean="0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600" smtClean="0"/>
              <a:t>История баз данных в узком аспекте рассматривает базы данных в традиционном (современном) понимании. </a:t>
            </a:r>
          </a:p>
          <a:p>
            <a:pPr marL="15875" indent="0" algn="just" eaLnBrk="1" hangingPunct="1">
              <a:buFontTx/>
              <a:buNone/>
            </a:pPr>
            <a:r>
              <a:rPr lang="ru-RU" sz="2600" smtClean="0"/>
              <a:t>Эта история начинается </a:t>
            </a:r>
            <a:r>
              <a:rPr lang="ru-RU" sz="2600" b="1" smtClean="0">
                <a:solidFill>
                  <a:srgbClr val="FF0000"/>
                </a:solidFill>
              </a:rPr>
              <a:t>с 1955 г.,</a:t>
            </a:r>
            <a:r>
              <a:rPr lang="ru-RU" sz="2600" smtClean="0">
                <a:solidFill>
                  <a:srgbClr val="FF0000"/>
                </a:solidFill>
              </a:rPr>
              <a:t> </a:t>
            </a:r>
            <a:r>
              <a:rPr lang="ru-RU" sz="2600" smtClean="0"/>
              <a:t>когда появилось программируемое оборудование обработки записей. Программное обеспечение этого времени поддерживало модель обработки записей на основе файлов. Для хранения данных использовались перфокарты.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/>
              <a:t>История</a:t>
            </a:r>
            <a:endParaRPr 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400" smtClean="0"/>
              <a:t>Оперативные сетевые базы данных появились </a:t>
            </a:r>
            <a:r>
              <a:rPr lang="ru-RU" sz="2400" b="1" smtClean="0">
                <a:solidFill>
                  <a:srgbClr val="FF0000"/>
                </a:solidFill>
              </a:rPr>
              <a:t>в середине 1960-х.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В это же время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в сообществе баз данных COBOL была проработана концепция схем баз данных и концепция независимости данных.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smtClean="0"/>
              <a:t>Следующий важный этап связан с появлением </a:t>
            </a:r>
            <a:r>
              <a:rPr lang="ru-RU" sz="2400" b="1" smtClean="0">
                <a:solidFill>
                  <a:srgbClr val="FF0000"/>
                </a:solidFill>
              </a:rPr>
              <a:t>в начале 1970-х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реляционной модели данных, благодаря работам Эдгара Ф. Кодда. 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smtClean="0"/>
              <a:t>Сам термин database (база данных) появился </a:t>
            </a:r>
            <a:r>
              <a:rPr lang="ru-RU" sz="2400" b="1" smtClean="0">
                <a:solidFill>
                  <a:srgbClr val="FF0000"/>
                </a:solidFill>
              </a:rPr>
              <a:t>в начале 1960-х гг</a:t>
            </a:r>
            <a:r>
              <a:rPr lang="ru-RU" sz="2400" smtClean="0">
                <a:solidFill>
                  <a:srgbClr val="FF0000"/>
                </a:solidFill>
              </a:rPr>
              <a:t>.</a:t>
            </a:r>
            <a:r>
              <a:rPr lang="ru-RU" sz="2400" smtClean="0"/>
              <a:t>, и был введён в употребление на симпозиумах, организованных фирмой SDC (System Development Corporation) в 1964 и 1965 гг.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База данных</a:t>
            </a:r>
            <a:endParaRPr lang="ru-RU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986463" cy="4495800"/>
          </a:xfrm>
        </p:spPr>
        <p:txBody>
          <a:bodyPr/>
          <a:lstStyle/>
          <a:p>
            <a:pPr marL="15875" indent="0" algn="ct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Информационные структуры, содержащие взаимосвязанные данные о реальных объектах и хранящиеся во внешней памяти, называются базами данных. 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smtClean="0"/>
              <a:t>В широком смысле слова можно сказать, что </a:t>
            </a:r>
            <a:r>
              <a:rPr lang="ru-RU" sz="2400" b="1" smtClean="0">
                <a:solidFill>
                  <a:srgbClr val="FF0000"/>
                </a:solidFill>
              </a:rPr>
              <a:t>база данных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– это совокупность сведений о конкретных объектах реального мира в какой-либо предметной области или разделе предметной области. </a:t>
            </a:r>
          </a:p>
        </p:txBody>
      </p:sp>
      <p:pic>
        <p:nvPicPr>
          <p:cNvPr id="4" name="Picture 4" descr="j028507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488" y="4076700"/>
            <a:ext cx="23272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124378"/>
              </p:ext>
            </p:extLst>
          </p:nvPr>
        </p:nvGraphicFramePr>
        <p:xfrm>
          <a:off x="6567488" y="1484313"/>
          <a:ext cx="2057400" cy="216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Точечный рисунок" r:id="rId4" imgW="1314286" imgH="1247619" progId="PBrush">
                  <p:embed/>
                </p:oleObj>
              </mc:Choice>
              <mc:Fallback>
                <p:oleObj name="Точечный рисунок" r:id="rId4" imgW="1314286" imgH="1247619" progId="PBrush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427" t="8054" r="12354" b="7611"/>
                      <a:stretch>
                        <a:fillRect/>
                      </a:stretch>
                    </p:blipFill>
                    <p:spPr bwMode="auto">
                      <a:xfrm>
                        <a:off x="6567488" y="1484313"/>
                        <a:ext cx="2057400" cy="216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27587"/>
          </a:xfrm>
        </p:spPr>
        <p:txBody>
          <a:bodyPr/>
          <a:lstStyle/>
          <a:p>
            <a:pPr marL="17462" indent="0" algn="just" eaLnBrk="1" hangingPunct="1">
              <a:buFontTx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Базой </a:t>
            </a:r>
            <a:r>
              <a:rPr lang="ru-RU" sz="2800" b="1" i="1" dirty="0">
                <a:solidFill>
                  <a:srgbClr val="FF0000"/>
                </a:solidFill>
              </a:rPr>
              <a:t>данных является представленная в объективной форме совокупность самостоятельных материалов (статей, расчетов, нормативных актов, судебных решений и иных подобных материалов), систематизированных таким образом, чтобы эти материалы могли быть найдены и обработаны с помощью электронной вычислительной машины (Гражданский кодекс РФ, ст. 1260).</a:t>
            </a:r>
            <a:endParaRPr lang="ru-RU" sz="2800" b="1" dirty="0">
              <a:solidFill>
                <a:srgbClr val="FF0000"/>
              </a:solidFill>
            </a:endParaRPr>
          </a:p>
          <a:p>
            <a:pPr algn="just" eaLnBrk="1" hangingPunct="1"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База данных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27587"/>
          </a:xfrm>
        </p:spPr>
        <p:txBody>
          <a:bodyPr/>
          <a:lstStyle/>
          <a:p>
            <a:pPr marL="17462" indent="0"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sz="2600" b="1" i="1" u="sng" dirty="0" smtClean="0">
                <a:solidFill>
                  <a:srgbClr val="FF0000"/>
                </a:solidFill>
              </a:rPr>
              <a:t>В </a:t>
            </a:r>
            <a:r>
              <a:rPr lang="ru-RU" sz="2600" b="1" i="1" u="sng" dirty="0">
                <a:solidFill>
                  <a:srgbClr val="FF0000"/>
                </a:solidFill>
              </a:rPr>
              <a:t>соответствии с ГОСТом</a:t>
            </a:r>
            <a:r>
              <a:rPr lang="ru-RU" sz="2600" dirty="0">
                <a:solidFill>
                  <a:srgbClr val="FF0000"/>
                </a:solidFill>
              </a:rPr>
              <a:t>, </a:t>
            </a:r>
            <a:r>
              <a:rPr lang="ru-RU" sz="2600" dirty="0"/>
              <a:t>«постоянные данные в среде базы данных включают в себя схему и базу данных.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600" b="1" i="1" dirty="0">
                <a:solidFill>
                  <a:srgbClr val="FF0000"/>
                </a:solidFill>
              </a:rPr>
              <a:t>Схема</a:t>
            </a:r>
            <a:r>
              <a:rPr lang="ru-RU" sz="2600" i="1" dirty="0"/>
              <a:t> включает в себя описания содержания, структуры и ограничений целостности, используемые для создания и поддержки базы данных. </a:t>
            </a:r>
            <a:endParaRPr lang="ru-RU" sz="2600" dirty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600" b="1" i="1" dirty="0">
                <a:solidFill>
                  <a:srgbClr val="FF0000"/>
                </a:solidFill>
              </a:rPr>
              <a:t>База данных </a:t>
            </a:r>
            <a:r>
              <a:rPr lang="ru-RU" sz="2600" i="1" dirty="0"/>
              <a:t>включает в себя набор постоянных данных, определенных с помощью схемы. </a:t>
            </a:r>
            <a:endParaRPr lang="ru-RU" sz="2600" dirty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600" b="1" i="1" dirty="0">
                <a:solidFill>
                  <a:srgbClr val="FF0000"/>
                </a:solidFill>
              </a:rPr>
              <a:t>Система управления данными </a:t>
            </a:r>
            <a:r>
              <a:rPr lang="ru-RU" sz="2600" i="1" dirty="0"/>
              <a:t>использует определения данных в схеме для обеспечения доступа и управления доступом к данным в базе данных».</a:t>
            </a:r>
            <a:endParaRPr lang="ru-RU" sz="2600" dirty="0"/>
          </a:p>
          <a:p>
            <a:pPr algn="just" eaLnBrk="1" hangingPunct="1">
              <a:lnSpc>
                <a:spcPct val="90000"/>
              </a:lnSpc>
              <a:defRPr/>
            </a:pPr>
            <a:endParaRPr lang="ru-RU" sz="2600" dirty="0"/>
          </a:p>
        </p:txBody>
      </p:sp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База данных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315913" y="1268413"/>
            <a:ext cx="849788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/>
              <a:t>Базы данных делятся </a:t>
            </a:r>
            <a:r>
              <a:rPr lang="ru-RU" sz="2800" dirty="0" smtClean="0"/>
              <a:t>на:</a:t>
            </a:r>
          </a:p>
          <a:p>
            <a:pPr marL="514350" indent="561975" eaLnBrk="1" hangingPunct="1">
              <a:buFont typeface="+mj-lt"/>
              <a:buAutoNum type="alphaLcParenR"/>
            </a:pPr>
            <a:r>
              <a:rPr lang="ru-RU" sz="2800" b="1" dirty="0">
                <a:solidFill>
                  <a:srgbClr val="FF0000"/>
                </a:solidFill>
              </a:rPr>
              <a:t>ф</a:t>
            </a:r>
            <a:r>
              <a:rPr lang="ru-RU" sz="2800" b="1" dirty="0" smtClean="0">
                <a:solidFill>
                  <a:srgbClr val="FF0000"/>
                </a:solidFill>
              </a:rPr>
              <a:t>актографические</a:t>
            </a:r>
          </a:p>
          <a:p>
            <a:pPr marL="514350" indent="561975" eaLnBrk="1" hangingPunct="1">
              <a:buFont typeface="+mj-lt"/>
              <a:buAutoNum type="alphaLcParenR"/>
            </a:pPr>
            <a:r>
              <a:rPr lang="ru-RU" sz="2800" b="1" dirty="0" smtClean="0">
                <a:solidFill>
                  <a:srgbClr val="FF0000"/>
                </a:solidFill>
              </a:rPr>
              <a:t>документальные</a:t>
            </a:r>
            <a:r>
              <a:rPr lang="ru-RU" sz="2800" b="1" dirty="0">
                <a:solidFill>
                  <a:srgbClr val="FF0000"/>
                </a:solidFill>
              </a:rPr>
              <a:t>.</a:t>
            </a:r>
          </a:p>
          <a:p>
            <a:pPr algn="ctr" eaLnBrk="1" hangingPunct="1"/>
            <a:endParaRPr lang="ru-RU" sz="2800" dirty="0" smtClean="0"/>
          </a:p>
          <a:p>
            <a:pPr algn="just" eaLnBrk="1" hangingPunct="1"/>
            <a:r>
              <a:rPr lang="ru-RU" sz="2800" dirty="0" smtClean="0"/>
              <a:t>Совокупность </a:t>
            </a:r>
            <a:r>
              <a:rPr lang="ru-RU" sz="2800" dirty="0"/>
              <a:t>базы данных и обслуживающих программ называется </a:t>
            </a:r>
            <a:r>
              <a:rPr lang="ru-RU" sz="2800" b="1" i="1" dirty="0">
                <a:solidFill>
                  <a:srgbClr val="FF0000"/>
                </a:solidFill>
              </a:rPr>
              <a:t>информационно-поисковой системой (ИПС).</a:t>
            </a:r>
            <a:r>
              <a:rPr lang="ru-RU" sz="2800" b="1" dirty="0"/>
              <a:t> </a:t>
            </a:r>
            <a:r>
              <a:rPr lang="ru-RU" sz="2800" dirty="0"/>
              <a:t>ИПС обычно имеет конкретное предметное назначение, например: ИПС книжного фонда публичной библиотеки; ИПС кадровой информации крупного предприятия и т.п.</a:t>
            </a:r>
          </a:p>
          <a:p>
            <a:pPr algn="ctr" eaLnBrk="1" hangingPunct="1"/>
            <a:endParaRPr lang="ru-RU" sz="2800" b="1" dirty="0"/>
          </a:p>
        </p:txBody>
      </p:sp>
      <p:sp>
        <p:nvSpPr>
          <p:cNvPr id="20483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chemeClr val="bg1"/>
                </a:solidFill>
              </a:rPr>
              <a:t>База данных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Классификации БД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algn="just" eaLnBrk="1" hangingPunct="1">
              <a:buFontTx/>
              <a:buNone/>
              <a:defRPr/>
            </a:pPr>
            <a:r>
              <a:rPr lang="ru-RU" sz="2400" dirty="0" smtClean="0"/>
              <a:t>Существует </a:t>
            </a:r>
            <a:r>
              <a:rPr lang="ru-RU" sz="2400" dirty="0"/>
              <a:t>огромное количество разновидностей баз данных, отличающихся по различным критериям, определяются свыше 50 видов БД.</a:t>
            </a:r>
          </a:p>
          <a:p>
            <a:pPr marL="17462" indent="0" algn="ctr" eaLnBrk="1" hangingPunct="1">
              <a:buFontTx/>
              <a:buNone/>
              <a:defRPr/>
            </a:pPr>
            <a:r>
              <a:rPr lang="ru-RU" sz="2400" dirty="0" smtClean="0"/>
              <a:t>Основные </a:t>
            </a:r>
            <a:r>
              <a:rPr lang="ru-RU" sz="2400" dirty="0"/>
              <a:t>классификации.</a:t>
            </a:r>
          </a:p>
          <a:p>
            <a:pPr marL="17462" indent="0" algn="just"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FF0000"/>
                </a:solidFill>
              </a:rPr>
              <a:t>Классификация </a:t>
            </a:r>
            <a:r>
              <a:rPr lang="ru-RU" sz="2400" b="1" i="1" u="sng" dirty="0">
                <a:solidFill>
                  <a:srgbClr val="FF0000"/>
                </a:solidFill>
              </a:rPr>
              <a:t>БД по модели данных.</a:t>
            </a:r>
            <a:endParaRPr lang="ru-RU" sz="2400" dirty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/>
              <a:t>Иерархические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/>
              <a:t>Сетевые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/>
              <a:t>Реляционные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/>
              <a:t>Объектные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/>
              <a:t>Объектно-ориентированные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400" dirty="0" smtClean="0"/>
              <a:t>Объектно-реляционные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268760"/>
            <a:ext cx="8229600" cy="5403503"/>
          </a:xfrm>
        </p:spPr>
        <p:txBody>
          <a:bodyPr/>
          <a:lstStyle/>
          <a:p>
            <a:pPr marL="17462" indent="0" algn="just"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FF0000"/>
                </a:solidFill>
              </a:rPr>
              <a:t>Классификация </a:t>
            </a:r>
            <a:r>
              <a:rPr lang="ru-RU" sz="2400" b="1" i="1" u="sng" dirty="0">
                <a:solidFill>
                  <a:srgbClr val="FF0000"/>
                </a:solidFill>
              </a:rPr>
              <a:t>БД по содержимому:</a:t>
            </a:r>
            <a:endParaRPr lang="ru-RU" sz="2400" dirty="0">
              <a:solidFill>
                <a:srgbClr val="FF0000"/>
              </a:solidFill>
            </a:endParaRPr>
          </a:p>
          <a:p>
            <a:pPr algn="just" eaLnBrk="1" hangingPunct="1">
              <a:defRPr/>
            </a:pPr>
            <a:r>
              <a:rPr lang="ru-RU" sz="2400" dirty="0"/>
              <a:t>Географические</a:t>
            </a:r>
          </a:p>
          <a:p>
            <a:pPr algn="just" eaLnBrk="1" hangingPunct="1">
              <a:defRPr/>
            </a:pPr>
            <a:r>
              <a:rPr lang="ru-RU" sz="2400" dirty="0"/>
              <a:t>Исторические</a:t>
            </a:r>
          </a:p>
          <a:p>
            <a:pPr algn="just" eaLnBrk="1" hangingPunct="1">
              <a:defRPr/>
            </a:pPr>
            <a:r>
              <a:rPr lang="ru-RU" sz="2400" dirty="0"/>
              <a:t>Научные</a:t>
            </a:r>
          </a:p>
          <a:p>
            <a:pPr algn="just" eaLnBrk="1" hangingPunct="1">
              <a:defRPr/>
            </a:pPr>
            <a:r>
              <a:rPr lang="ru-RU" sz="2400" dirty="0" smtClean="0"/>
              <a:t>Мультимедийные и т.п.</a:t>
            </a:r>
          </a:p>
          <a:p>
            <a:pPr marL="0" indent="0" algn="just" eaLnBrk="1" hangingPunct="1">
              <a:buNone/>
              <a:defRPr/>
            </a:pPr>
            <a:endParaRPr lang="ru-RU" sz="2400" dirty="0"/>
          </a:p>
          <a:p>
            <a:pPr marL="17462" indent="0" algn="just"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FF0000"/>
                </a:solidFill>
              </a:rPr>
              <a:t>Классификация БД по степени </a:t>
            </a:r>
            <a:r>
              <a:rPr lang="ru-RU" sz="2400" b="1" i="1" u="sng" dirty="0" err="1" smtClean="0">
                <a:solidFill>
                  <a:srgbClr val="FF0000"/>
                </a:solidFill>
              </a:rPr>
              <a:t>распределённости</a:t>
            </a:r>
            <a:r>
              <a:rPr lang="ru-RU" sz="2400" b="1" i="1" u="sng" dirty="0" smtClean="0">
                <a:solidFill>
                  <a:srgbClr val="FF0000"/>
                </a:solidFill>
              </a:rPr>
              <a:t>: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 eaLnBrk="1" hangingPunct="1">
              <a:defRPr/>
            </a:pPr>
            <a:r>
              <a:rPr lang="ru-RU" sz="2400" dirty="0" smtClean="0"/>
              <a:t>Централизованные </a:t>
            </a:r>
            <a:r>
              <a:rPr lang="ru-RU" sz="2400" dirty="0"/>
              <a:t>(сосредоточенные)</a:t>
            </a:r>
          </a:p>
          <a:p>
            <a:pPr algn="just" eaLnBrk="1" hangingPunct="1">
              <a:defRPr/>
            </a:pPr>
            <a:r>
              <a:rPr lang="ru-RU" sz="2400" dirty="0" smtClean="0"/>
              <a:t>Распределённые</a:t>
            </a:r>
            <a:endParaRPr lang="ru-RU" sz="2400" dirty="0"/>
          </a:p>
        </p:txBody>
      </p:sp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Классификации БД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5536" y="1484784"/>
            <a:ext cx="8424936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 dirty="0"/>
              <a:t>Обслуживание базы данных </a:t>
            </a:r>
            <a:r>
              <a:rPr lang="ru-RU" sz="2400" dirty="0" smtClean="0"/>
              <a:t>осуществляет </a:t>
            </a:r>
          </a:p>
          <a:p>
            <a:pPr algn="ctr" eaLnBrk="1" hangingPunct="1"/>
            <a:r>
              <a:rPr lang="ru-RU" sz="3200" b="1" dirty="0" smtClean="0">
                <a:solidFill>
                  <a:srgbClr val="FF0000"/>
                </a:solidFill>
              </a:rPr>
              <a:t>СИСТЕМА УПРАВЛЕНИЯ БАЗАМИ ДАННЫХ </a:t>
            </a:r>
          </a:p>
          <a:p>
            <a:pPr algn="ctr" eaLnBrk="1" hangingPunct="1"/>
            <a:endParaRPr lang="ru-RU" sz="3200" b="1" dirty="0" smtClean="0">
              <a:solidFill>
                <a:srgbClr val="FF0000"/>
              </a:solidFill>
            </a:endParaRPr>
          </a:p>
          <a:p>
            <a:pPr algn="just" eaLnBrk="1" hangingPunct="1"/>
            <a:r>
              <a:rPr lang="ru-RU" sz="2400" b="1" dirty="0" smtClean="0">
                <a:solidFill>
                  <a:srgbClr val="FF0000"/>
                </a:solidFill>
              </a:rPr>
              <a:t>СУБД</a:t>
            </a:r>
            <a:r>
              <a:rPr lang="ru-RU" sz="2400" dirty="0" smtClean="0"/>
              <a:t> </a:t>
            </a:r>
            <a:r>
              <a:rPr lang="ru-RU" sz="2400" dirty="0"/>
              <a:t>– это программное обеспечение (ПО), которое позволяет создавать БД, обновлять и дополнять информацию, обеспечивать гибкий доступ к информации. СУБД создает на экране компьютера определенную среду для работы пользователя (интерфейс), и имеет определенные режимы работы и систему команд. </a:t>
            </a:r>
          </a:p>
        </p:txBody>
      </p:sp>
      <p:sp>
        <p:nvSpPr>
          <p:cNvPr id="24581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chemeClr val="bg1"/>
                </a:solidFill>
              </a:rPr>
              <a:t>База данных</a:t>
            </a:r>
            <a:endParaRPr lang="ru-RU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266554" y="1360736"/>
            <a:ext cx="6625926" cy="700112"/>
          </a:xfrm>
          <a:prstGeom prst="cloudCallout">
            <a:avLst>
              <a:gd name="adj1" fmla="val -37301"/>
              <a:gd name="adj2" fmla="val 1167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84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Comic Sans MS" pitchFamily="66" charset="0"/>
              </a:rPr>
              <a:t>На этом уроке мы узнаем: </a:t>
            </a: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1417456" y="3473388"/>
            <a:ext cx="3508475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Comic Sans MS" pitchFamily="66" charset="0"/>
              </a:rPr>
              <a:t>2.</a:t>
            </a:r>
            <a:r>
              <a:rPr lang="ru-RU" sz="28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История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728423" y="4553508"/>
            <a:ext cx="4170518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Comic Sans MS" pitchFamily="66" charset="0"/>
              </a:rPr>
              <a:t>3.</a:t>
            </a:r>
            <a:r>
              <a:rPr lang="ru-RU" sz="28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База данных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143121" y="2249252"/>
            <a:ext cx="5832648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Comic Sans MS" pitchFamily="66" charset="0"/>
              </a:rPr>
              <a:t>1.</a:t>
            </a:r>
            <a:r>
              <a:rPr lang="ru-RU" sz="28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</a:rPr>
              <a:t>Повтор материала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419872" y="5633628"/>
            <a:ext cx="5608149" cy="963724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ru-RU" sz="3200" b="1" dirty="0">
                <a:solidFill>
                  <a:schemeClr val="tx2"/>
                </a:solidFill>
                <a:latin typeface="Comic Sans MS" pitchFamily="66" charset="0"/>
              </a:rPr>
              <a:t>4.</a:t>
            </a:r>
            <a:r>
              <a:rPr lang="ru-RU" sz="28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Классификация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БД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61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250825" y="4797425"/>
            <a:ext cx="8640763" cy="1196975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800" b="1" dirty="0">
                <a:latin typeface="Cambria" pitchFamily="18" charset="0"/>
              </a:rPr>
              <a:t>Существуют такие СУБД как </a:t>
            </a:r>
            <a:r>
              <a:rPr lang="en-US" sz="2800" b="1" dirty="0">
                <a:latin typeface="Cambria" pitchFamily="18" charset="0"/>
              </a:rPr>
              <a:t>Access, </a:t>
            </a:r>
            <a:endParaRPr lang="ru-RU" sz="2800" b="1" dirty="0">
              <a:latin typeface="Cambria" pitchFamily="18" charset="0"/>
            </a:endParaRPr>
          </a:p>
          <a:p>
            <a:pPr algn="ctr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dirty="0">
                <a:latin typeface="Cambria" pitchFamily="18" charset="0"/>
              </a:rPr>
              <a:t>FoxPro, Paradox, Oracle, Sybase, Informix.</a:t>
            </a:r>
            <a:endParaRPr lang="ru-RU" sz="2800" b="1" dirty="0">
              <a:latin typeface="Cambria" pitchFamily="18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66725" y="1700213"/>
            <a:ext cx="8208963" cy="267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algn="just" eaLnBrk="1" hangingPunct="1"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</a:rPr>
              <a:t>Возможность манипулирования данными.</a:t>
            </a:r>
          </a:p>
          <a:p>
            <a:pPr marL="457200" indent="-457200" algn="just" eaLnBrk="1" hangingPunct="1"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</a:rPr>
              <a:t>Возможность поиска и формирование запросов.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</a:rPr>
              <a:t>Обеспечение целостности (согласованности) данных.</a:t>
            </a:r>
          </a:p>
          <a:p>
            <a:pPr marL="457200" indent="-457200" algn="just" eaLnBrk="1" hangingPunct="1"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</a:rPr>
              <a:t>Обеспечение защиты и секретность.</a:t>
            </a:r>
          </a:p>
        </p:txBody>
      </p:sp>
      <p:sp>
        <p:nvSpPr>
          <p:cNvPr id="256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Требования к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60338" y="1323493"/>
            <a:ext cx="8821737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8425" indent="222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400" dirty="0"/>
              <a:t>Существует строгая подчиненность элементов: один главный, остальные подчиненные. Основными информационными единицами в иерархической модели данных являются </a:t>
            </a:r>
            <a:r>
              <a:rPr lang="ru-RU" sz="2400" b="1" i="1" dirty="0">
                <a:solidFill>
                  <a:srgbClr val="FF0000"/>
                </a:solidFill>
              </a:rPr>
              <a:t>сегмент</a:t>
            </a:r>
            <a:r>
              <a:rPr lang="ru-RU" sz="2400" dirty="0"/>
              <a:t> и </a:t>
            </a:r>
            <a:r>
              <a:rPr lang="ru-RU" sz="2400" b="1" i="1" dirty="0">
                <a:solidFill>
                  <a:srgbClr val="FF0000"/>
                </a:solidFill>
              </a:rPr>
              <a:t>поле</a:t>
            </a:r>
            <a:r>
              <a:rPr lang="ru-RU" sz="2400" dirty="0"/>
              <a:t>. </a:t>
            </a:r>
          </a:p>
        </p:txBody>
      </p:sp>
      <p:grpSp>
        <p:nvGrpSpPr>
          <p:cNvPr id="8223" name="Group 31"/>
          <p:cNvGrpSpPr>
            <a:grpSpLocks/>
          </p:cNvGrpSpPr>
          <p:nvPr/>
        </p:nvGrpSpPr>
        <p:grpSpPr bwMode="auto">
          <a:xfrm>
            <a:off x="1692275" y="2893531"/>
            <a:ext cx="6913563" cy="2290440"/>
            <a:chOff x="1020" y="1026"/>
            <a:chExt cx="3856" cy="1860"/>
          </a:xfrm>
          <a:solidFill>
            <a:schemeClr val="accent1">
              <a:lumMod val="50000"/>
            </a:schemeClr>
          </a:solidFill>
        </p:grpSpPr>
        <p:sp>
          <p:nvSpPr>
            <p:cNvPr id="29702" name="Oval 6"/>
            <p:cNvSpPr>
              <a:spLocks noChangeArrowheads="1"/>
            </p:cNvSpPr>
            <p:nvPr/>
          </p:nvSpPr>
          <p:spPr bwMode="auto">
            <a:xfrm>
              <a:off x="2483" y="1026"/>
              <a:ext cx="465" cy="26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 flipH="1">
              <a:off x="2017" y="1203"/>
              <a:ext cx="466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>
              <a:off x="2948" y="1203"/>
              <a:ext cx="332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1618" y="1557"/>
              <a:ext cx="466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 flipH="1">
              <a:off x="1153" y="1735"/>
              <a:ext cx="465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7" name="Line 11"/>
            <p:cNvSpPr>
              <a:spLocks noChangeShapeType="1"/>
            </p:cNvSpPr>
            <p:nvPr/>
          </p:nvSpPr>
          <p:spPr bwMode="auto">
            <a:xfrm flipH="1">
              <a:off x="1552" y="1823"/>
              <a:ext cx="199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>
              <a:off x="1951" y="1823"/>
              <a:ext cx="1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9" name="Oval 13"/>
            <p:cNvSpPr>
              <a:spLocks noChangeArrowheads="1"/>
            </p:cNvSpPr>
            <p:nvPr/>
          </p:nvSpPr>
          <p:spPr bwMode="auto">
            <a:xfrm>
              <a:off x="3214" y="1469"/>
              <a:ext cx="465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 flipH="1">
              <a:off x="3014" y="1735"/>
              <a:ext cx="333" cy="26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1" name="Line 15"/>
            <p:cNvSpPr>
              <a:spLocks noChangeShapeType="1"/>
            </p:cNvSpPr>
            <p:nvPr/>
          </p:nvSpPr>
          <p:spPr bwMode="auto">
            <a:xfrm>
              <a:off x="3480" y="1735"/>
              <a:ext cx="66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>
              <a:off x="3679" y="1646"/>
              <a:ext cx="3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3" name="Oval 17"/>
            <p:cNvSpPr>
              <a:spLocks noChangeArrowheads="1"/>
            </p:cNvSpPr>
            <p:nvPr/>
          </p:nvSpPr>
          <p:spPr bwMode="auto">
            <a:xfrm>
              <a:off x="3879" y="2000"/>
              <a:ext cx="465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4" name="Line 18"/>
            <p:cNvSpPr>
              <a:spLocks noChangeShapeType="1"/>
            </p:cNvSpPr>
            <p:nvPr/>
          </p:nvSpPr>
          <p:spPr bwMode="auto">
            <a:xfrm flipH="1">
              <a:off x="3812" y="2266"/>
              <a:ext cx="200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5" name="Line 19"/>
            <p:cNvSpPr>
              <a:spLocks noChangeShapeType="1"/>
            </p:cNvSpPr>
            <p:nvPr/>
          </p:nvSpPr>
          <p:spPr bwMode="auto">
            <a:xfrm>
              <a:off x="4211" y="2266"/>
              <a:ext cx="133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>
              <a:off x="4344" y="2177"/>
              <a:ext cx="333" cy="355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7" name="Oval 21"/>
            <p:cNvSpPr>
              <a:spLocks noChangeArrowheads="1"/>
            </p:cNvSpPr>
            <p:nvPr/>
          </p:nvSpPr>
          <p:spPr bwMode="auto">
            <a:xfrm>
              <a:off x="1020" y="2089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8" name="Oval 22"/>
            <p:cNvSpPr>
              <a:spLocks noChangeArrowheads="1"/>
            </p:cNvSpPr>
            <p:nvPr/>
          </p:nvSpPr>
          <p:spPr bwMode="auto">
            <a:xfrm>
              <a:off x="1419" y="2177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9" name="Oval 23"/>
            <p:cNvSpPr>
              <a:spLocks noChangeArrowheads="1"/>
            </p:cNvSpPr>
            <p:nvPr/>
          </p:nvSpPr>
          <p:spPr bwMode="auto">
            <a:xfrm>
              <a:off x="1951" y="2177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0" name="Oval 24"/>
            <p:cNvSpPr>
              <a:spLocks noChangeArrowheads="1"/>
            </p:cNvSpPr>
            <p:nvPr/>
          </p:nvSpPr>
          <p:spPr bwMode="auto">
            <a:xfrm>
              <a:off x="3679" y="2620"/>
              <a:ext cx="266" cy="266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1" name="Oval 25"/>
            <p:cNvSpPr>
              <a:spLocks noChangeArrowheads="1"/>
            </p:cNvSpPr>
            <p:nvPr/>
          </p:nvSpPr>
          <p:spPr bwMode="auto">
            <a:xfrm>
              <a:off x="2882" y="2000"/>
              <a:ext cx="265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2" name="Oval 26"/>
            <p:cNvSpPr>
              <a:spLocks noChangeArrowheads="1"/>
            </p:cNvSpPr>
            <p:nvPr/>
          </p:nvSpPr>
          <p:spPr bwMode="auto">
            <a:xfrm>
              <a:off x="3413" y="2089"/>
              <a:ext cx="266" cy="26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3" name="Oval 27"/>
            <p:cNvSpPr>
              <a:spLocks noChangeArrowheads="1"/>
            </p:cNvSpPr>
            <p:nvPr/>
          </p:nvSpPr>
          <p:spPr bwMode="auto">
            <a:xfrm>
              <a:off x="4610" y="2532"/>
              <a:ext cx="266" cy="265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4" name="Oval 28"/>
            <p:cNvSpPr>
              <a:spLocks noChangeArrowheads="1"/>
            </p:cNvSpPr>
            <p:nvPr/>
          </p:nvSpPr>
          <p:spPr bwMode="auto">
            <a:xfrm>
              <a:off x="4211" y="2620"/>
              <a:ext cx="266" cy="266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5" name="Line 29"/>
            <p:cNvSpPr>
              <a:spLocks noChangeShapeType="1"/>
            </p:cNvSpPr>
            <p:nvPr/>
          </p:nvSpPr>
          <p:spPr bwMode="auto">
            <a:xfrm flipH="1">
              <a:off x="2416" y="1292"/>
              <a:ext cx="200" cy="354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6" name="Oval 30"/>
            <p:cNvSpPr>
              <a:spLocks noChangeArrowheads="1"/>
            </p:cNvSpPr>
            <p:nvPr/>
          </p:nvSpPr>
          <p:spPr bwMode="auto">
            <a:xfrm>
              <a:off x="2283" y="1646"/>
              <a:ext cx="266" cy="266"/>
            </a:xfrm>
            <a:prstGeom prst="ellipse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96850" y="5175250"/>
            <a:ext cx="874871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dirty="0">
                <a:solidFill>
                  <a:srgbClr val="FF0000"/>
                </a:solidFill>
              </a:rPr>
              <a:t>Иерархическая модель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БД представляет собой совокупность объектов различного уровня, причем объекты нижнего уровня подчинены объектам верхнего уровня.</a:t>
            </a:r>
          </a:p>
        </p:txBody>
      </p:sp>
      <p:sp>
        <p:nvSpPr>
          <p:cNvPr id="266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Иерархические СУБД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2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17500" y="1211263"/>
            <a:ext cx="857567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8425" indent="222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400"/>
              <a:t>Сетевые БД более гибкие: нет явно выраженного главного элемента и существует возможность установления горизонтальных связей. Например, организация информации в Интернете (</a:t>
            </a:r>
            <a:r>
              <a:rPr lang="en-US" sz="2400"/>
              <a:t>W</a:t>
            </a:r>
            <a:r>
              <a:rPr lang="ru-RU" sz="2400"/>
              <a:t> </a:t>
            </a:r>
            <a:r>
              <a:rPr lang="en-US" sz="2400"/>
              <a:t>W</a:t>
            </a:r>
            <a:r>
              <a:rPr lang="ru-RU" sz="2400"/>
              <a:t> </a:t>
            </a:r>
            <a:r>
              <a:rPr lang="en-US" sz="2400"/>
              <a:t>W</a:t>
            </a:r>
            <a:r>
              <a:rPr lang="ru-RU" sz="2400"/>
              <a:t>).</a:t>
            </a:r>
          </a:p>
        </p:txBody>
      </p:sp>
      <p:grpSp>
        <p:nvGrpSpPr>
          <p:cNvPr id="39973" name="Group 37"/>
          <p:cNvGrpSpPr>
            <a:grpSpLocks/>
          </p:cNvGrpSpPr>
          <p:nvPr/>
        </p:nvGrpSpPr>
        <p:grpSpPr bwMode="auto">
          <a:xfrm>
            <a:off x="250825" y="2992438"/>
            <a:ext cx="2778125" cy="2690812"/>
            <a:chOff x="295" y="1162"/>
            <a:chExt cx="2404" cy="2177"/>
          </a:xfrm>
        </p:grpSpPr>
        <p:sp>
          <p:nvSpPr>
            <p:cNvPr id="27654" name="AutoShape 38"/>
            <p:cNvSpPr>
              <a:spLocks noChangeArrowheads="1"/>
            </p:cNvSpPr>
            <p:nvPr/>
          </p:nvSpPr>
          <p:spPr bwMode="auto">
            <a:xfrm>
              <a:off x="476" y="302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5" name="AutoShape 39"/>
            <p:cNvSpPr>
              <a:spLocks noChangeArrowheads="1"/>
            </p:cNvSpPr>
            <p:nvPr/>
          </p:nvSpPr>
          <p:spPr bwMode="auto">
            <a:xfrm>
              <a:off x="975" y="2251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6" name="AutoShape 40"/>
            <p:cNvSpPr>
              <a:spLocks noChangeArrowheads="1"/>
            </p:cNvSpPr>
            <p:nvPr/>
          </p:nvSpPr>
          <p:spPr bwMode="auto">
            <a:xfrm>
              <a:off x="1474" y="302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7" name="AutoShape 41"/>
            <p:cNvSpPr>
              <a:spLocks noChangeArrowheads="1"/>
            </p:cNvSpPr>
            <p:nvPr/>
          </p:nvSpPr>
          <p:spPr bwMode="auto">
            <a:xfrm>
              <a:off x="2381" y="2704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8" name="AutoShape 42"/>
            <p:cNvSpPr>
              <a:spLocks noChangeArrowheads="1"/>
            </p:cNvSpPr>
            <p:nvPr/>
          </p:nvSpPr>
          <p:spPr bwMode="auto">
            <a:xfrm>
              <a:off x="1066" y="1162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9" name="AutoShape 43"/>
            <p:cNvSpPr>
              <a:spLocks noChangeArrowheads="1"/>
            </p:cNvSpPr>
            <p:nvPr/>
          </p:nvSpPr>
          <p:spPr bwMode="auto">
            <a:xfrm>
              <a:off x="2109" y="1706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0" name="AutoShape 44"/>
            <p:cNvSpPr>
              <a:spLocks noChangeArrowheads="1"/>
            </p:cNvSpPr>
            <p:nvPr/>
          </p:nvSpPr>
          <p:spPr bwMode="auto">
            <a:xfrm>
              <a:off x="295" y="2024"/>
              <a:ext cx="318" cy="317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1" name="Line 45"/>
            <p:cNvSpPr>
              <a:spLocks noChangeShapeType="1"/>
            </p:cNvSpPr>
            <p:nvPr/>
          </p:nvSpPr>
          <p:spPr bwMode="auto">
            <a:xfrm flipV="1">
              <a:off x="521" y="1434"/>
              <a:ext cx="590" cy="5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Line 46"/>
            <p:cNvSpPr>
              <a:spLocks noChangeShapeType="1"/>
            </p:cNvSpPr>
            <p:nvPr/>
          </p:nvSpPr>
          <p:spPr bwMode="auto">
            <a:xfrm>
              <a:off x="1383" y="1344"/>
              <a:ext cx="771" cy="4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Line 47"/>
            <p:cNvSpPr>
              <a:spLocks noChangeShapeType="1"/>
            </p:cNvSpPr>
            <p:nvPr/>
          </p:nvSpPr>
          <p:spPr bwMode="auto">
            <a:xfrm flipV="1">
              <a:off x="612" y="1933"/>
              <a:ext cx="1497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Line 48"/>
            <p:cNvSpPr>
              <a:spLocks noChangeShapeType="1"/>
            </p:cNvSpPr>
            <p:nvPr/>
          </p:nvSpPr>
          <p:spPr bwMode="auto">
            <a:xfrm>
              <a:off x="567" y="2296"/>
              <a:ext cx="408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Line 49"/>
            <p:cNvSpPr>
              <a:spLocks noChangeShapeType="1"/>
            </p:cNvSpPr>
            <p:nvPr/>
          </p:nvSpPr>
          <p:spPr bwMode="auto">
            <a:xfrm>
              <a:off x="431" y="2341"/>
              <a:ext cx="136" cy="6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Line 50"/>
            <p:cNvSpPr>
              <a:spLocks noChangeShapeType="1"/>
            </p:cNvSpPr>
            <p:nvPr/>
          </p:nvSpPr>
          <p:spPr bwMode="auto">
            <a:xfrm flipV="1">
              <a:off x="703" y="2568"/>
              <a:ext cx="363" cy="45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Line 51"/>
            <p:cNvSpPr>
              <a:spLocks noChangeShapeType="1"/>
            </p:cNvSpPr>
            <p:nvPr/>
          </p:nvSpPr>
          <p:spPr bwMode="auto">
            <a:xfrm>
              <a:off x="1247" y="1480"/>
              <a:ext cx="363" cy="15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Line 52"/>
            <p:cNvSpPr>
              <a:spLocks noChangeShapeType="1"/>
            </p:cNvSpPr>
            <p:nvPr/>
          </p:nvSpPr>
          <p:spPr bwMode="auto">
            <a:xfrm>
              <a:off x="2336" y="2024"/>
              <a:ext cx="181" cy="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9" name="Line 53"/>
            <p:cNvSpPr>
              <a:spLocks noChangeShapeType="1"/>
            </p:cNvSpPr>
            <p:nvPr/>
          </p:nvSpPr>
          <p:spPr bwMode="auto">
            <a:xfrm flipH="1" flipV="1">
              <a:off x="1292" y="2478"/>
              <a:ext cx="1089" cy="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Line 54"/>
            <p:cNvSpPr>
              <a:spLocks noChangeShapeType="1"/>
            </p:cNvSpPr>
            <p:nvPr/>
          </p:nvSpPr>
          <p:spPr bwMode="auto">
            <a:xfrm>
              <a:off x="793" y="3203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1" name="Line 55"/>
            <p:cNvSpPr>
              <a:spLocks noChangeShapeType="1"/>
            </p:cNvSpPr>
            <p:nvPr/>
          </p:nvSpPr>
          <p:spPr bwMode="auto">
            <a:xfrm flipV="1">
              <a:off x="1701" y="2024"/>
              <a:ext cx="499" cy="99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3132138" y="2740025"/>
            <a:ext cx="569436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/>
              <a:t>Основные понятия сетевой модели базы данных: </a:t>
            </a:r>
            <a:r>
              <a:rPr lang="ru-RU" sz="2400" b="1" i="1">
                <a:solidFill>
                  <a:srgbClr val="FF0000"/>
                </a:solidFill>
              </a:rPr>
              <a:t>уровень, элемент (узел), связь.</a:t>
            </a:r>
          </a:p>
          <a:p>
            <a:pPr algn="just" eaLnBrk="1" hangingPunct="1"/>
            <a:r>
              <a:rPr lang="ru-RU" sz="2400" b="1" i="1"/>
              <a:t>Узел</a:t>
            </a:r>
            <a:r>
              <a:rPr lang="ru-RU" sz="2400"/>
              <a:t> - это совокупность атрибутов данных, описывающих некоторый объект. На схеме узлы представляются вершинами графа. В сетевой структуре каждый элемент может быть связан с любым другим элементом.</a:t>
            </a:r>
          </a:p>
        </p:txBody>
      </p:sp>
      <p:sp>
        <p:nvSpPr>
          <p:cNvPr id="276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Сетевые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600200" y="2789238"/>
            <a:ext cx="6858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11188" y="1484313"/>
            <a:ext cx="784860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2400"/>
              <a:t>Базы данных, содержащие информацию в виде прямоугольных данных, называются </a:t>
            </a:r>
            <a:r>
              <a:rPr lang="ru-RU" sz="2400" b="1" i="1">
                <a:solidFill>
                  <a:srgbClr val="FF0000"/>
                </a:solidFill>
              </a:rPr>
              <a:t>реляционными</a:t>
            </a:r>
            <a:r>
              <a:rPr lang="ru-RU" sz="2400"/>
              <a:t>.  Это слово происходит от английского </a:t>
            </a:r>
            <a:r>
              <a:rPr lang="en-US" sz="2400"/>
              <a:t>relation</a:t>
            </a:r>
            <a:r>
              <a:rPr lang="ru-RU" sz="2400"/>
              <a:t> – отношение. В этом подходе таблица как совокупность атрибутов объекта называется </a:t>
            </a:r>
            <a:r>
              <a:rPr lang="ru-RU" sz="2400" b="1" i="1">
                <a:solidFill>
                  <a:srgbClr val="FF0000"/>
                </a:solidFill>
              </a:rPr>
              <a:t>отношением</a:t>
            </a:r>
            <a:r>
              <a:rPr lang="ru-RU" sz="2400"/>
              <a:t>.</a:t>
            </a:r>
          </a:p>
          <a:p>
            <a:pPr algn="just"/>
            <a:r>
              <a:rPr lang="ru-RU" sz="2400"/>
              <a:t>Таблицы хранятся в виде файлов. Если вся база данных представляет собой одну таблицу, то она образует один файл. Чаще всего реляционная база данных – это множество таблиц, и поэтому на диске – это множество файлов. Различные таблицы связаны между собой через общие атрибуты.</a:t>
            </a:r>
          </a:p>
          <a:p>
            <a:pPr algn="just"/>
            <a:endParaRPr lang="ru-RU" sz="2400"/>
          </a:p>
        </p:txBody>
      </p:sp>
      <p:sp>
        <p:nvSpPr>
          <p:cNvPr id="2867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9" name="Group 61"/>
          <p:cNvGraphicFramePr>
            <a:graphicFrameLocks noGrp="1"/>
          </p:cNvGraphicFramePr>
          <p:nvPr>
            <p:ph/>
          </p:nvPr>
        </p:nvGraphicFramePr>
        <p:xfrm>
          <a:off x="985838" y="4275138"/>
          <a:ext cx="8050214" cy="2130425"/>
        </p:xfrm>
        <a:graphic>
          <a:graphicData uri="http://schemas.openxmlformats.org/drawingml/2006/table">
            <a:tbl>
              <a:tblPr/>
              <a:tblGrid>
                <a:gridCol w="990748"/>
                <a:gridCol w="1812303"/>
                <a:gridCol w="1267891"/>
                <a:gridCol w="1267891"/>
                <a:gridCol w="1690521"/>
                <a:gridCol w="1020860"/>
              </a:tblGrid>
              <a:tr h="701249"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Таб_№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Оклад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Иванов</a:t>
                      </a: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И.И.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12.05.65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1.02.05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 П.П.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30.10.75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2.03.95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бухгалтер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392"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003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Сидоров С.С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4.01.81</a:t>
                      </a:r>
                      <a:endParaRPr kumimoji="0" lang="uk-UA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4.06.00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исполнитель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uk-UA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3" name="Text Box 55"/>
          <p:cNvSpPr txBox="1">
            <a:spLocks noChangeArrowheads="1"/>
          </p:cNvSpPr>
          <p:nvPr/>
        </p:nvSpPr>
        <p:spPr bwMode="auto">
          <a:xfrm>
            <a:off x="250825" y="1154113"/>
            <a:ext cx="8713788" cy="313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200"/>
              <a:t>Каждая строка таблицы содержит информацию об одном конкретном объекте БД (книге, сотруднике, товаре), а каждый столбец – конкретную характеристику этого объекта (фамилия, название, цена). Строки такой таблицы называются </a:t>
            </a:r>
            <a:r>
              <a:rPr lang="ru-RU" sz="2200" b="1" i="1">
                <a:solidFill>
                  <a:srgbClr val="FF0000"/>
                </a:solidFill>
              </a:rPr>
              <a:t>записями (кортежем)</a:t>
            </a:r>
            <a:r>
              <a:rPr lang="ru-RU" sz="2200">
                <a:solidFill>
                  <a:srgbClr val="FF0000"/>
                </a:solidFill>
              </a:rPr>
              <a:t>, </a:t>
            </a:r>
            <a:r>
              <a:rPr lang="ru-RU" sz="2200"/>
              <a:t>столбцы – </a:t>
            </a:r>
            <a:r>
              <a:rPr lang="ru-RU" sz="2200" b="1" i="1">
                <a:solidFill>
                  <a:srgbClr val="FF0000"/>
                </a:solidFill>
              </a:rPr>
              <a:t>полями (атрибутами)</a:t>
            </a:r>
            <a:r>
              <a:rPr lang="ru-RU" sz="2200">
                <a:solidFill>
                  <a:srgbClr val="FF0000"/>
                </a:solidFill>
              </a:rPr>
              <a:t>.</a:t>
            </a:r>
          </a:p>
          <a:p>
            <a:pPr algn="just" eaLnBrk="1" hangingPunct="1"/>
            <a:r>
              <a:rPr lang="ru-RU" sz="2200"/>
              <a:t>Каждая запись должна отличаться от другой значением </a:t>
            </a:r>
            <a:r>
              <a:rPr lang="ru-RU" sz="2200" b="1" i="1">
                <a:solidFill>
                  <a:srgbClr val="FF0000"/>
                </a:solidFill>
              </a:rPr>
              <a:t>Ключевого поля </a:t>
            </a:r>
            <a:r>
              <a:rPr lang="ru-RU" sz="2200"/>
              <a:t>– это поле или группа полей, которые однозначно определяют запись. Например, табельный номер сотрудника, код изделия, номер автомобиля.</a:t>
            </a:r>
          </a:p>
        </p:txBody>
      </p:sp>
      <p:sp>
        <p:nvSpPr>
          <p:cNvPr id="12345" name="Text Box 57"/>
          <p:cNvSpPr txBox="1">
            <a:spLocks noChangeArrowheads="1"/>
          </p:cNvSpPr>
          <p:nvPr/>
        </p:nvSpPr>
        <p:spPr bwMode="auto">
          <a:xfrm>
            <a:off x="0" y="5510213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Запись</a:t>
            </a:r>
          </a:p>
        </p:txBody>
      </p:sp>
      <p:sp>
        <p:nvSpPr>
          <p:cNvPr id="12347" name="Text Box 59"/>
          <p:cNvSpPr txBox="1">
            <a:spLocks noChangeArrowheads="1"/>
          </p:cNvSpPr>
          <p:nvPr/>
        </p:nvSpPr>
        <p:spPr bwMode="auto">
          <a:xfrm>
            <a:off x="6518275" y="3895725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</a:rPr>
              <a:t>Поле</a:t>
            </a:r>
          </a:p>
        </p:txBody>
      </p:sp>
      <p:sp>
        <p:nvSpPr>
          <p:cNvPr id="29738" name="Заголовок 1"/>
          <p:cNvSpPr txBox="1">
            <a:spLocks/>
          </p:cNvSpPr>
          <p:nvPr/>
        </p:nvSpPr>
        <p:spPr bwMode="auto">
          <a:xfrm>
            <a:off x="2438400" y="549275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ru-RU" sz="3200" b="1">
                <a:solidFill>
                  <a:schemeClr val="bg1"/>
                </a:solidFill>
              </a:rPr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43" grpId="0" autoUpdateAnimBg="0"/>
      <p:bldP spid="12345" grpId="0" autoUpdateAnimBg="0"/>
      <p:bldP spid="1234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66725" y="2349500"/>
          <a:ext cx="8208962" cy="2052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5736"/>
                <a:gridCol w="2001309"/>
                <a:gridCol w="1080728"/>
                <a:gridCol w="1846607"/>
                <a:gridCol w="1054582"/>
              </a:tblGrid>
              <a:tr h="5235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Адрес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Отдел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Должность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Оклад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Абрамов А.В.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Мира, 30-45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программист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Савин Р.Н.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Геологов, 5-13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инженер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550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Ярцев К.С.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Крылова, 26-46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инженер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600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Березников И.П.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Геологов, 13-24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бухгалтер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450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6463" y="4818063"/>
          <a:ext cx="4032250" cy="15128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7361"/>
                <a:gridCol w="1186921"/>
                <a:gridCol w="1827968"/>
              </a:tblGrid>
              <a:tr h="496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Отдел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Комната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Начальник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124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Иванов И.И.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310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Петров П.П.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33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315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Козлов К.К.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30782" name="TextBox 5"/>
          <p:cNvSpPr txBox="1">
            <a:spLocks noChangeArrowheads="1"/>
          </p:cNvSpPr>
          <p:nvPr/>
        </p:nvSpPr>
        <p:spPr bwMode="auto">
          <a:xfrm>
            <a:off x="557213" y="4799013"/>
            <a:ext cx="33131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/>
              <a:t>Эти две таблицы связаны между собой общим полем «Отдел». </a:t>
            </a:r>
          </a:p>
        </p:txBody>
      </p:sp>
      <p:sp>
        <p:nvSpPr>
          <p:cNvPr id="30783" name="TextBox 6"/>
          <p:cNvSpPr txBox="1">
            <a:spLocks noChangeArrowheads="1"/>
          </p:cNvSpPr>
          <p:nvPr/>
        </p:nvSpPr>
        <p:spPr bwMode="auto">
          <a:xfrm>
            <a:off x="396875" y="1354138"/>
            <a:ext cx="83518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400"/>
              <a:t>Пусть, например, в базе данных учреждения хранятся две следующие таблицы:</a:t>
            </a:r>
          </a:p>
        </p:txBody>
      </p:sp>
      <p:sp>
        <p:nvSpPr>
          <p:cNvPr id="3078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Реляционные СУБД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sz="3600" dirty="0"/>
              <a:t>На этом уроке мы познакомились с понятиями:  база данных, схема базы данных, классификация баз данных. Узнали, что такое система управления базами данных и какие СУБД бывают: иерархическая, сетевая, реляционная. </a:t>
            </a:r>
          </a:p>
          <a:p>
            <a:pPr marL="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3028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Повтор материала</a:t>
            </a:r>
            <a:endParaRPr lang="ru-RU" dirty="0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400" smtClean="0"/>
              <a:t>1. Назовите источники получения информации:</a:t>
            </a:r>
          </a:p>
          <a:p>
            <a:pPr marL="0" indent="0" algn="ct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Книги, газеты, радио, телепередачи, общение, Интернет. </a:t>
            </a:r>
          </a:p>
          <a:p>
            <a:pPr marL="0" indent="0" algn="ctr" eaLnBrk="1" hangingPunct="1">
              <a:buFontTx/>
              <a:buNone/>
            </a:pPr>
            <a:endParaRPr lang="ru-RU" sz="2400" b="1" i="1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sz="2400" smtClean="0"/>
              <a:t>2. Что понимается под словом информация?</a:t>
            </a:r>
          </a:p>
          <a:p>
            <a:pPr marL="0" indent="0" algn="ct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Информация есть данные, которым придается некоторый смысл (интерпретация) в конкретной ситуации в рамках некоторой системы понятий. Информация представляется посредством кодирования данных и извлекается путем их декодирования и интерпретации. </a:t>
            </a:r>
          </a:p>
          <a:p>
            <a:pPr marL="0" indent="0" eaLnBrk="1" hangingPunct="1">
              <a:buFontTx/>
              <a:buNone/>
            </a:pPr>
            <a:endParaRPr lang="ru-RU" sz="2400" smtClean="0"/>
          </a:p>
          <a:p>
            <a:pPr marL="0" indent="0" eaLnBrk="1" hangingPunct="1">
              <a:buFontTx/>
              <a:buNone/>
            </a:pPr>
            <a:endParaRPr lang="ru-RU" sz="24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Повтор материала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eaLnBrk="1" hangingPunct="1">
              <a:buFontTx/>
              <a:buNone/>
              <a:defRPr/>
            </a:pPr>
            <a:r>
              <a:rPr lang="ru-RU" sz="2400" dirty="0" smtClean="0"/>
              <a:t>3. Свойства информации: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достоверность;        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ценность;       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понятность;          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краткость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полнота;     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своевременность;     </a:t>
            </a:r>
          </a:p>
          <a:p>
            <a:pPr marL="1430338" indent="-265113" eaLnBrk="1" hangingPunct="1">
              <a:defRPr/>
            </a:pPr>
            <a:r>
              <a:rPr lang="ru-RU" sz="2400" b="1" i="1" dirty="0">
                <a:solidFill>
                  <a:srgbClr val="FF0000"/>
                </a:solidFill>
              </a:rPr>
              <a:t>доступность              и т. д</a:t>
            </a:r>
            <a:r>
              <a:rPr lang="ru-RU" sz="2400" b="1" i="1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Повтор материала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smtClean="0"/>
              <a:t>4. Что можно делать с информацией:</a:t>
            </a:r>
            <a:endParaRPr lang="ru-RU" sz="2400" dirty="0"/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создавать</a:t>
            </a:r>
            <a:r>
              <a:rPr lang="ru-RU" sz="2400" b="1" i="1" dirty="0">
                <a:solidFill>
                  <a:srgbClr val="FF0000"/>
                </a:solidFill>
              </a:rPr>
              <a:t>; 	</a:t>
            </a:r>
            <a:r>
              <a:rPr lang="ru-RU" sz="2400" b="1" i="1" dirty="0" smtClean="0">
                <a:solidFill>
                  <a:srgbClr val="FF0000"/>
                </a:solidFill>
              </a:rPr>
              <a:t>	принимать</a:t>
            </a:r>
            <a:r>
              <a:rPr lang="ru-RU" sz="2400" b="1" i="1" dirty="0">
                <a:solidFill>
                  <a:srgbClr val="FF0000"/>
                </a:solidFill>
              </a:rPr>
              <a:t>;   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комбинировать</a:t>
            </a:r>
            <a:r>
              <a:rPr lang="ru-RU" sz="2400" b="1" i="1" dirty="0">
                <a:solidFill>
                  <a:srgbClr val="FF0000"/>
                </a:solidFill>
              </a:rPr>
              <a:t>; </a:t>
            </a:r>
            <a:r>
              <a:rPr lang="ru-RU" sz="2400" b="1" i="1" dirty="0" smtClean="0">
                <a:solidFill>
                  <a:srgbClr val="FF0000"/>
                </a:solidFill>
              </a:rPr>
              <a:t>	хранить;	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передавать</a:t>
            </a:r>
            <a:r>
              <a:rPr lang="ru-RU" sz="2400" b="1" i="1" dirty="0">
                <a:solidFill>
                  <a:srgbClr val="FF0000"/>
                </a:solidFill>
              </a:rPr>
              <a:t>; </a:t>
            </a:r>
            <a:r>
              <a:rPr lang="ru-RU" sz="2400" b="1" i="1" dirty="0" smtClean="0">
                <a:solidFill>
                  <a:srgbClr val="FF0000"/>
                </a:solidFill>
              </a:rPr>
              <a:t>		копировать;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обрабатывать</a:t>
            </a:r>
            <a:r>
              <a:rPr lang="ru-RU" sz="2400" b="1" i="1" dirty="0">
                <a:solidFill>
                  <a:srgbClr val="FF0000"/>
                </a:solidFill>
              </a:rPr>
              <a:t>;    </a:t>
            </a:r>
            <a:r>
              <a:rPr lang="ru-RU" sz="2400" b="1" i="1" dirty="0" smtClean="0">
                <a:solidFill>
                  <a:srgbClr val="FF0000"/>
                </a:solidFill>
              </a:rPr>
              <a:t>	искать;		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воспринимать</a:t>
            </a:r>
            <a:r>
              <a:rPr lang="ru-RU" sz="2400" b="1" i="1" dirty="0">
                <a:solidFill>
                  <a:srgbClr val="FF0000"/>
                </a:solidFill>
              </a:rPr>
              <a:t>; </a:t>
            </a:r>
            <a:r>
              <a:rPr lang="ru-RU" sz="2400" b="1" i="1" dirty="0" smtClean="0">
                <a:solidFill>
                  <a:srgbClr val="FF0000"/>
                </a:solidFill>
              </a:rPr>
              <a:t>	формализовать</a:t>
            </a:r>
            <a:r>
              <a:rPr lang="ru-RU" sz="2400" b="1" i="1" dirty="0">
                <a:solidFill>
                  <a:srgbClr val="FF0000"/>
                </a:solidFill>
              </a:rPr>
              <a:t>;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делить </a:t>
            </a:r>
            <a:r>
              <a:rPr lang="ru-RU" sz="2400" b="1" i="1" dirty="0">
                <a:solidFill>
                  <a:srgbClr val="FF0000"/>
                </a:solidFill>
              </a:rPr>
              <a:t>на части;  </a:t>
            </a:r>
            <a:r>
              <a:rPr lang="ru-RU" sz="2400" b="1" i="1" dirty="0" smtClean="0">
                <a:solidFill>
                  <a:srgbClr val="FF0000"/>
                </a:solidFill>
              </a:rPr>
              <a:t>	измерять;	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распространять</a:t>
            </a:r>
            <a:r>
              <a:rPr lang="ru-RU" sz="2400" b="1" i="1" dirty="0">
                <a:solidFill>
                  <a:srgbClr val="FF0000"/>
                </a:solidFill>
              </a:rPr>
              <a:t>;     </a:t>
            </a:r>
            <a:r>
              <a:rPr lang="ru-RU" sz="2400" b="1" i="1" dirty="0" smtClean="0">
                <a:solidFill>
                  <a:srgbClr val="FF0000"/>
                </a:solidFill>
              </a:rPr>
              <a:t>	упрощать</a:t>
            </a:r>
            <a:r>
              <a:rPr lang="ru-RU" sz="2400" b="1" i="1" dirty="0">
                <a:solidFill>
                  <a:srgbClr val="FF0000"/>
                </a:solidFill>
              </a:rPr>
              <a:t>;                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разрушать;		запоминать</a:t>
            </a:r>
            <a:r>
              <a:rPr lang="ru-RU" sz="2400" b="1" i="1" dirty="0">
                <a:solidFill>
                  <a:srgbClr val="FF0000"/>
                </a:solidFill>
              </a:rPr>
              <a:t>;	</a:t>
            </a:r>
            <a:r>
              <a:rPr lang="ru-RU" sz="2400" b="1" i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преобразовывать</a:t>
            </a:r>
            <a:r>
              <a:rPr lang="ru-RU" sz="2400" b="1" i="1" dirty="0">
                <a:solidFill>
                  <a:srgbClr val="FF0000"/>
                </a:solidFill>
              </a:rPr>
              <a:t>;   	собирать;       </a:t>
            </a:r>
            <a:r>
              <a:rPr lang="ru-RU" sz="2400" b="1" i="1" dirty="0" smtClean="0">
                <a:solidFill>
                  <a:srgbClr val="FF0000"/>
                </a:solidFill>
              </a:rPr>
              <a:t>и </a:t>
            </a:r>
            <a:r>
              <a:rPr lang="ru-RU" sz="2400" b="1" i="1" dirty="0">
                <a:solidFill>
                  <a:srgbClr val="FF0000"/>
                </a:solidFill>
              </a:rPr>
              <a:t>т. д.</a:t>
            </a:r>
          </a:p>
          <a:p>
            <a:pPr eaLnBrk="1" hangingPunct="1"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tx1"/>
                </a:solidFill>
              </a:rPr>
              <a:t>Повтор материала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400" smtClean="0"/>
              <a:t>5. Чем отличаются понятия </a:t>
            </a:r>
            <a:r>
              <a:rPr lang="ru-RU" sz="2400" b="1" i="1" smtClean="0"/>
              <a:t>информация</a:t>
            </a:r>
            <a:r>
              <a:rPr lang="ru-RU" sz="2400" smtClean="0"/>
              <a:t> и </a:t>
            </a:r>
            <a:r>
              <a:rPr lang="ru-RU" sz="2400" b="1" i="1" smtClean="0"/>
              <a:t>данные</a:t>
            </a:r>
            <a:r>
              <a:rPr lang="ru-RU" sz="2400" smtClean="0"/>
              <a:t>?</a:t>
            </a:r>
          </a:p>
          <a:p>
            <a:pPr marL="0" indent="0" algn="ct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Информация является единицей данных, подлежащих обработке. Информация поступает потребителю именно в виде данных: таблиц, графиков, рисунков, фильмов, устных сообщений. Данные выступают как способ представления информации в определенной, фиксированной форме, пригодной для обработки, хранения и передачи. </a:t>
            </a:r>
          </a:p>
          <a:p>
            <a:pPr marL="0" indent="0" algn="ctr" eaLnBrk="1" hangingPunct="1">
              <a:buFontTx/>
              <a:buNone/>
            </a:pPr>
            <a:endParaRPr lang="ru-RU" sz="2400" b="1" i="1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sz="2400" smtClean="0"/>
              <a:t>6. Формы представления информации?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tx1"/>
                </a:solidFill>
              </a:rPr>
              <a:t>Повтор материала</a:t>
            </a:r>
            <a:endParaRPr lang="ru-RU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400" dirty="0" smtClean="0"/>
              <a:t>7. Понятие информационной системы?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Под информационной системой понимается организационная совокупность технических и обеспечивающих средств, технологических процессов и кадров, реализующих функции сбора, обработки, хранения, поиска, выдачи и передачи информации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400" dirty="0" smtClean="0"/>
              <a:t>8. </a:t>
            </a:r>
            <a:r>
              <a:rPr lang="ru-RU" sz="2400" dirty="0"/>
              <a:t>Структура ИС включают в себя:</a:t>
            </a:r>
          </a:p>
          <a:p>
            <a:pPr marL="265113" indent="-247650" algn="just" eaLnBrk="1" hangingPunct="1">
              <a:defRPr/>
            </a:pPr>
            <a:r>
              <a:rPr lang="ru-RU" sz="2200" b="1" i="1" dirty="0">
                <a:solidFill>
                  <a:srgbClr val="FF0000"/>
                </a:solidFill>
              </a:rPr>
              <a:t>аппаратное </a:t>
            </a:r>
            <a:r>
              <a:rPr lang="ru-RU" sz="2200" b="1" i="1" dirty="0" smtClean="0">
                <a:solidFill>
                  <a:srgbClr val="FF0000"/>
                </a:solidFill>
              </a:rPr>
              <a:t>обеспечение (</a:t>
            </a:r>
            <a:r>
              <a:rPr lang="ru-RU" sz="2200" b="1" i="1" dirty="0" err="1" smtClean="0">
                <a:solidFill>
                  <a:srgbClr val="FF0000"/>
                </a:solidFill>
              </a:rPr>
              <a:t>hardware</a:t>
            </a:r>
            <a:r>
              <a:rPr lang="ru-RU" sz="2200" b="1" i="1" dirty="0" smtClean="0">
                <a:solidFill>
                  <a:srgbClr val="FF0000"/>
                </a:solidFill>
              </a:rPr>
              <a:t>),</a:t>
            </a:r>
          </a:p>
          <a:p>
            <a:pPr marL="265113" indent="-247650" algn="just" eaLnBrk="1" hangingPunct="1"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программное обеспечение </a:t>
            </a:r>
            <a:r>
              <a:rPr lang="ru-RU" sz="2200" b="1" i="1" dirty="0">
                <a:solidFill>
                  <a:srgbClr val="FF0000"/>
                </a:solidFill>
              </a:rPr>
              <a:t>(</a:t>
            </a:r>
            <a:r>
              <a:rPr lang="ru-RU" sz="2200" b="1" i="1" dirty="0" err="1">
                <a:solidFill>
                  <a:srgbClr val="FF0000"/>
                </a:solidFill>
              </a:rPr>
              <a:t>software</a:t>
            </a:r>
            <a:r>
              <a:rPr lang="ru-RU" sz="2200" b="1" i="1" dirty="0">
                <a:solidFill>
                  <a:srgbClr val="FF0000"/>
                </a:solidFill>
              </a:rPr>
              <a:t>),</a:t>
            </a:r>
          </a:p>
          <a:p>
            <a:pPr marL="265113" indent="-247650" algn="just" eaLnBrk="1" hangingPunct="1">
              <a:defRPr/>
            </a:pPr>
            <a:r>
              <a:rPr lang="ru-RU" sz="2200" b="1" i="1" dirty="0">
                <a:solidFill>
                  <a:srgbClr val="FF0000"/>
                </a:solidFill>
              </a:rPr>
              <a:t>к</a:t>
            </a:r>
            <a:r>
              <a:rPr lang="ru-RU" sz="2200" b="1" i="1" dirty="0" smtClean="0">
                <a:solidFill>
                  <a:srgbClr val="FF0000"/>
                </a:solidFill>
              </a:rPr>
              <a:t>оммуникационное обеспечение (</a:t>
            </a:r>
            <a:r>
              <a:rPr lang="ru-RU" sz="2200" b="1" i="1" dirty="0" err="1" smtClean="0">
                <a:solidFill>
                  <a:srgbClr val="FF0000"/>
                </a:solidFill>
              </a:rPr>
              <a:t>netware</a:t>
            </a:r>
            <a:r>
              <a:rPr lang="ru-RU" sz="2200" b="1" i="1" dirty="0" smtClean="0">
                <a:solidFill>
                  <a:srgbClr val="FF0000"/>
                </a:solidFill>
              </a:rPr>
              <a:t>), </a:t>
            </a:r>
            <a:endParaRPr lang="ru-RU" sz="2200" b="1" i="1" dirty="0">
              <a:solidFill>
                <a:srgbClr val="FF0000"/>
              </a:solidFill>
            </a:endParaRPr>
          </a:p>
          <a:p>
            <a:pPr marL="265113" indent="-247650" algn="just" eaLnBrk="1" hangingPunct="1"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лингвистическое </a:t>
            </a:r>
            <a:r>
              <a:rPr lang="ru-RU" sz="2200" b="1" i="1" dirty="0">
                <a:solidFill>
                  <a:srgbClr val="FF0000"/>
                </a:solidFill>
              </a:rPr>
              <a:t>обеспечение,</a:t>
            </a:r>
          </a:p>
          <a:p>
            <a:pPr marL="265113" indent="-247650" algn="just" eaLnBrk="1" hangingPunct="1">
              <a:defRPr/>
            </a:pPr>
            <a:r>
              <a:rPr lang="ru-RU" sz="2200" b="1" i="1" dirty="0">
                <a:solidFill>
                  <a:srgbClr val="FF0000"/>
                </a:solidFill>
              </a:rPr>
              <a:t>организационно-технологическое обеспечение.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tx1"/>
                </a:solidFill>
              </a:rPr>
              <a:t>Повтор материала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5875" indent="0" eaLnBrk="1" hangingPunct="1">
              <a:buFontTx/>
              <a:buNone/>
            </a:pPr>
            <a:r>
              <a:rPr lang="ru-RU" sz="2400" smtClean="0"/>
              <a:t>9. Что такое модель, информационная модель?</a:t>
            </a:r>
          </a:p>
          <a:p>
            <a:pPr marL="15875" indent="0" algn="ct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«Моделью называется некий объект-заменитель, который в определенных условиях может заменять объект-оригинал, воспроизводя интересующие нас свойства и характеристики оригинала, причем имеет существенные преимущества, удобства (наглядность, обозримость, доступность испытаний, легкость оперирования с ними и пр.)».</a:t>
            </a:r>
          </a:p>
          <a:p>
            <a:pPr marL="15875" indent="0" algn="just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Информационная модель</a:t>
            </a:r>
            <a:r>
              <a:rPr lang="ru-RU" sz="2400" i="1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– это информация (т.е. знания, с ведения) о реальном объекте, процессе, явлении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tx1"/>
                </a:solidFill>
              </a:rPr>
              <a:t>Повтор материала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eaLnBrk="1" hangingPunct="1">
              <a:buFontTx/>
              <a:buNone/>
              <a:defRPr/>
            </a:pPr>
            <a:r>
              <a:rPr lang="ru-RU" sz="2400" dirty="0" smtClean="0"/>
              <a:t>10. Дайте понятие  структуры. Приведите примеры.</a:t>
            </a:r>
          </a:p>
          <a:p>
            <a:pPr marL="17462" indent="0" algn="ctr" eaLnBrk="1" hangingPunct="1">
              <a:buFontTx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В </a:t>
            </a:r>
            <a:r>
              <a:rPr lang="ru-RU" sz="2400" b="1" i="1" dirty="0">
                <a:solidFill>
                  <a:srgbClr val="FF0000"/>
                </a:solidFill>
              </a:rPr>
              <a:t>информатике совокупность взаимосвязанных данных, называется информационной структурой, или структурой данных.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marL="17462" indent="0" algn="ctr" eaLnBrk="1" hangingPunct="1">
              <a:buFontTx/>
              <a:buNone/>
              <a:defRPr/>
            </a:pPr>
            <a:endParaRPr lang="ru-RU" sz="2400" b="1" i="1" dirty="0" smtClean="0">
              <a:solidFill>
                <a:srgbClr val="FF0000"/>
              </a:solidFill>
            </a:endParaRPr>
          </a:p>
          <a:p>
            <a:pPr marL="17462" indent="0" algn="just" eaLnBrk="1" hangingPunct="1">
              <a:buFontTx/>
              <a:buNone/>
              <a:defRPr/>
            </a:pPr>
            <a:r>
              <a:rPr lang="ru-RU" sz="2400" dirty="0" smtClean="0"/>
              <a:t>11. Какие существуют структуры данных?</a:t>
            </a:r>
          </a:p>
          <a:p>
            <a:pPr marL="900113" indent="-369888" algn="just"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таблица (реляционная)</a:t>
            </a:r>
          </a:p>
          <a:p>
            <a:pPr marL="900113" indent="-369888" algn="just"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дерево (иерархическая)</a:t>
            </a:r>
          </a:p>
          <a:p>
            <a:pPr marL="900113" indent="-369888" algn="just" eaLnBrk="1" hangingPunct="1">
              <a:defRPr/>
            </a:pPr>
            <a:r>
              <a:rPr lang="ru-RU" sz="2400" b="1" i="1" dirty="0" smtClean="0">
                <a:solidFill>
                  <a:srgbClr val="FF0000"/>
                </a:solidFill>
              </a:rPr>
              <a:t>сеть (сетевая)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8">
      <a:dk1>
        <a:srgbClr val="404B3D"/>
      </a:dk1>
      <a:lt1>
        <a:srgbClr val="FFFFFF"/>
      </a:lt1>
      <a:dk2>
        <a:srgbClr val="A7A491"/>
      </a:dk2>
      <a:lt2>
        <a:srgbClr val="CCD0CA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1426</Words>
  <Application>Microsoft Office PowerPoint</Application>
  <PresentationFormat>Экран (4:3)</PresentationFormat>
  <Paragraphs>202</Paragraphs>
  <Slides>26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Вершина горы</vt:lpstr>
      <vt:lpstr>cdb2004167l</vt:lpstr>
      <vt:lpstr>Image</vt:lpstr>
      <vt:lpstr>Точечный рисунок</vt:lpstr>
      <vt:lpstr>Определение базы данных</vt:lpstr>
      <vt:lpstr>Цель урока</vt:lpstr>
      <vt:lpstr>Повтор материала</vt:lpstr>
      <vt:lpstr>Повтор материала</vt:lpstr>
      <vt:lpstr>Повтор материала</vt:lpstr>
      <vt:lpstr>Повтор материала</vt:lpstr>
      <vt:lpstr>Повтор материала</vt:lpstr>
      <vt:lpstr>Повтор материала</vt:lpstr>
      <vt:lpstr>Повтор материала</vt:lpstr>
      <vt:lpstr>История</vt:lpstr>
      <vt:lpstr>История</vt:lpstr>
      <vt:lpstr>История</vt:lpstr>
      <vt:lpstr>База данных</vt:lpstr>
      <vt:lpstr>База данных</vt:lpstr>
      <vt:lpstr>База данных</vt:lpstr>
      <vt:lpstr>Презентация PowerPoint</vt:lpstr>
      <vt:lpstr>Классификации БД</vt:lpstr>
      <vt:lpstr>Классификации БД</vt:lpstr>
      <vt:lpstr>Презентация PowerPoint</vt:lpstr>
      <vt:lpstr>Требования к СУБД</vt:lpstr>
      <vt:lpstr>Иерархические СУБД </vt:lpstr>
      <vt:lpstr>Сетевые СУБД</vt:lpstr>
      <vt:lpstr>Реляционные СУБД</vt:lpstr>
      <vt:lpstr>Презентация PowerPoint</vt:lpstr>
      <vt:lpstr>Реляционные СУБД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Макарова М.Е.</dc:creator>
  <cp:lastModifiedBy>HP</cp:lastModifiedBy>
  <cp:revision>112</cp:revision>
  <dcterms:created xsi:type="dcterms:W3CDTF">2006-10-20T15:12:50Z</dcterms:created>
  <dcterms:modified xsi:type="dcterms:W3CDTF">2017-11-06T09:01:36Z</dcterms:modified>
</cp:coreProperties>
</file>