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70" r:id="rId10"/>
    <p:sldId id="271" r:id="rId11"/>
    <p:sldId id="275" r:id="rId12"/>
    <p:sldId id="278" r:id="rId13"/>
    <p:sldId id="277" r:id="rId14"/>
    <p:sldId id="279" r:id="rId15"/>
    <p:sldId id="280" r:id="rId16"/>
    <p:sldId id="283" r:id="rId17"/>
    <p:sldId id="281" r:id="rId18"/>
    <p:sldId id="282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76" autoAdjust="0"/>
  </p:normalViewPr>
  <p:slideViewPr>
    <p:cSldViewPr>
      <p:cViewPr varScale="1">
        <p:scale>
          <a:sx n="63" d="100"/>
          <a:sy n="63" d="100"/>
        </p:scale>
        <p:origin x="-102" y="-9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D62D0AD-822F-4234-8B78-A233B0E9083D}" type="datetimeFigureOut">
              <a:rPr lang="ru-RU" smtClean="0"/>
              <a:pPr/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F97CF89-1CCB-4255-918B-5971BD153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76672"/>
            <a:ext cx="3059245" cy="26737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861048"/>
            <a:ext cx="6777318" cy="1227926"/>
          </a:xfrm>
        </p:spPr>
        <p:txBody>
          <a:bodyPr/>
          <a:lstStyle/>
          <a:p>
            <a:r>
              <a:rPr lang="ru-RU" sz="6600" dirty="0" smtClean="0">
                <a:latin typeface="Gabriola" pitchFamily="82" charset="0"/>
              </a:rPr>
              <a:t>Александр Грибоедов</a:t>
            </a:r>
            <a:endParaRPr lang="ru-RU" sz="66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0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Сколько времени отсутствовал в Москве Чацкий</a:t>
            </a:r>
            <a:r>
              <a:rPr lang="en-US" sz="2400" b="1" dirty="0" smtClean="0"/>
              <a:t>?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04864"/>
            <a:ext cx="2821814" cy="410445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755624" y="2276872"/>
            <a:ext cx="158417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 месяца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3419872" y="4797152"/>
            <a:ext cx="158417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/>
              <a:t>полгода</a:t>
            </a:r>
            <a:endParaRPr lang="ru-RU" sz="2200" dirty="0"/>
          </a:p>
        </p:txBody>
      </p:sp>
      <p:sp>
        <p:nvSpPr>
          <p:cNvPr id="10" name="Овал 9"/>
          <p:cNvSpPr/>
          <p:nvPr/>
        </p:nvSpPr>
        <p:spPr>
          <a:xfrm>
            <a:off x="755576" y="4797152"/>
            <a:ext cx="158417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 </a:t>
            </a:r>
            <a:r>
              <a:rPr lang="ru-RU" sz="2400" dirty="0" smtClean="0"/>
              <a:t>года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3419872" y="2276872"/>
            <a:ext cx="158417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6 лет</a:t>
            </a:r>
            <a:endParaRPr lang="ru-RU" sz="2400" dirty="0"/>
          </a:p>
        </p:txBody>
      </p:sp>
      <p:sp>
        <p:nvSpPr>
          <p:cNvPr id="13" name="16-конечная звезда 12"/>
          <p:cNvSpPr/>
          <p:nvPr/>
        </p:nvSpPr>
        <p:spPr>
          <a:xfrm>
            <a:off x="1259632" y="2636912"/>
            <a:ext cx="3168352" cy="3159630"/>
          </a:xfrm>
          <a:prstGeom prst="star16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Ответ верный!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391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Кто из литераторов первым прочел комедию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</a:t>
            </a:r>
            <a:r>
              <a:rPr lang="ru-RU" sz="2400" b="1" dirty="0"/>
              <a:t>Горе от ума»?</a:t>
            </a:r>
          </a:p>
        </p:txBody>
      </p:sp>
      <p:pic>
        <p:nvPicPr>
          <p:cNvPr id="4" name="Picture 2" descr="C:\Documents and Settings\Watson\Рабочий стол\vyazemsk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1872208" cy="24934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C:\Documents and Settings\Watso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0771" y="2276872"/>
            <a:ext cx="1981200" cy="2520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Documents and Settings\Watson\Рабочий стол\d0bad180d18bd0bbd0bed0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276872"/>
            <a:ext cx="1973648" cy="2448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043608" y="5083359"/>
            <a:ext cx="187220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Петр </a:t>
            </a:r>
            <a:r>
              <a:rPr lang="ru-RU" dirty="0">
                <a:solidFill>
                  <a:schemeClr val="bg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Вяземский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68080" y="5083359"/>
            <a:ext cx="187220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Василий Жуковский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46914" y="5083359"/>
            <a:ext cx="187220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Иван </a:t>
            </a:r>
          </a:p>
          <a:p>
            <a:pPr algn="ctr"/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Крылов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endParaRPr lang="ru-RU" dirty="0"/>
          </a:p>
        </p:txBody>
      </p:sp>
      <p:sp>
        <p:nvSpPr>
          <p:cNvPr id="10" name="16-конечная звезда 9"/>
          <p:cNvSpPr/>
          <p:nvPr/>
        </p:nvSpPr>
        <p:spPr>
          <a:xfrm>
            <a:off x="1331640" y="1990530"/>
            <a:ext cx="3816424" cy="3663686"/>
          </a:xfrm>
          <a:prstGeom prst="star16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Ответ верный!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498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9247" y="1928803"/>
            <a:ext cx="8087595" cy="419736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Блиц – турнир (нем. </a:t>
            </a:r>
            <a:r>
              <a:rPr lang="en-US" sz="4000" b="1" dirty="0" err="1" smtClean="0"/>
              <a:t>Blizturnier</a:t>
            </a:r>
            <a:r>
              <a:rPr lang="en-US" sz="4000" b="1" dirty="0" smtClean="0"/>
              <a:t> – </a:t>
            </a:r>
            <a:r>
              <a:rPr lang="ru-RU" sz="4000" b="1" dirty="0" smtClean="0"/>
              <a:t>молниеносный турнир) – спортивное соревнование, проводимое в ускоренное время.</a:t>
            </a:r>
          </a:p>
          <a:p>
            <a:r>
              <a:rPr lang="ru-RU" sz="4000" b="1" dirty="0" smtClean="0"/>
              <a:t>Блиц-опрос  - опрос в быстром темпе </a:t>
            </a:r>
            <a:endParaRPr lang="ru-RU" sz="4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Блиц - опрос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28604" y="2255071"/>
            <a:ext cx="2206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Отчество Чацкого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88622" y="2255071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Андреевич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04" y="2726079"/>
            <a:ext cx="2068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Кого любит Лиза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88621" y="2726079"/>
            <a:ext cx="1890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слугу Петрушку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04" y="3241345"/>
            <a:ext cx="273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 каком чине Скалозуб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29677" y="3241345"/>
            <a:ext cx="132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полковник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604" y="3820398"/>
            <a:ext cx="3004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Имя и отчество Фамусова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42501" y="3820398"/>
            <a:ext cx="2291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Павел Аф</a:t>
            </a:r>
            <a:r>
              <a:rPr lang="ru-RU" b="1" dirty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насьевич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604" y="4293096"/>
            <a:ext cx="3620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На чем музицировал Молчалин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51589" y="4293096"/>
            <a:ext cx="1227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 флейте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8604" y="4829254"/>
            <a:ext cx="3972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На чем уезжает Чацкий из Москвы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51589" y="4829254"/>
            <a:ext cx="1059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карете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04" y="5305980"/>
            <a:ext cx="3036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Причина обморока Софьи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751589" y="5305980"/>
            <a:ext cx="3319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падение Молчалина с лошади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493" y="5803246"/>
            <a:ext cx="36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Фамилия Алексея Степановича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42501" y="5803246"/>
            <a:ext cx="1285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Молчалин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1493" y="6281799"/>
            <a:ext cx="4929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Кем приходится Фамусову</a:t>
            </a:r>
            <a:r>
              <a:rPr lang="en-US" b="1" dirty="0" smtClean="0"/>
              <a:t> </a:t>
            </a:r>
            <a:r>
              <a:rPr lang="ru-RU" b="1" dirty="0" smtClean="0"/>
              <a:t>старуха </a:t>
            </a:r>
            <a:r>
              <a:rPr lang="ru-RU" b="1" dirty="0" err="1" smtClean="0"/>
              <a:t>Хлёстова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788620" y="6281799"/>
            <a:ext cx="1513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свояченицей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5" name="Прямая соединительная линия 24"/>
          <p:cNvCxnSpPr>
            <a:stCxn id="4" idx="3"/>
            <a:endCxn id="5" idx="1"/>
          </p:cNvCxnSpPr>
          <p:nvPr/>
        </p:nvCxnSpPr>
        <p:spPr>
          <a:xfrm>
            <a:off x="2835105" y="2439737"/>
            <a:ext cx="29535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6" idx="3"/>
          </p:cNvCxnSpPr>
          <p:nvPr/>
        </p:nvCxnSpPr>
        <p:spPr>
          <a:xfrm>
            <a:off x="2697184" y="2910745"/>
            <a:ext cx="3054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9" idx="3"/>
            <a:endCxn id="10" idx="1"/>
          </p:cNvCxnSpPr>
          <p:nvPr/>
        </p:nvCxnSpPr>
        <p:spPr>
          <a:xfrm>
            <a:off x="3359480" y="3426011"/>
            <a:ext cx="23701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1" idx="3"/>
            <a:endCxn id="12" idx="1"/>
          </p:cNvCxnSpPr>
          <p:nvPr/>
        </p:nvCxnSpPr>
        <p:spPr>
          <a:xfrm>
            <a:off x="3632696" y="4005064"/>
            <a:ext cx="2109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13" idx="3"/>
            <a:endCxn id="14" idx="1"/>
          </p:cNvCxnSpPr>
          <p:nvPr/>
        </p:nvCxnSpPr>
        <p:spPr>
          <a:xfrm>
            <a:off x="4248826" y="4477762"/>
            <a:ext cx="15027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5" idx="3"/>
            <a:endCxn id="16" idx="1"/>
          </p:cNvCxnSpPr>
          <p:nvPr/>
        </p:nvCxnSpPr>
        <p:spPr>
          <a:xfrm>
            <a:off x="4601295" y="5013920"/>
            <a:ext cx="11502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17" idx="3"/>
            <a:endCxn id="19" idx="1"/>
          </p:cNvCxnSpPr>
          <p:nvPr/>
        </p:nvCxnSpPr>
        <p:spPr>
          <a:xfrm>
            <a:off x="3665141" y="5490646"/>
            <a:ext cx="208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20" idx="3"/>
            <a:endCxn id="21" idx="1"/>
          </p:cNvCxnSpPr>
          <p:nvPr/>
        </p:nvCxnSpPr>
        <p:spPr>
          <a:xfrm>
            <a:off x="4240500" y="5987912"/>
            <a:ext cx="15020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22" idx="3"/>
            <a:endCxn id="23" idx="1"/>
          </p:cNvCxnSpPr>
          <p:nvPr/>
        </p:nvCxnSpPr>
        <p:spPr>
          <a:xfrm>
            <a:off x="5541369" y="6466465"/>
            <a:ext cx="24725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9964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428868"/>
            <a:ext cx="7745505" cy="387781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Свояченица – это сестра жены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Свояченица -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9247" y="2248347"/>
            <a:ext cx="8444753" cy="4109611"/>
          </a:xfrm>
        </p:spPr>
        <p:txBody>
          <a:bodyPr/>
          <a:lstStyle/>
          <a:p>
            <a:r>
              <a:rPr lang="ru-RU" sz="3600" b="1" dirty="0" smtClean="0"/>
              <a:t>Что мы делали?</a:t>
            </a:r>
          </a:p>
          <a:p>
            <a:r>
              <a:rPr lang="ru-RU" sz="3600" b="1" dirty="0" smtClean="0"/>
              <a:t>О какой пьесе мы говорили?</a:t>
            </a:r>
          </a:p>
          <a:p>
            <a:r>
              <a:rPr lang="ru-RU" sz="3600" b="1" dirty="0" smtClean="0"/>
              <a:t>Какой герой комедии «Горе от ума» вам понравился?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Понравилось –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Не понравилось -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363758"/>
          </a:xfrm>
        </p:spPr>
        <p:txBody>
          <a:bodyPr/>
          <a:lstStyle/>
          <a:p>
            <a:r>
              <a:rPr lang="ru-RU" dirty="0" smtClean="0"/>
              <a:t>Оцениваем урок смайликами</a:t>
            </a:r>
            <a:endParaRPr lang="ru-RU" dirty="0"/>
          </a:p>
        </p:txBody>
      </p:sp>
      <p:pic>
        <p:nvPicPr>
          <p:cNvPr id="4" name="Рисунок 3" descr="photo (2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204864"/>
            <a:ext cx="1296144" cy="1296144"/>
          </a:xfrm>
          <a:prstGeom prst="rect">
            <a:avLst/>
          </a:prstGeom>
          <a:noFill/>
        </p:spPr>
      </p:pic>
      <p:pic>
        <p:nvPicPr>
          <p:cNvPr id="5" name="Рисунок 4" descr="8055910-Smiley-Stock-Vector-smiley-face-sa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789040"/>
            <a:ext cx="1176679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08753-AACC-4F11-9632-B8F0B5FE1149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2050" name="Picture 2" descr="C:\Users\smart\Desktop\Работа\Аниме\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332657"/>
            <a:ext cx="6777318" cy="1440160"/>
          </a:xfrm>
        </p:spPr>
        <p:txBody>
          <a:bodyPr/>
          <a:lstStyle/>
          <a:p>
            <a:r>
              <a:rPr lang="ru-RU" b="1" i="1" u="sng" dirty="0" smtClean="0"/>
              <a:t>Домашнее задание: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501008"/>
            <a:ext cx="8496944" cy="3024336"/>
          </a:xfrm>
        </p:spPr>
        <p:txBody>
          <a:bodyPr>
            <a:noAutofit/>
          </a:bodyPr>
          <a:lstStyle/>
          <a:p>
            <a:pPr marL="457200" indent="-457200" algn="l">
              <a:buAutoNum type="arabicPeriod"/>
            </a:pPr>
            <a:r>
              <a:rPr lang="ru-RU" sz="3600" dirty="0" smtClean="0">
                <a:solidFill>
                  <a:schemeClr val="bg1"/>
                </a:solidFill>
              </a:rPr>
              <a:t>Решить кроссворд по пьесе </a:t>
            </a:r>
            <a:r>
              <a:rPr lang="ru-RU" sz="3600" dirty="0" err="1" smtClean="0">
                <a:solidFill>
                  <a:schemeClr val="bg1"/>
                </a:solidFill>
              </a:rPr>
              <a:t>А.С.Грибоедова</a:t>
            </a:r>
            <a:r>
              <a:rPr lang="ru-RU" sz="3600" dirty="0" smtClean="0">
                <a:solidFill>
                  <a:schemeClr val="bg1"/>
                </a:solidFill>
              </a:rPr>
              <a:t> «Горе от ума»</a:t>
            </a:r>
          </a:p>
          <a:p>
            <a:pPr marL="457200" indent="-457200" algn="l">
              <a:buAutoNum type="arabicPeriod"/>
            </a:pPr>
            <a:r>
              <a:rPr lang="ru-RU" sz="3600" dirty="0" smtClean="0">
                <a:solidFill>
                  <a:schemeClr val="bg1"/>
                </a:solidFill>
              </a:rPr>
              <a:t>Найти в интернете презентацию по биографии А.С.Пушкина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276872"/>
            <a:ext cx="7617169" cy="86409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  <a:latin typeface="Gabriola" pitchFamily="82" charset="0"/>
              </a:rPr>
              <a:t> 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Gabriola" pitchFamily="82" charset="0"/>
              </a:rPr>
              <a:t>по комедии </a:t>
            </a: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latin typeface="Gabriola" pitchFamily="82" charset="0"/>
              </a:rPr>
              <a:t>“ 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Gabriola" pitchFamily="82" charset="0"/>
              </a:rPr>
              <a:t>Горе от ума</a:t>
            </a:r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latin typeface="Gabriola" pitchFamily="82" charset="0"/>
              </a:rPr>
              <a:t>”</a:t>
            </a:r>
            <a:endParaRPr lang="ru-RU" sz="5400" b="1" dirty="0">
              <a:solidFill>
                <a:schemeClr val="tx2">
                  <a:lumMod val="75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abriola" pitchFamily="82" charset="0"/>
              </a:rPr>
              <a:t>Тест - игра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40" y="3140968"/>
            <a:ext cx="2274496" cy="35762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61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76872"/>
            <a:ext cx="2688082" cy="3960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36" y="2342560"/>
            <a:ext cx="2740840" cy="381890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Назовите имена героев 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3981056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Скалозуб</a:t>
            </a:r>
            <a:endParaRPr lang="ru-RU" sz="4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3981056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Фамусов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71821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Назовите имена героев 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20888"/>
            <a:ext cx="2808312" cy="3983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2310000"/>
            <a:ext cx="2520280" cy="40915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31640" y="3966184"/>
            <a:ext cx="266429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Молчалин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3981056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Софья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83039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Назовите имена героев 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5333"/>
            <a:ext cx="2977505" cy="4271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571" y="2204864"/>
            <a:ext cx="2821813" cy="41044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59632" y="3861048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Лиза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3861048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Чацкий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22543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право 16"/>
          <p:cNvSpPr/>
          <p:nvPr/>
        </p:nvSpPr>
        <p:spPr>
          <a:xfrm>
            <a:off x="3923928" y="5630932"/>
            <a:ext cx="504056" cy="50405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830208" y="4041068"/>
            <a:ext cx="50405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830208" y="2456892"/>
            <a:ext cx="504056" cy="50405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Кому из героев комедии принадлежат следующие высказывания, ставшие афоризмами</a:t>
            </a:r>
            <a:r>
              <a:rPr lang="en-US" sz="2400" b="1" dirty="0" smtClean="0"/>
              <a:t>?</a:t>
            </a:r>
            <a:endParaRPr lang="ru-RU" sz="2400" b="1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361256" y="3789040"/>
            <a:ext cx="4032448" cy="1008112"/>
          </a:xfrm>
          <a:prstGeom prst="wedgeEllipseCallout">
            <a:avLst>
              <a:gd name="adj1" fmla="val -36933"/>
              <a:gd name="adj2" fmla="val 91525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А судьи кто?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395536" y="5378904"/>
            <a:ext cx="4032448" cy="1008112"/>
          </a:xfrm>
          <a:prstGeom prst="wedgeEllipseCallout">
            <a:avLst>
              <a:gd name="adj1" fmla="val -39427"/>
              <a:gd name="adj2" fmla="val 8789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Счастливые часов не наблюдают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149080"/>
            <a:ext cx="1562195" cy="24163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988840"/>
            <a:ext cx="1440160" cy="2141126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395536" y="2204864"/>
            <a:ext cx="4032448" cy="1008112"/>
          </a:xfrm>
          <a:prstGeom prst="wedgeEllipseCallout">
            <a:avLst>
              <a:gd name="adj1" fmla="val -31718"/>
              <a:gd name="adj2" fmla="val 9061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smtClean="0">
                <a:solidFill>
                  <a:schemeClr val="bg1"/>
                </a:solidFill>
              </a:rPr>
              <a:t>Свежо предание</a:t>
            </a:r>
            <a:r>
              <a:rPr lang="ru-RU" b="1" dirty="0" smtClean="0">
                <a:solidFill>
                  <a:schemeClr val="bg1"/>
                </a:solidFill>
              </a:rPr>
              <a:t>, а верится с трудом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70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14862 2.59259E-6 C 0.21563 2.59259E-6 0.29775 0.08981 0.29775 0.16273 L 0.29775 0.3256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78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14862 4.07407E-6 C 0.21563 4.07407E-6 0.29775 0.05787 0.29775 0.10486 L 0.29775 0.21018 " pathEditMode="relative" rAng="0" ptsTypes="FfFF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78" y="1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14357 -3.7037E-7 C 0.20816 -3.7037E-7 0.2875 -0.12824 0.2875 -0.23148 L 0.2875 -0.46296 " pathEditMode="relative" rAng="0" ptsTypes="FfFF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-2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право 9"/>
          <p:cNvSpPr/>
          <p:nvPr/>
        </p:nvSpPr>
        <p:spPr>
          <a:xfrm>
            <a:off x="3830208" y="2456892"/>
            <a:ext cx="504056" cy="50405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830208" y="4041068"/>
            <a:ext cx="504056" cy="5040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830208" y="5625244"/>
            <a:ext cx="504056" cy="50405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Кому из героев комедии принадлежат следующие высказывания, ставшие афоризмами</a:t>
            </a:r>
            <a:r>
              <a:rPr lang="en-US" sz="2400" b="1" dirty="0"/>
              <a:t>?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988841"/>
            <a:ext cx="1656184" cy="2313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437112"/>
            <a:ext cx="1656183" cy="225513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95536" y="2204864"/>
            <a:ext cx="4032448" cy="1008112"/>
          </a:xfrm>
          <a:prstGeom prst="wedgeEllipseCallout">
            <a:avLst>
              <a:gd name="adj1" fmla="val -31718"/>
              <a:gd name="adj2" fmla="val 9061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В мои лета не должно сметь своё суждение иметь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395536" y="3789040"/>
            <a:ext cx="4032448" cy="1008112"/>
          </a:xfrm>
          <a:prstGeom prst="wedgeEllipseCallout">
            <a:avLst>
              <a:gd name="adj1" fmla="val -31718"/>
              <a:gd name="adj2" fmla="val 9061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Обычай мой такой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Подписано, так с плеч долой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395536" y="5373216"/>
            <a:ext cx="4032448" cy="1008112"/>
          </a:xfrm>
          <a:prstGeom prst="wedgeEllipseCallout">
            <a:avLst>
              <a:gd name="adj1" fmla="val -31718"/>
              <a:gd name="adj2" fmla="val 9061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Нельзя ли для прогулок подальше выбрать закоулок</a:t>
            </a:r>
            <a:r>
              <a:rPr lang="en-US" b="1" dirty="0" smtClean="0">
                <a:solidFill>
                  <a:schemeClr val="bg1"/>
                </a:solidFill>
              </a:rPr>
              <a:t>?”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929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12518 2.59259E-6 C 0.18143 2.59259E-6 0.25053 0.08981 0.25053 0.16273 L 0.25053 0.3256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7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12518 4.07407E-6 C 0.18143 4.07407E-6 0.25053 -0.06713 0.25053 -0.12084 L 0.25053 -0.24144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7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12518 -4.44444E-6 C 0.18143 -4.44444E-6 0.25053 -0.09583 0.25053 -0.17338 L 0.25053 -0.34652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7" y="-1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/>
          <p:cNvSpPr/>
          <p:nvPr/>
        </p:nvSpPr>
        <p:spPr>
          <a:xfrm>
            <a:off x="3830208" y="5625244"/>
            <a:ext cx="504056" cy="50405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830208" y="4041068"/>
            <a:ext cx="504056" cy="5040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830208" y="2456892"/>
            <a:ext cx="504056" cy="50405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Кому из героев комедии принадлежат следующие высказывания, ставшие афоризмами</a:t>
            </a:r>
            <a:r>
              <a:rPr lang="en-US" sz="2400" b="1" dirty="0"/>
              <a:t>?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988840"/>
            <a:ext cx="1584175" cy="22072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293096"/>
            <a:ext cx="1802976" cy="2564904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395536" y="2204864"/>
            <a:ext cx="4032448" cy="1008112"/>
          </a:xfrm>
          <a:prstGeom prst="wedgeEllipseCallout">
            <a:avLst>
              <a:gd name="adj1" fmla="val -31718"/>
              <a:gd name="adj2" fmla="val 9061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Дистанции огромного размера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395552" y="3789040"/>
            <a:ext cx="4032448" cy="1008112"/>
          </a:xfrm>
          <a:prstGeom prst="wedgeEllipseCallout">
            <a:avLst>
              <a:gd name="adj1" fmla="val -31718"/>
              <a:gd name="adj2" fmla="val 9061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И золотой мешок и метит в генералы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395536" y="5301208"/>
            <a:ext cx="4032448" cy="1152128"/>
          </a:xfrm>
          <a:prstGeom prst="wedgeEllipseCallout">
            <a:avLst>
              <a:gd name="adj1" fmla="val -32528"/>
              <a:gd name="adj2" fmla="val 7644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Кто так чувствителен, и весел, и остёр, как Александр Андреевич Чацкий</a:t>
            </a:r>
            <a:r>
              <a:rPr lang="en-US" b="1" dirty="0" smtClean="0">
                <a:solidFill>
                  <a:schemeClr val="bg1"/>
                </a:solidFill>
              </a:rPr>
              <a:t>!”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08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12518 4.07407E-6 C 0.18143 4.07407E-6 0.25053 0.03449 0.25053 0.06296 L 0.25053 0.12615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7" y="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25053 -4.4444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ая прямоугольная выноска 7"/>
          <p:cNvSpPr/>
          <p:nvPr/>
        </p:nvSpPr>
        <p:spPr>
          <a:xfrm>
            <a:off x="467544" y="3276996"/>
            <a:ext cx="3934112" cy="833244"/>
          </a:xfrm>
          <a:prstGeom prst="wedgeRoundRectCallout">
            <a:avLst>
              <a:gd name="adj1" fmla="val -22851"/>
              <a:gd name="adj2" fmla="val 50429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Ответ верный!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Кого считает хорошим женихом для Софьи Фамусов</a:t>
            </a:r>
            <a:r>
              <a:rPr lang="en-US" sz="2400" b="1" dirty="0" smtClean="0"/>
              <a:t>?</a:t>
            </a:r>
            <a:endParaRPr lang="ru-RU" sz="2400" b="1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467544" y="2132856"/>
            <a:ext cx="3934112" cy="833244"/>
          </a:xfrm>
          <a:prstGeom prst="wedgeRoundRectCallout">
            <a:avLst>
              <a:gd name="adj1" fmla="val -24246"/>
              <a:gd name="adj2" fmla="val 471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Молодой человек, </a:t>
            </a:r>
            <a:r>
              <a:rPr lang="en-US" dirty="0" smtClean="0"/>
              <a:t>“</a:t>
            </a:r>
            <a:r>
              <a:rPr lang="ru-RU" dirty="0" smtClean="0"/>
              <a:t>враг исканий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467544" y="3284984"/>
            <a:ext cx="3934112" cy="833244"/>
          </a:xfrm>
          <a:prstGeom prst="wedgeRoundRectCallout">
            <a:avLst>
              <a:gd name="adj1" fmla="val -26105"/>
              <a:gd name="adj2" fmla="val 493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“</a:t>
            </a:r>
            <a:r>
              <a:rPr lang="ru-RU" dirty="0" smtClean="0"/>
              <a:t>…если наберется душ тысячи две родовых…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67544" y="5589240"/>
            <a:ext cx="3934112" cy="833244"/>
          </a:xfrm>
          <a:prstGeom prst="wedgeRoundRectCallout">
            <a:avLst>
              <a:gd name="adj1" fmla="val -27035"/>
              <a:gd name="adj2" fmla="val 482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Человека, которого  </a:t>
            </a:r>
            <a:r>
              <a:rPr lang="en-US" dirty="0" smtClean="0"/>
              <a:t>“</a:t>
            </a:r>
            <a:r>
              <a:rPr lang="ru-RU" dirty="0" smtClean="0"/>
              <a:t>способностями Бог наградил</a:t>
            </a:r>
            <a:r>
              <a:rPr lang="en-US" dirty="0" smtClean="0"/>
              <a:t>”</a:t>
            </a:r>
            <a:r>
              <a:rPr lang="ru-RU" dirty="0" smtClean="0"/>
              <a:t>, но </a:t>
            </a:r>
            <a:r>
              <a:rPr lang="en-US" dirty="0" smtClean="0"/>
              <a:t>“</a:t>
            </a:r>
            <a:r>
              <a:rPr lang="ru-RU" dirty="0" smtClean="0"/>
              <a:t>Дал сердце доброе…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67544" y="4437112"/>
            <a:ext cx="3934112" cy="833244"/>
          </a:xfrm>
          <a:prstGeom prst="wedgeRoundRectCallout">
            <a:avLst>
              <a:gd name="adj1" fmla="val -27500"/>
              <a:gd name="adj2" fmla="val 460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Образованного человека, который </a:t>
            </a:r>
            <a:r>
              <a:rPr lang="en-US" dirty="0" smtClean="0"/>
              <a:t>“</a:t>
            </a:r>
            <a:r>
              <a:rPr lang="ru-RU" dirty="0" smtClean="0"/>
              <a:t>славно пишет, переводит…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08920"/>
            <a:ext cx="3873607" cy="30288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267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65f8c57f10aca598d38d6cffa015c9ad46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0</TotalTime>
  <Words>379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Александр Грибоедов</vt:lpstr>
      <vt:lpstr>Тест - игра</vt:lpstr>
      <vt:lpstr>Назовите имена героев </vt:lpstr>
      <vt:lpstr>Назовите имена героев </vt:lpstr>
      <vt:lpstr>Назовите имена героев </vt:lpstr>
      <vt:lpstr>Кому из героев комедии принадлежат следующие высказывания, ставшие афоризмами?</vt:lpstr>
      <vt:lpstr>Кому из героев комедии принадлежат следующие высказывания, ставшие афоризмами?</vt:lpstr>
      <vt:lpstr>Кому из героев комедии принадлежат следующие высказывания, ставшие афоризмами?</vt:lpstr>
      <vt:lpstr>Кого считает хорошим женихом для Софьи Фамусов?</vt:lpstr>
      <vt:lpstr>Сколько времени отсутствовал в Москве Чацкий?</vt:lpstr>
      <vt:lpstr>Кто из литераторов первым прочел комедию  «Горе от ума»?</vt:lpstr>
      <vt:lpstr>Блиц-опрос</vt:lpstr>
      <vt:lpstr>Блиц - опрос</vt:lpstr>
      <vt:lpstr>Свояченица -</vt:lpstr>
      <vt:lpstr>Итог:</vt:lpstr>
      <vt:lpstr>Оцениваем урок смайликами</vt:lpstr>
      <vt:lpstr>Слайд 17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2012-01-14T16:08:24Z</dcterms:created>
  <dcterms:modified xsi:type="dcterms:W3CDTF">2017-12-15T03:36:13Z</dcterms:modified>
</cp:coreProperties>
</file>