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300" r:id="rId2"/>
    <p:sldId id="301" r:id="rId3"/>
    <p:sldId id="292" r:id="rId4"/>
    <p:sldId id="291" r:id="rId5"/>
    <p:sldId id="290" r:id="rId6"/>
    <p:sldId id="303" r:id="rId7"/>
    <p:sldId id="293" r:id="rId8"/>
    <p:sldId id="304" r:id="rId9"/>
    <p:sldId id="258" r:id="rId10"/>
    <p:sldId id="295" r:id="rId11"/>
    <p:sldId id="296" r:id="rId12"/>
    <p:sldId id="261" r:id="rId13"/>
    <p:sldId id="262" r:id="rId14"/>
    <p:sldId id="268" r:id="rId15"/>
    <p:sldId id="264" r:id="rId16"/>
    <p:sldId id="299" r:id="rId17"/>
    <p:sldId id="294" r:id="rId18"/>
    <p:sldId id="289" r:id="rId19"/>
  </p:sldIdLst>
  <p:sldSz cx="9144000" cy="6858000" type="screen4x3"/>
  <p:notesSz cx="6858000" cy="9144000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0000FF"/>
    <a:srgbClr val="CC6600"/>
    <a:srgbClr val="FFCC66"/>
    <a:srgbClr val="FF00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6" autoAdjust="0"/>
    <p:restoredTop sz="94601" autoAdjust="0"/>
  </p:normalViewPr>
  <p:slideViewPr>
    <p:cSldViewPr>
      <p:cViewPr varScale="1">
        <p:scale>
          <a:sx n="78" d="100"/>
          <a:sy n="78" d="100"/>
        </p:scale>
        <p:origin x="-84" y="-6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47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434C4CB-EEB2-4F73-A3C4-CD6B70A3C55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E446C1-F1FB-41A0-B658-D6064E9B4A3F}" type="slidenum">
              <a:rPr lang="ru-RU"/>
              <a:pPr/>
              <a:t>14</a:t>
            </a:fld>
            <a:endParaRPr lang="ru-RU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9" name="Picture 17" descr="AVV50071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85" name="Rectangle 13"/>
          <p:cNvSpPr>
            <a:spLocks noGrp="1" noChangeArrowheads="1"/>
          </p:cNvSpPr>
          <p:nvPr>
            <p:ph type="ctrTitle" sz="quarter"/>
          </p:nvPr>
        </p:nvSpPr>
        <p:spPr>
          <a:xfrm>
            <a:off x="304800" y="609600"/>
            <a:ext cx="7848600" cy="3352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" y="4343400"/>
            <a:ext cx="7772400" cy="1981200"/>
          </a:xfrm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609C0-8AA5-4AA2-8E0D-551E3BED27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6689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6689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307E64-8E1E-434C-9AFC-A5ACA28EC5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41862E-CD49-4096-A0E4-F2C37EF1D1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44099-FF60-4C7E-90C0-1DED4FED8E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3993A-9C03-44D0-BBA7-2B3D1AF685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C5A40-7F2B-40EB-91DB-9B462C23C7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1E990-B7D6-404C-B22A-BF7FCEC023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08753-AACC-4F11-9632-B8F0B5FE11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2C54D-10B6-4CE2-B49A-8BDD5A6C7F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AA32A-D86C-4352-AC90-1522275D9A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AVV50071"/>
          <p:cNvPicPr>
            <a:picLocks noChangeAspect="1" noChangeArrowheads="1"/>
          </p:cNvPicPr>
          <p:nvPr/>
        </p:nvPicPr>
        <p:blipFill>
          <a:blip r:embed="rId1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800"/>
            </a:lvl1pPr>
          </a:lstStyle>
          <a:p>
            <a:fld id="{48F1A6A9-1E94-4A83-A97F-7B82933AF8B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3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\\mmcserver\student\Gruppa_04_&#1072;&#1087;&#1088;&#1077;&#1083;&#1100;\GorochovaLB\&#1087;&#1088;&#1077;&#1079;&#1077;&#1085;&#1090;&#1072;&#1094;&#1080;&#1103;\2567_poly_1851467455449fe13ed4b71.mp3" TargetMode="Externa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B:\&#1052;&#1040;&#1052;&#1040;%202\&#1057;&#1052;&#1054;&#1058;&#1056;%20&#1079;&#1085;&#1072;&#1085;&#1080;&#1081;%20&#1087;&#1086;%20&#1043;&#1086;&#1088;&#1102;%20&#1086;&#1090;%20&#1091;&#1084;&#1072;%2015.12.17\&#1057;&#1091;&#1087;&#1077;&#1088;%20&#1092;&#1080;&#1079;&#1082;&#1091;&#1083;&#1100;&#1090;&#1084;&#1080;&#1085;&#1091;&#1090;&#1082;&#1072;%20&#1076;&#1083;&#1103;%20&#1091;&#1088;&#1086;&#1082;&#1072;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9552" y="764704"/>
            <a:ext cx="7848600" cy="3352800"/>
          </a:xfrm>
        </p:spPr>
        <p:txBody>
          <a:bodyPr/>
          <a:lstStyle/>
          <a:p>
            <a:pPr algn="ctr"/>
            <a:r>
              <a:rPr lang="ru-RU" sz="6000" i="1" smtClean="0">
                <a:latin typeface="Algerian" pitchFamily="82" charset="0"/>
              </a:rPr>
              <a:t>Тема: </a:t>
            </a:r>
            <a:r>
              <a:rPr lang="ru-RU" sz="6000" i="1">
                <a:latin typeface="Algerian" pitchFamily="82" charset="0"/>
              </a:rPr>
              <a:t/>
            </a:r>
            <a:br>
              <a:rPr lang="ru-RU" sz="6000" i="1">
                <a:latin typeface="Algerian" pitchFamily="82" charset="0"/>
              </a:rPr>
            </a:br>
            <a:r>
              <a:rPr lang="ru-RU" sz="6000" i="1" smtClean="0">
                <a:latin typeface="Algerian" pitchFamily="82" charset="0"/>
              </a:rPr>
              <a:t>Обобщающий урок </a:t>
            </a:r>
            <a:r>
              <a:rPr lang="ru-RU" sz="6000" i="1" dirty="0" smtClean="0">
                <a:latin typeface="Algerian" pitchFamily="82" charset="0"/>
              </a:rPr>
              <a:t>по пьесе А. С. </a:t>
            </a:r>
            <a:r>
              <a:rPr lang="ru-RU" sz="6000" i="1" dirty="0" err="1" smtClean="0">
                <a:latin typeface="Algerian" pitchFamily="82" charset="0"/>
              </a:rPr>
              <a:t>Грибоедова</a:t>
            </a:r>
            <a:endParaRPr lang="ru-RU" sz="6000" i="1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sz="6000" i="1" dirty="0" smtClean="0">
                <a:latin typeface="Algerian" pitchFamily="82" charset="0"/>
              </a:rPr>
              <a:t>«Горе от ума»</a:t>
            </a:r>
            <a:endParaRPr lang="ru-RU" sz="6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496287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Александр Сергеевич был одаренным человеком. Уже в 11 лет он учился в Московском университете. В 13 лет был кандидатом словесных наук окончил еще нравственно-политическое и физико-математическое отделения. Грибоедов прекрасно владел десятью (!!) языками.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8820472" cy="511256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Грибоедов писал музыку и сам великолепно исполнял ее на фортепиано. Александр Сергеевич был профессиональным дипломатом, он стал первым русским послом в Персии и погиб, отстаивая интересы своего Отечества.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1835150" y="5300663"/>
            <a:ext cx="66976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/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555625" y="4941888"/>
            <a:ext cx="8120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-217488" y="5445125"/>
            <a:ext cx="433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519113" y="5248275"/>
            <a:ext cx="822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42875" y="4756150"/>
            <a:ext cx="88931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 b="1" dirty="0" smtClean="0"/>
              <a:t>По </a:t>
            </a:r>
            <a:r>
              <a:rPr lang="ru-RU" sz="2200" b="1" dirty="0"/>
              <a:t>пути в Персию он </a:t>
            </a:r>
            <a:r>
              <a:rPr lang="ru-RU" sz="2200" b="1" dirty="0" smtClean="0"/>
              <a:t>задерживается </a:t>
            </a:r>
            <a:r>
              <a:rPr lang="ru-RU" sz="2200" b="1" dirty="0"/>
              <a:t>в Тифлисе. Здесь в августе 1828 года Александр Сергеевич Грибоедов женится на Нине Чавчавадзе, дочери друга, грузинского поэта, русского генерала</a:t>
            </a:r>
            <a:r>
              <a:rPr lang="ru-RU" sz="2200" b="1" dirty="0" smtClean="0"/>
              <a:t>. </a:t>
            </a:r>
            <a:r>
              <a:rPr lang="ru-RU" sz="2000" dirty="0" smtClean="0">
                <a:latin typeface="Arial Black" pitchFamily="34" charset="0"/>
              </a:rPr>
              <a:t>Через месяц после свадьбы вместе выезжают в Персию.</a:t>
            </a:r>
            <a:endParaRPr lang="ru-RU" sz="2200" dirty="0"/>
          </a:p>
        </p:txBody>
      </p:sp>
      <p:pic>
        <p:nvPicPr>
          <p:cNvPr id="8" name="Picture 7" descr="lit21-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83568" y="0"/>
            <a:ext cx="7560840" cy="4725144"/>
          </a:xfrm>
          <a:prstGeom prst="rect">
            <a:avLst/>
          </a:prstGeom>
          <a:noFill/>
        </p:spPr>
      </p:pic>
      <p:pic>
        <p:nvPicPr>
          <p:cNvPr id="9" name="Picture 8" descr="0_6e1c1_c2d98715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-1"/>
            <a:ext cx="4968553" cy="645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8913"/>
            <a:ext cx="4632325" cy="6453187"/>
          </a:xfrm>
          <a:prstGeom prst="rect">
            <a:avLst/>
          </a:prstGeom>
          <a:noFill/>
          <a:ln w="28575">
            <a:solidFill>
              <a:srgbClr val="800080"/>
            </a:solidFill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148263" y="1916113"/>
            <a:ext cx="399573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Нина Александровна </a:t>
            </a:r>
          </a:p>
          <a:p>
            <a:pPr algn="ctr">
              <a:defRPr/>
            </a:pPr>
            <a:r>
              <a:rPr lang="ru-RU" sz="3200" b="1" i="1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Чавчавадзе,</a:t>
            </a:r>
          </a:p>
          <a:p>
            <a:pPr algn="ctr">
              <a:defRPr/>
            </a:pPr>
            <a:r>
              <a:rPr lang="ru-RU" sz="3200" b="1" i="1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дочь грузинского князя</a:t>
            </a:r>
          </a:p>
          <a:p>
            <a:pPr algn="ctr">
              <a:defRPr/>
            </a:pPr>
            <a:r>
              <a:rPr lang="ru-RU" sz="3200" b="1" i="1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( 16 лет)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latin typeface="Bookman Old Style" pitchFamily="18" charset="0"/>
              </a:rPr>
              <a:t>«Ум и дела твои бессмертны в памяти русской, но для чего пережила тебя любовь моя?»</a:t>
            </a:r>
          </a:p>
        </p:txBody>
      </p:sp>
      <p:pic>
        <p:nvPicPr>
          <p:cNvPr id="20483" name="Picture 5" descr="lit21-2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92275" y="1844675"/>
            <a:ext cx="6946900" cy="4635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39750" y="0"/>
            <a:ext cx="81359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>
                <a:solidFill>
                  <a:srgbClr val="800080"/>
                </a:solidFill>
                <a:latin typeface="Monotype Corsiva" pitchFamily="66" charset="0"/>
              </a:rPr>
              <a:t>Поэт вложил всю свою душу в создание пьесы «Горе от ума»</a:t>
            </a:r>
          </a:p>
        </p:txBody>
      </p:sp>
      <p:pic>
        <p:nvPicPr>
          <p:cNvPr id="17413" name="Picture 5" descr="памятник Грибоедов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1227138"/>
            <a:ext cx="2984500" cy="5445125"/>
          </a:xfrm>
          <a:prstGeom prst="rect">
            <a:avLst/>
          </a:prstGeom>
          <a:noFill/>
          <a:ln w="28575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17414" name="2567_poly_1851467455449fe13ed4b7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74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3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4"/>
                </p:tgtEl>
              </p:cMediaNode>
            </p:audio>
          </p:childTnLst>
        </p:cTn>
      </p:par>
    </p:tnLst>
    <p:bldLst>
      <p:bldP spid="174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 smtClean="0"/>
              <a:t>О чем пьеса «Горе от ума»?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08753-AACC-4F11-9632-B8F0B5FE1149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Супер физкультминутка для уро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057400"/>
            <a:ext cx="8352928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C:\рисунки\анимашки\РАЗНОЕ\Руки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50" y="3071813"/>
            <a:ext cx="3419475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357188"/>
            <a:ext cx="864393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Береги </a:t>
            </a:r>
          </a:p>
          <a:p>
            <a:r>
              <a:rPr lang="ru-RU" sz="4000">
                <a:latin typeface="Calibri" pitchFamily="34" charset="0"/>
              </a:rPr>
              <a:t>         здоровье </a:t>
            </a:r>
          </a:p>
          <a:p>
            <a:r>
              <a:rPr lang="ru-RU" sz="4000">
                <a:latin typeface="Calibri" pitchFamily="34" charset="0"/>
              </a:rPr>
              <a:t>                      смолоду!</a:t>
            </a:r>
          </a:p>
        </p:txBody>
      </p:sp>
    </p:spTree>
    <p:custDataLst>
      <p:tags r:id="rId1"/>
    </p:custDataLst>
  </p:cSld>
  <p:clrMapOvr>
    <a:masterClrMapping/>
  </p:clrMapOvr>
  <p:transition advTm="45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3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Цель </a:t>
            </a:r>
            <a:r>
              <a:rPr lang="ru-RU" dirty="0"/>
              <a:t>урока:</a:t>
            </a:r>
            <a:br>
              <a:rPr lang="ru-RU" dirty="0"/>
            </a:b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340768"/>
            <a:ext cx="8568952" cy="5040560"/>
          </a:xfrm>
        </p:spPr>
        <p:txBody>
          <a:bodyPr/>
          <a:lstStyle/>
          <a:p>
            <a:r>
              <a:rPr lang="ru-RU" dirty="0" smtClean="0"/>
              <a:t>закрепить знания о личности </a:t>
            </a:r>
            <a:r>
              <a:rPr lang="ru-RU" dirty="0" err="1" smtClean="0"/>
              <a:t>А.С.Грибоедова</a:t>
            </a:r>
            <a:r>
              <a:rPr lang="ru-RU" dirty="0" smtClean="0"/>
              <a:t> и о комедии «Горе от ума»;</a:t>
            </a:r>
          </a:p>
          <a:p>
            <a:r>
              <a:rPr lang="ru-RU" dirty="0" smtClean="0"/>
              <a:t>пробудить интерес к личности </a:t>
            </a:r>
            <a:r>
              <a:rPr lang="ru-RU" dirty="0" err="1" smtClean="0"/>
              <a:t>А.С.Грибоедова</a:t>
            </a:r>
            <a:r>
              <a:rPr lang="ru-RU" dirty="0" smtClean="0"/>
              <a:t> и желание самостоятельно изучать его жизнь и творчество;</a:t>
            </a:r>
          </a:p>
          <a:p>
            <a:r>
              <a:rPr lang="ru-RU" dirty="0" smtClean="0"/>
              <a:t>корректировать речь учащихся.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4282" y="1142984"/>
            <a:ext cx="8929718" cy="5715016"/>
          </a:xfrm>
        </p:spPr>
        <p:txBody>
          <a:bodyPr/>
          <a:lstStyle/>
          <a:p>
            <a:r>
              <a:rPr lang="ru-RU" sz="4800" b="1" dirty="0" smtClean="0"/>
              <a:t>Какой сейчас урок?</a:t>
            </a:r>
          </a:p>
          <a:p>
            <a:r>
              <a:rPr lang="ru-RU" sz="4800" b="1" dirty="0" smtClean="0"/>
              <a:t>Какая тема урока?</a:t>
            </a:r>
          </a:p>
          <a:p>
            <a:r>
              <a:rPr lang="ru-RU" sz="4800" b="1" dirty="0" smtClean="0"/>
              <a:t>Что мы будем делать?</a:t>
            </a:r>
          </a:p>
          <a:p>
            <a:endParaRPr lang="ru-RU" dirty="0" smtClean="0"/>
          </a:p>
          <a:p>
            <a:r>
              <a:rPr lang="ru-RU" dirty="0" smtClean="0"/>
              <a:t>А сейчас выполним фонетическую зарядку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pPr algn="ctr"/>
            <a:r>
              <a:rPr lang="ru-RU" dirty="0" smtClean="0"/>
              <a:t>Фонетическая зарядка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/>
          <a:lstStyle/>
          <a:p>
            <a:r>
              <a:rPr lang="ru-RU" sz="4400" b="1" dirty="0" err="1" smtClean="0"/>
              <a:t>Са-са-са</a:t>
            </a:r>
            <a:r>
              <a:rPr lang="ru-RU" sz="4400" b="1" dirty="0" smtClean="0"/>
              <a:t> – пьеса </a:t>
            </a:r>
          </a:p>
          <a:p>
            <a:r>
              <a:rPr lang="ru-RU" sz="4400" b="1" dirty="0" err="1" smtClean="0"/>
              <a:t>Со-со-со</a:t>
            </a:r>
            <a:r>
              <a:rPr lang="ru-RU" sz="4400" b="1" dirty="0" smtClean="0"/>
              <a:t> –Софья</a:t>
            </a:r>
          </a:p>
          <a:p>
            <a:r>
              <a:rPr lang="ru-RU" sz="4400" b="1" dirty="0" smtClean="0"/>
              <a:t>Се-се-се – Сергей</a:t>
            </a:r>
          </a:p>
          <a:p>
            <a:r>
              <a:rPr lang="ru-RU" sz="4400" b="1" dirty="0" smtClean="0"/>
              <a:t>Ас-ас-ас – опасность</a:t>
            </a:r>
          </a:p>
          <a:p>
            <a:r>
              <a:rPr lang="ru-RU" sz="4400" b="1" dirty="0" smtClean="0"/>
              <a:t>Ос-ос-ос – нос</a:t>
            </a:r>
          </a:p>
          <a:p>
            <a:r>
              <a:rPr lang="ru-RU" sz="4400" b="1" dirty="0" err="1" smtClean="0"/>
              <a:t>Ес-ес-ес</a:t>
            </a:r>
            <a:r>
              <a:rPr lang="ru-RU" sz="4400" b="1" dirty="0" smtClean="0"/>
              <a:t> - лес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 algn="ctr"/>
            <a:r>
              <a:rPr lang="ru-RU" dirty="0" smtClean="0">
                <a:latin typeface="Arial Black" pitchFamily="34" charset="0"/>
              </a:rPr>
              <a:t>Разминка: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929718" cy="5786454"/>
          </a:xfrm>
        </p:spPr>
        <p:txBody>
          <a:bodyPr/>
          <a:lstStyle/>
          <a:p>
            <a:r>
              <a:rPr lang="ru-RU" dirty="0" smtClean="0"/>
              <a:t>Когда родился А.С.Грибоедов?</a:t>
            </a:r>
          </a:p>
          <a:p>
            <a:r>
              <a:rPr lang="ru-RU" dirty="0" smtClean="0"/>
              <a:t>Где учился А.С.Грибоедов?</a:t>
            </a:r>
          </a:p>
          <a:p>
            <a:r>
              <a:rPr lang="ru-RU" dirty="0" smtClean="0"/>
              <a:t>Какое музыкальное произведение написал?</a:t>
            </a:r>
          </a:p>
          <a:p>
            <a:r>
              <a:rPr lang="ru-RU" dirty="0" smtClean="0"/>
              <a:t>Где родился А.С.Грибоедов?</a:t>
            </a:r>
          </a:p>
          <a:p>
            <a:r>
              <a:rPr lang="ru-RU" dirty="0" smtClean="0"/>
              <a:t>Кто это сказал:</a:t>
            </a:r>
            <a:r>
              <a:rPr lang="ru-RU" b="1" dirty="0" smtClean="0">
                <a:latin typeface="Bookman Old Style" pitchFamily="18" charset="0"/>
              </a:rPr>
              <a:t>«Ум и дела твои бессмертны в памяти русской, но для чего пережила тебя любовь моя?»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568952" cy="3348087"/>
          </a:xfrm>
        </p:spPr>
        <p:txBody>
          <a:bodyPr/>
          <a:lstStyle/>
          <a:p>
            <a:r>
              <a:rPr lang="ru-RU" dirty="0" smtClean="0"/>
              <a:t>Выставляем себе оценки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44099-FF60-4C7E-90C0-1DED4FED8E0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Проверим: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00634"/>
          </a:xfrm>
        </p:spPr>
        <p:txBody>
          <a:bodyPr/>
          <a:lstStyle/>
          <a:p>
            <a:pPr marL="742950" indent="-742950">
              <a:buNone/>
            </a:pPr>
            <a:r>
              <a:rPr lang="ru-RU" dirty="0" smtClean="0"/>
              <a:t>1.А.С.Грибоедов родился в 1790(1795)г.</a:t>
            </a:r>
          </a:p>
          <a:p>
            <a:pPr marL="742950" indent="-742950">
              <a:buNone/>
            </a:pPr>
            <a:r>
              <a:rPr lang="ru-RU" dirty="0" smtClean="0"/>
              <a:t>2.Он учился в Московском университете.</a:t>
            </a:r>
          </a:p>
          <a:p>
            <a:pPr marL="742950" indent="-742950">
              <a:buNone/>
            </a:pPr>
            <a:r>
              <a:rPr lang="ru-RU" dirty="0" smtClean="0"/>
              <a:t>3. А.С.Грибоедов написал вальс.</a:t>
            </a:r>
          </a:p>
          <a:p>
            <a:pPr marL="742950" indent="-742950">
              <a:buNone/>
            </a:pPr>
            <a:r>
              <a:rPr lang="ru-RU" dirty="0" smtClean="0"/>
              <a:t>4. А.С.Грибоедов родился в Москве.</a:t>
            </a:r>
          </a:p>
          <a:p>
            <a:pPr marL="742950" indent="-742950">
              <a:buNone/>
            </a:pPr>
            <a:r>
              <a:rPr lang="ru-RU" dirty="0" smtClean="0"/>
              <a:t>5.Это слова жены </a:t>
            </a:r>
            <a:r>
              <a:rPr lang="ru-RU" dirty="0" err="1" smtClean="0"/>
              <a:t>А.С.Грибоедова</a:t>
            </a:r>
            <a:r>
              <a:rPr lang="ru-RU" dirty="0" smtClean="0"/>
              <a:t> </a:t>
            </a:r>
            <a:r>
              <a:rPr lang="ru-RU" b="1" dirty="0" smtClean="0"/>
              <a:t>Нины Чавчавадзе</a:t>
            </a:r>
            <a:r>
              <a:rPr lang="ru-RU" dirty="0" smtClean="0"/>
              <a:t>, написанные на его могиле </a:t>
            </a:r>
          </a:p>
          <a:p>
            <a:pPr marL="742950" indent="-7429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sz="5400" i="1" dirty="0" smtClean="0"/>
              <a:t>Кто такой Александр Сергеевич Грибоедов?</a:t>
            </a:r>
            <a:endParaRPr lang="ru-RU" sz="5400" i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5225"/>
            <a:ext cx="2133600" cy="476250"/>
          </a:xfrm>
        </p:spPr>
        <p:txBody>
          <a:bodyPr/>
          <a:lstStyle/>
          <a:p>
            <a:fld id="{B9744099-FF60-4C7E-90C0-1DED4FED8E0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7416800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400ED"/>
                    </a:gs>
                    <a:gs pos="100000">
                      <a:srgbClr val="0000FF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Александр Сергеевич </a:t>
            </a:r>
          </a:p>
          <a:p>
            <a:pPr algn="ctr"/>
            <a:r>
              <a:rPr lang="ru-RU" sz="3600" b="1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400ED"/>
                    </a:gs>
                    <a:gs pos="100000">
                      <a:srgbClr val="0000FF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Грибоедов -</a:t>
            </a:r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2124075" y="2492375"/>
            <a:ext cx="38163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400ED"/>
                    </a:gs>
                    <a:gs pos="100000">
                      <a:srgbClr val="0000FF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дипломат,</a:t>
            </a:r>
            <a:endParaRPr lang="ru-RU" sz="3600" b="1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400ED"/>
                  </a:gs>
                  <a:gs pos="100000">
                    <a:srgbClr val="0000FF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3563938" y="3286124"/>
            <a:ext cx="4151334" cy="7191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400ED"/>
                    </a:gs>
                    <a:gs pos="100000">
                      <a:srgbClr val="0000FF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400ED"/>
                    </a:gs>
                    <a:gs pos="100000">
                      <a:srgbClr val="0000FF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поэт,</a:t>
            </a:r>
            <a:endParaRPr lang="ru-RU" sz="3600" b="1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400ED"/>
                  </a:gs>
                  <a:gs pos="100000">
                    <a:srgbClr val="0000FF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061" name="WordArt 13"/>
          <p:cNvSpPr>
            <a:spLocks noChangeArrowheads="1" noChangeShapeType="1" noTextEdit="1"/>
          </p:cNvSpPr>
          <p:nvPr/>
        </p:nvSpPr>
        <p:spPr bwMode="auto">
          <a:xfrm>
            <a:off x="4714876" y="4365625"/>
            <a:ext cx="3889374" cy="10636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400ED"/>
                    </a:gs>
                    <a:gs pos="100000">
                      <a:srgbClr val="0000FF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композитор</a:t>
            </a:r>
            <a:endParaRPr lang="ru-RU" sz="3600" b="1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400ED"/>
                  </a:gs>
                  <a:gs pos="100000">
                    <a:srgbClr val="0000FF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065" name="Picture 17" descr="BAA450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573463"/>
            <a:ext cx="2555875" cy="3024187"/>
          </a:xfrm>
          <a:prstGeom prst="rect">
            <a:avLst/>
          </a:prstGeom>
          <a:noFill/>
          <a:ln w="1905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animBg="1"/>
      <p:bldP spid="2059" grpId="0" animBg="1"/>
      <p:bldP spid="2060" grpId="0" animBg="1"/>
      <p:bldP spid="206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dfd6fae9bff4e9a0324a22b2c96369f3bd44e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heme/theme1.xml><?xml version="1.0" encoding="utf-8"?>
<a:theme xmlns:a="http://schemas.openxmlformats.org/drawingml/2006/main" name="Презентация29">
  <a:themeElements>
    <a:clrScheme name="Presentation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Презентация29</Template>
  <TotalTime>635</TotalTime>
  <Words>349</Words>
  <Application>Microsoft Office PowerPoint</Application>
  <PresentationFormat>Экран (4:3)</PresentationFormat>
  <Paragraphs>56</Paragraphs>
  <Slides>18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Презентация29</vt:lpstr>
      <vt:lpstr>Тема:  Обобщающий урок по пьесе А. С. Грибоедова</vt:lpstr>
      <vt:lpstr>              Цель урока: </vt:lpstr>
      <vt:lpstr>Слайд 3</vt:lpstr>
      <vt:lpstr>Фонетическая зарядка</vt:lpstr>
      <vt:lpstr>Разминка:</vt:lpstr>
      <vt:lpstr>Выставляем себе оценки  </vt:lpstr>
      <vt:lpstr> Проверим:</vt:lpstr>
      <vt:lpstr>Кто такой Александр Сергеевич Грибоедов?</vt:lpstr>
      <vt:lpstr>Слайд 9</vt:lpstr>
      <vt:lpstr>Слайд 10</vt:lpstr>
      <vt:lpstr>Слайд 11</vt:lpstr>
      <vt:lpstr>Слайд 12</vt:lpstr>
      <vt:lpstr>Слайд 13</vt:lpstr>
      <vt:lpstr>«Ум и дела твои бессмертны в памяти русской, но для чего пережила тебя любовь моя?»</vt:lpstr>
      <vt:lpstr>Слайд 15</vt:lpstr>
      <vt:lpstr>О чем пьеса «Горе от ума»?</vt:lpstr>
      <vt:lpstr>Физкультминутка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</dc:creator>
  <cp:lastModifiedBy>ил</cp:lastModifiedBy>
  <cp:revision>63</cp:revision>
  <dcterms:created xsi:type="dcterms:W3CDTF">2017-05-12T03:09:20Z</dcterms:created>
  <dcterms:modified xsi:type="dcterms:W3CDTF">2018-01-08T07:09:33Z</dcterms:modified>
</cp:coreProperties>
</file>