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8" r:id="rId4"/>
    <p:sldId id="262" r:id="rId5"/>
    <p:sldId id="263" r:id="rId6"/>
    <p:sldId id="259" r:id="rId7"/>
    <p:sldId id="26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5934BF-C66A-4920-A072-702FD66421AE}" type="datetimeFigureOut">
              <a:rPr lang="ru-RU" smtClean="0"/>
              <a:pPr/>
              <a:t>14.01.2018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5758C1-7857-4A54-AD47-61B3A7F75BC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Название падежей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Окончания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Множественное число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Единственное число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1скл.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 </a:t>
            </a:r>
            <a:r>
              <a:rPr lang="ru-RU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скл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 </a:t>
            </a:r>
            <a:r>
              <a:rPr lang="ru-RU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скл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И.п.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-а –я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-о  –е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</a:t>
            </a:r>
            <a:r>
              <a:rPr lang="ru-RU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ы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-и      -а   -я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Р.п.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</a:t>
            </a:r>
            <a:r>
              <a:rPr lang="ru-RU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ы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–и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-а  -я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-и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</a:t>
            </a:r>
            <a:r>
              <a:rPr lang="ru-RU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ов-ев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–ей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Д.п.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-е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-у  –</a:t>
            </a:r>
            <a:r>
              <a:rPr lang="ru-RU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ю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-и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</a:t>
            </a:r>
            <a:r>
              <a:rPr lang="ru-RU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ам-ям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В.п.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-у –</a:t>
            </a:r>
            <a:r>
              <a:rPr lang="ru-RU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ю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-о  -е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</a:t>
            </a:r>
            <a:r>
              <a:rPr lang="ru-RU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ы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-и  -а -я  -ей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Т.п.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-ой –ей (-</a:t>
            </a:r>
            <a:r>
              <a:rPr lang="ru-RU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ою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–ею)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</a:t>
            </a:r>
            <a:r>
              <a:rPr lang="ru-RU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ом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-ем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</a:t>
            </a:r>
            <a:r>
              <a:rPr lang="ru-RU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ю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</a:t>
            </a:r>
            <a:r>
              <a:rPr lang="ru-RU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ами-ями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П.п.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-е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-е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-и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-ах   -</a:t>
            </a:r>
            <a:r>
              <a:rPr lang="ru-RU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ях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758C1-7857-4A54-AD47-61B3A7F75BC2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14.01.2018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14.01.2018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u="sng" dirty="0" smtClean="0"/>
              <a:t>Падежные окончания имен существительных во множественном числе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Родькина С.А.</a:t>
            </a:r>
          </a:p>
          <a:p>
            <a:r>
              <a:rPr lang="ru-RU" dirty="0" smtClean="0"/>
              <a:t>МБОУ «Школа №4»</a:t>
            </a:r>
          </a:p>
          <a:p>
            <a:r>
              <a:rPr lang="ru-RU" dirty="0" smtClean="0"/>
              <a:t>ЯНАО </a:t>
            </a:r>
            <a:r>
              <a:rPr lang="ru-RU" dirty="0" err="1" smtClean="0"/>
              <a:t>г.Муравленко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5" y="571477"/>
          <a:ext cx="8258205" cy="5949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1641"/>
                <a:gridCol w="1651641"/>
                <a:gridCol w="1651641"/>
                <a:gridCol w="1109710"/>
                <a:gridCol w="2193572"/>
              </a:tblGrid>
              <a:tr h="1045663"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Название падежей</a:t>
                      </a:r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Единственное число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Множественное число</a:t>
                      </a:r>
                      <a:endParaRPr lang="ru-RU" dirty="0"/>
                    </a:p>
                  </a:txBody>
                  <a:tcPr/>
                </a:tc>
              </a:tr>
              <a:tr h="60582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993366"/>
                          </a:solidFill>
                          <a:latin typeface="Calibri"/>
                          <a:ea typeface="Calibri"/>
                          <a:cs typeface="Times New Roman"/>
                        </a:rPr>
                        <a:t>1скл.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993366"/>
                          </a:solidFill>
                          <a:latin typeface="Calibri"/>
                          <a:ea typeface="Calibri"/>
                          <a:cs typeface="Times New Roman"/>
                        </a:rPr>
                        <a:t>2 </a:t>
                      </a:r>
                      <a:r>
                        <a:rPr lang="ru-RU" sz="2000" b="1" dirty="0" err="1">
                          <a:solidFill>
                            <a:srgbClr val="993366"/>
                          </a:solidFill>
                          <a:latin typeface="Calibri"/>
                          <a:ea typeface="Calibri"/>
                          <a:cs typeface="Times New Roman"/>
                        </a:rPr>
                        <a:t>скл</a:t>
                      </a:r>
                      <a:r>
                        <a:rPr lang="ru-RU" sz="2000" b="1" dirty="0">
                          <a:solidFill>
                            <a:srgbClr val="993366"/>
                          </a:solidFill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993366"/>
                          </a:solidFill>
                          <a:latin typeface="Calibri"/>
                          <a:ea typeface="Calibri"/>
                          <a:cs typeface="Times New Roman"/>
                        </a:rPr>
                        <a:t>3 </a:t>
                      </a:r>
                      <a:r>
                        <a:rPr lang="ru-RU" sz="2000" b="1" dirty="0" err="1">
                          <a:solidFill>
                            <a:srgbClr val="993366"/>
                          </a:solidFill>
                          <a:latin typeface="Calibri"/>
                          <a:ea typeface="Calibri"/>
                          <a:cs typeface="Times New Roman"/>
                        </a:rPr>
                        <a:t>скл</a:t>
                      </a:r>
                      <a:r>
                        <a:rPr lang="ru-RU" sz="2000" b="1" dirty="0">
                          <a:solidFill>
                            <a:srgbClr val="993366"/>
                          </a:solidFill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582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FF"/>
                          </a:solidFill>
                          <a:latin typeface="Calibri"/>
                          <a:ea typeface="Calibri"/>
                          <a:cs typeface="Times New Roman"/>
                        </a:rPr>
                        <a:t>И.п.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993366"/>
                          </a:solidFill>
                          <a:latin typeface="Calibri"/>
                          <a:ea typeface="Calibri"/>
                          <a:cs typeface="Times New Roman"/>
                        </a:rPr>
                        <a:t>-а –я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993366"/>
                          </a:solidFill>
                          <a:latin typeface="Calibri"/>
                          <a:ea typeface="Calibri"/>
                          <a:cs typeface="Times New Roman"/>
                        </a:rPr>
                        <a:t>-о  –е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ь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ru-RU" sz="2400" b="1" dirty="0" err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ы</a:t>
                      </a: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 -и      -а   -я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582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FF"/>
                          </a:solidFill>
                          <a:latin typeface="Calibri"/>
                          <a:ea typeface="Calibri"/>
                          <a:cs typeface="Times New Roman"/>
                        </a:rPr>
                        <a:t>Р.п.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993366"/>
                          </a:solidFill>
                          <a:latin typeface="Calibri"/>
                          <a:ea typeface="Calibri"/>
                          <a:cs typeface="Times New Roman"/>
                        </a:rPr>
                        <a:t>-ы –и</a:t>
                      </a:r>
                      <a:endParaRPr lang="ru-RU" sz="20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993366"/>
                          </a:solidFill>
                          <a:latin typeface="Calibri"/>
                          <a:ea typeface="Calibri"/>
                          <a:cs typeface="Times New Roman"/>
                        </a:rPr>
                        <a:t>-а  -</a:t>
                      </a:r>
                      <a:r>
                        <a:rPr lang="ru-RU" sz="2400" b="1" dirty="0" smtClean="0">
                          <a:solidFill>
                            <a:srgbClr val="993366"/>
                          </a:solidFill>
                          <a:latin typeface="Calibri"/>
                          <a:ea typeface="Calibri"/>
                          <a:cs typeface="Times New Roman"/>
                        </a:rPr>
                        <a:t>я    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993366"/>
                          </a:solidFill>
                          <a:latin typeface="Calibri"/>
                          <a:ea typeface="Calibri"/>
                          <a:cs typeface="Times New Roman"/>
                        </a:rPr>
                        <a:t>-и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ru-RU" sz="2400" b="1" dirty="0" err="1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ов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-   ев </a:t>
                      </a: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–ей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582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FF"/>
                          </a:solidFill>
                          <a:latin typeface="Calibri"/>
                          <a:ea typeface="Calibri"/>
                          <a:cs typeface="Times New Roman"/>
                        </a:rPr>
                        <a:t>Д.п.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993366"/>
                          </a:solidFill>
                          <a:latin typeface="Calibri"/>
                          <a:ea typeface="Calibri"/>
                          <a:cs typeface="Times New Roman"/>
                        </a:rPr>
                        <a:t>-е</a:t>
                      </a:r>
                      <a:endParaRPr lang="ru-RU" sz="20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993366"/>
                          </a:solidFill>
                          <a:latin typeface="Calibri"/>
                          <a:ea typeface="Calibri"/>
                          <a:cs typeface="Times New Roman"/>
                        </a:rPr>
                        <a:t>-у  –ю</a:t>
                      </a:r>
                      <a:endParaRPr lang="ru-RU" sz="20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993366"/>
                          </a:solidFill>
                          <a:latin typeface="Calibri"/>
                          <a:ea typeface="Calibri"/>
                          <a:cs typeface="Times New Roman"/>
                        </a:rPr>
                        <a:t>-и</a:t>
                      </a:r>
                      <a:endParaRPr lang="ru-RU" sz="20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ru-RU" sz="2400" b="1" dirty="0" err="1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ам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 -</a:t>
                      </a: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ям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582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FF"/>
                          </a:solidFill>
                          <a:latin typeface="Calibri"/>
                          <a:ea typeface="Calibri"/>
                          <a:cs typeface="Times New Roman"/>
                        </a:rPr>
                        <a:t>В.п.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993366"/>
                          </a:solidFill>
                          <a:latin typeface="Calibri"/>
                          <a:ea typeface="Calibri"/>
                          <a:cs typeface="Times New Roman"/>
                        </a:rPr>
                        <a:t>-у –ю</a:t>
                      </a:r>
                      <a:endParaRPr lang="ru-RU" sz="20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993366"/>
                          </a:solidFill>
                          <a:latin typeface="Calibri"/>
                          <a:ea typeface="Calibri"/>
                          <a:cs typeface="Times New Roman"/>
                        </a:rPr>
                        <a:t>-о  -е</a:t>
                      </a:r>
                      <a:endParaRPr lang="ru-RU" sz="20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ь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ru-RU" sz="2400" b="1" dirty="0" err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ы</a:t>
                      </a: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-и  -а -я  -ей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582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rgbClr val="0000FF"/>
                          </a:solidFill>
                          <a:latin typeface="Calibri"/>
                          <a:ea typeface="Calibri"/>
                          <a:cs typeface="Times New Roman"/>
                        </a:rPr>
                        <a:t>Т.п.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993366"/>
                          </a:solidFill>
                          <a:latin typeface="Calibri"/>
                          <a:ea typeface="Calibri"/>
                          <a:cs typeface="Times New Roman"/>
                        </a:rPr>
                        <a:t>-ой –ей </a:t>
                      </a:r>
                      <a:endParaRPr lang="ru-RU" sz="2400" b="1" dirty="0" smtClean="0">
                        <a:solidFill>
                          <a:srgbClr val="993366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993366"/>
                          </a:solidFill>
                          <a:latin typeface="Calibri"/>
                          <a:ea typeface="Calibri"/>
                          <a:cs typeface="Times New Roman"/>
                        </a:rPr>
                        <a:t>(-</a:t>
                      </a:r>
                      <a:r>
                        <a:rPr lang="ru-RU" sz="2400" b="1" dirty="0" err="1">
                          <a:solidFill>
                            <a:srgbClr val="993366"/>
                          </a:solidFill>
                          <a:latin typeface="Calibri"/>
                          <a:ea typeface="Calibri"/>
                          <a:cs typeface="Times New Roman"/>
                        </a:rPr>
                        <a:t>ою</a:t>
                      </a:r>
                      <a:r>
                        <a:rPr lang="ru-RU" sz="2400" b="1" dirty="0">
                          <a:solidFill>
                            <a:srgbClr val="993366"/>
                          </a:solidFill>
                          <a:latin typeface="Calibri"/>
                          <a:ea typeface="Calibri"/>
                          <a:cs typeface="Times New Roman"/>
                        </a:rPr>
                        <a:t> –ею)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993366"/>
                          </a:solidFill>
                          <a:latin typeface="Calibri"/>
                          <a:ea typeface="Calibri"/>
                          <a:cs typeface="Times New Roman"/>
                        </a:rPr>
                        <a:t>-ом  -ем</a:t>
                      </a:r>
                      <a:endParaRPr lang="ru-RU" sz="20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993366"/>
                          </a:solidFill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ru-RU" sz="2400" b="1" dirty="0" err="1">
                          <a:solidFill>
                            <a:srgbClr val="993366"/>
                          </a:solidFill>
                          <a:latin typeface="Calibri"/>
                          <a:ea typeface="Calibri"/>
                          <a:cs typeface="Times New Roman"/>
                        </a:rPr>
                        <a:t>ю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ru-RU" sz="2400" b="1" dirty="0" err="1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ами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-  </a:t>
                      </a:r>
                      <a:r>
                        <a:rPr lang="ru-RU" sz="2400" b="1" dirty="0" err="1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ями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582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0000FF"/>
                          </a:solidFill>
                          <a:latin typeface="Calibri"/>
                          <a:ea typeface="Calibri"/>
                          <a:cs typeface="Times New Roman"/>
                        </a:rPr>
                        <a:t>П.п.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993366"/>
                          </a:solidFill>
                          <a:latin typeface="Calibri"/>
                          <a:ea typeface="Calibri"/>
                          <a:cs typeface="Times New Roman"/>
                        </a:rPr>
                        <a:t>-е</a:t>
                      </a:r>
                      <a:endParaRPr lang="ru-RU" sz="20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993366"/>
                          </a:solidFill>
                          <a:latin typeface="Calibri"/>
                          <a:ea typeface="Calibri"/>
                          <a:cs typeface="Times New Roman"/>
                        </a:rPr>
                        <a:t>-е</a:t>
                      </a:r>
                      <a:endParaRPr lang="ru-RU" sz="20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993366"/>
                          </a:solidFill>
                          <a:latin typeface="Calibri"/>
                          <a:ea typeface="Calibri"/>
                          <a:cs typeface="Times New Roman"/>
                        </a:rPr>
                        <a:t>-и</a:t>
                      </a:r>
                      <a:endParaRPr lang="ru-RU" sz="20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-ах   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 -</a:t>
                      </a:r>
                      <a:r>
                        <a:rPr lang="ru-RU" sz="2400" b="1" dirty="0" err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ях</a:t>
                      </a:r>
                      <a:endParaRPr lang="ru-RU" sz="2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286776" y="3071810"/>
            <a:ext cx="214314" cy="2000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786446" y="2428868"/>
            <a:ext cx="214314" cy="2000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643438" y="3071810"/>
            <a:ext cx="214314" cy="2000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715008" y="4357694"/>
            <a:ext cx="214314" cy="2000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i="1" dirty="0" smtClean="0"/>
          </a:p>
          <a:p>
            <a:pPr>
              <a:buFont typeface="Wingdings" pitchFamily="2" charset="2"/>
              <a:buChar char="Ø"/>
            </a:pPr>
            <a:r>
              <a:rPr lang="ru-RU" sz="3600" b="1" i="1" dirty="0" smtClean="0"/>
              <a:t> На (ветка  )   (черёмуха  )   сидели   (снегирь  ). </a:t>
            </a:r>
            <a:endParaRPr lang="ru-RU" sz="3600" b="1" dirty="0" smtClean="0"/>
          </a:p>
          <a:p>
            <a:endParaRPr lang="ru-RU" sz="3600" b="1" i="1" dirty="0" smtClean="0"/>
          </a:p>
          <a:p>
            <a:endParaRPr lang="ru-RU" sz="3600" b="1" i="1" dirty="0" smtClean="0"/>
          </a:p>
          <a:p>
            <a:r>
              <a:rPr lang="ru-RU" sz="3600" b="1" i="1" dirty="0" smtClean="0"/>
              <a:t>По   (поляна  )   вьются узкие  (ленточка  ) (тропинка  ) .</a:t>
            </a:r>
            <a:endParaRPr lang="ru-RU" sz="3600" b="1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Запиши </a:t>
            </a:r>
            <a:r>
              <a:rPr lang="ru-RU" sz="2800" dirty="0" err="1" smtClean="0"/>
              <a:t>предложения,слова</a:t>
            </a:r>
            <a:r>
              <a:rPr lang="ru-RU" sz="2800" dirty="0" smtClean="0"/>
              <a:t> в скобках запиши во </a:t>
            </a:r>
            <a:r>
              <a:rPr lang="ru-RU" sz="2800" dirty="0" err="1" smtClean="0"/>
              <a:t>множ</a:t>
            </a:r>
            <a:r>
              <a:rPr lang="ru-RU" sz="2800" dirty="0" smtClean="0"/>
              <a:t>. Числе в нужном падеже, выдели окончания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1"/>
          <p:cNvSpPr>
            <a:spLocks noChangeArrowheads="1"/>
          </p:cNvSpPr>
          <p:nvPr/>
        </p:nvSpPr>
        <p:spPr bwMode="auto">
          <a:xfrm>
            <a:off x="250825" y="981075"/>
            <a:ext cx="8748713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dirty="0"/>
              <a:t>A.   Листва, стрельба, белизна, ходьба. </a:t>
            </a:r>
            <a:br>
              <a:rPr lang="ru-RU" sz="4000" b="1" dirty="0"/>
            </a:br>
            <a:endParaRPr lang="ru-RU" sz="4000" b="1" dirty="0"/>
          </a:p>
          <a:p>
            <a:r>
              <a:rPr lang="ru-RU" sz="4000" b="1" dirty="0">
                <a:solidFill>
                  <a:srgbClr val="002060"/>
                </a:solidFill>
              </a:rPr>
              <a:t>Б.   Солдаты, хлопоты, шахматы, тяготы.</a:t>
            </a:r>
            <a:r>
              <a:rPr lang="ru-RU" sz="4000" b="1" dirty="0"/>
              <a:t/>
            </a:r>
            <a:br>
              <a:rPr lang="ru-RU" sz="4000" b="1" dirty="0"/>
            </a:br>
            <a:endParaRPr lang="ru-RU" sz="4000" b="1" dirty="0"/>
          </a:p>
          <a:p>
            <a:r>
              <a:rPr lang="ru-RU" sz="4000" b="1" dirty="0"/>
              <a:t>B.   Свежесть, грусть, радость, гроздь.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8313" y="260350"/>
            <a:ext cx="5508625" cy="4000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Найдите лишнее слово в каждой строчке.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1571612"/>
            <a:ext cx="800105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Дубы стоят далеко друг от друга. На солнечной полянке высокая трава, орешник, шиповник  и красные гроздья рябины.  Птице и зверю тут раздолье. Клюют ягоды дрозды. Прилетают сюда шумные сойки. Под дубы забегают кабаны.</a:t>
            </a:r>
            <a:endParaRPr lang="ru-RU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500042"/>
            <a:ext cx="81439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Найдите и выпишите имена существительные множественного числа,   определите их склонение и  падеж. </a:t>
            </a:r>
          </a:p>
          <a:p>
            <a:pPr>
              <a:defRPr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Сделайте схему 2 предложения.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4000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Пришёл без учебник...,  </a:t>
            </a:r>
          </a:p>
          <a:p>
            <a:pPr lvl="0"/>
            <a:r>
              <a:rPr lang="ru-RU" sz="4000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пара нос..к…, </a:t>
            </a:r>
          </a:p>
          <a:p>
            <a:pPr lvl="0"/>
            <a:r>
              <a:rPr lang="ru-RU" sz="4000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килограмм помидор…, </a:t>
            </a:r>
          </a:p>
          <a:p>
            <a:pPr lvl="0"/>
            <a:r>
              <a:rPr lang="ru-RU" sz="4000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компот из яблок…,</a:t>
            </a:r>
          </a:p>
          <a:p>
            <a:pPr lvl="0"/>
            <a:r>
              <a:rPr lang="ru-RU" sz="4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пара сапог…,</a:t>
            </a:r>
          </a:p>
          <a:p>
            <a:pPr lvl="0"/>
            <a:r>
              <a:rPr lang="ru-RU" sz="4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пара ботинок....</a:t>
            </a:r>
            <a:endParaRPr lang="ru-RU" sz="4400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Дополни окончания.</a:t>
            </a:r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571604" y="5000636"/>
            <a:ext cx="364333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solidFill>
                <a:srgbClr val="C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solidFill>
                <a:srgbClr val="C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solidFill>
                <a:srgbClr val="C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solidFill>
                <a:srgbClr val="C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solidFill>
                <a:srgbClr val="C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solidFill>
                <a:srgbClr val="C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solidFill>
                <a:srgbClr val="C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ru-RU" sz="3200" dirty="0" smtClean="0"/>
              <a:t>Учебник- правило  с.131,</a:t>
            </a:r>
          </a:p>
          <a:p>
            <a:pPr fontAlgn="base"/>
            <a:r>
              <a:rPr lang="ru-RU" sz="3200" dirty="0" smtClean="0"/>
              <a:t>№250(поставить во мн.ч.),</a:t>
            </a:r>
          </a:p>
          <a:p>
            <a:pPr fontAlgn="base"/>
            <a:r>
              <a:rPr lang="ru-RU" sz="3200" dirty="0" smtClean="0"/>
              <a:t>№251(падежные окончания во мн.ч)</a:t>
            </a:r>
          </a:p>
          <a:p>
            <a:pPr fontAlgn="base"/>
            <a:r>
              <a:rPr lang="ru-RU" sz="3200" dirty="0" smtClean="0"/>
              <a:t> 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62</TotalTime>
  <Words>300</Words>
  <PresentationFormat>Экран (4:3)</PresentationFormat>
  <Paragraphs>120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Открытая</vt:lpstr>
      <vt:lpstr>Падежные окончания имен существительных во множественном числе</vt:lpstr>
      <vt:lpstr>Слайд 2</vt:lpstr>
      <vt:lpstr>Запиши предложения,слова в скобках запиши во множ. Числе в нужном падеже, выдели окончания</vt:lpstr>
      <vt:lpstr>Слайд 4</vt:lpstr>
      <vt:lpstr>Слайд 5</vt:lpstr>
      <vt:lpstr>Дополни окончания.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Падежные окончания имен существительных во множественном числе</dc:title>
  <dc:creator>User</dc:creator>
  <cp:lastModifiedBy>User</cp:lastModifiedBy>
  <cp:revision>22</cp:revision>
  <dcterms:created xsi:type="dcterms:W3CDTF">2017-12-19T15:30:41Z</dcterms:created>
  <dcterms:modified xsi:type="dcterms:W3CDTF">2018-01-14T13:48:15Z</dcterms:modified>
</cp:coreProperties>
</file>