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56" r:id="rId3"/>
    <p:sldId id="275" r:id="rId4"/>
    <p:sldId id="276" r:id="rId5"/>
    <p:sldId id="277" r:id="rId6"/>
    <p:sldId id="278" r:id="rId7"/>
    <p:sldId id="279" r:id="rId8"/>
    <p:sldId id="280" r:id="rId9"/>
    <p:sldId id="263" r:id="rId10"/>
    <p:sldId id="257" r:id="rId11"/>
    <p:sldId id="258" r:id="rId12"/>
    <p:sldId id="259" r:id="rId13"/>
    <p:sldId id="260" r:id="rId14"/>
    <p:sldId id="261" r:id="rId15"/>
    <p:sldId id="262" r:id="rId16"/>
    <p:sldId id="264" r:id="rId17"/>
    <p:sldId id="265" r:id="rId18"/>
    <p:sldId id="266" r:id="rId19"/>
    <p:sldId id="267" r:id="rId20"/>
    <p:sldId id="268" r:id="rId21"/>
    <p:sldId id="272" r:id="rId22"/>
    <p:sldId id="269" r:id="rId23"/>
    <p:sldId id="270" r:id="rId24"/>
    <p:sldId id="273" r:id="rId25"/>
    <p:sldId id="27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4" autoAdjust="0"/>
    <p:restoredTop sz="94660"/>
  </p:normalViewPr>
  <p:slideViewPr>
    <p:cSldViewPr>
      <p:cViewPr varScale="1">
        <p:scale>
          <a:sx n="70" d="100"/>
          <a:sy n="70" d="100"/>
        </p:scale>
        <p:origin x="115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50AFBAB-E4C4-45D7-AE29-F63F71E9DD56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EE6B673-8AEE-4C7F-AAFC-9F3B57525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.xvatit.com/index.php?title=%D0%A4%D0%B0%D0%B9%D0%BB:15.02-20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.xvatit.com/index.php?title=%D0%9B%D0%B8%D0%BD%D0%B8%D1%8F_%D0%B3%D0%BE%D1%80%D0%B8%D0%B7%D0%BE%D0%BD%D1%82%D0%B0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eliseyka.ru/stixi-o-kosmose/" TargetMode="External"/><Relationship Id="rId2" Type="http://schemas.openxmlformats.org/officeDocument/2006/relationships/hyperlink" Target="http://v-kosmose.com/zemlya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oogle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0" y="494116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Верный спутник, ночей украшенье</a:t>
            </a:r>
          </a:p>
          <a:p>
            <a:r>
              <a:rPr lang="ru-RU" dirty="0" smtClean="0"/>
              <a:t>Дополнительное освещенье.</a:t>
            </a:r>
          </a:p>
          <a:p>
            <a:r>
              <a:rPr lang="ru-RU" dirty="0" smtClean="0"/>
              <a:t>Мы, конечно, признаться должны:</a:t>
            </a:r>
            <a:br>
              <a:rPr lang="ru-RU" dirty="0" smtClean="0"/>
            </a:br>
            <a:r>
              <a:rPr lang="ru-RU" dirty="0" smtClean="0"/>
              <a:t>Было б скучно Земле без Луны!</a:t>
            </a:r>
          </a:p>
          <a:p>
            <a:r>
              <a:rPr lang="ru-RU" i="1" dirty="0" smtClean="0"/>
              <a:t>(В.Алдонина)</a:t>
            </a:r>
            <a:endParaRPr lang="ru-RU" dirty="0"/>
          </a:p>
        </p:txBody>
      </p:sp>
      <p:pic>
        <p:nvPicPr>
          <p:cNvPr id="39938" name="Picture 2" descr="Земля стихи о космос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0"/>
            <a:ext cx="4320480" cy="4248474"/>
          </a:xfrm>
          <a:prstGeom prst="rect">
            <a:avLst/>
          </a:prstGeom>
          <a:noFill/>
        </p:spPr>
      </p:pic>
      <p:pic>
        <p:nvPicPr>
          <p:cNvPr id="39940" name="Picture 4" descr="Луна стихи о космос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42680"/>
            <a:ext cx="3779912" cy="3515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139952" y="1484784"/>
            <a:ext cx="361188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Земля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4509120"/>
            <a:ext cx="263084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Луна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95535" y="692706"/>
            <a:ext cx="3035823" cy="2246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Aharoni" panose="02010803020104030203" pitchFamily="2" charset="-79"/>
              </a:rPr>
              <a:t>Наш дом родной,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Aharoni" panose="02010803020104030203" pitchFamily="2" charset="-79"/>
              </a:rPr>
              <a:t> наш общий дом –Земля,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Aharoni" panose="02010803020104030203" pitchFamily="2" charset="-79"/>
              </a:rPr>
              <a:t>где мы с тобой живем! Ты только посмотри вокруг: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Aharoni" panose="02010803020104030203" pitchFamily="2" charset="-79"/>
              </a:rPr>
              <a:t> Тут речка, там – зелёный луг,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Aharoni" panose="02010803020104030203" pitchFamily="2" charset="-79"/>
              </a:rPr>
              <a:t>А где-то снег лежит горой,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Aharoni" panose="02010803020104030203" pitchFamily="2" charset="-79"/>
              </a:rPr>
              <a:t> А где-то жарко и зимой…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Aharoni" panose="02010803020104030203" pitchFamily="2" charset="-79"/>
              </a:rPr>
              <a:t> Одно у них названье есть: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Aharoni" panose="02010803020104030203" pitchFamily="2" charset="-79"/>
              </a:rPr>
              <a:t>Леса, и горы, и моря – Всё называется ЗЕМЛЯ!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haroni" panose="02010803020104030203" pitchFamily="2" charset="-79"/>
              </a:rPr>
              <a:t> 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home.lu.lv/~iga/earth_moon.jpg"/>
          <p:cNvPicPr>
            <a:picLocks noChangeAspect="1" noChangeArrowheads="1"/>
          </p:cNvPicPr>
          <p:nvPr/>
        </p:nvPicPr>
        <p:blipFill>
          <a:blip r:embed="rId2" cstate="print"/>
          <a:srcRect l="3301" r="3392"/>
          <a:stretch>
            <a:fillRect/>
          </a:stretch>
        </p:blipFill>
        <p:spPr bwMode="auto">
          <a:xfrm>
            <a:off x="1187624" y="0"/>
            <a:ext cx="6012160" cy="450912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99592" y="4797152"/>
            <a:ext cx="73448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Луна </a:t>
            </a:r>
            <a:r>
              <a:rPr lang="ru-RU" sz="2800" b="1" dirty="0"/>
              <a:t>делает один оборот вокруг Земли за 27,3 </a:t>
            </a:r>
            <a:r>
              <a:rPr lang="ru-RU" sz="2800" b="1" dirty="0" err="1"/>
              <a:t>сут</a:t>
            </a:r>
            <a:r>
              <a:rPr lang="ru-RU" sz="2800" b="1" dirty="0"/>
              <a:t>. и с таким же периодом вращается вокруг своей оси, поэтому с Земли видно только одно ее полушарие.</a:t>
            </a:r>
            <a:r>
              <a:rPr lang="ru-RU" dirty="0"/>
              <a:t> </a:t>
            </a:r>
          </a:p>
        </p:txBody>
      </p:sp>
      <p:pic>
        <p:nvPicPr>
          <p:cNvPr id="5122" name="Picture 2" descr="http://oboik.ru/uploads/11_05_2013/view/201302/oboik.ru_652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7772" y="-8505056"/>
            <a:ext cx="11836083" cy="739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topnews.ru/upload/news/2011/03/ef3cf21b/ef3cf21b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997" y="0"/>
            <a:ext cx="9179997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835696" y="3573016"/>
            <a:ext cx="55081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Обратную сторону Луны впервые удалось увидеть только 7 октября 1959 г., когда советская автоматическая станция «Луна-3» облетела Луну и сфотографировала ее обратную </a:t>
            </a:r>
            <a:r>
              <a:rPr lang="ru-RU" b="1" dirty="0" smtClean="0">
                <a:solidFill>
                  <a:schemeClr val="bg1"/>
                </a:solidFill>
              </a:rPr>
              <a:t>сторону</a:t>
            </a:r>
            <a:r>
              <a:rPr lang="ru-RU" b="1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astrofishki.net/wp-content/uploads/2012/10/43-300x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642" y="-80532"/>
            <a:ext cx="9144000" cy="685800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 rot="10800000" flipV="1">
            <a:off x="1115616" y="4730081"/>
            <a:ext cx="691276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rPr>
              <a:t>Видимое перемещение Луны происходит неравномерно. </a:t>
            </a:r>
          </a:p>
        </p:txBody>
      </p:sp>
      <p:pic>
        <p:nvPicPr>
          <p:cNvPr id="1029" name="Picture 5" descr="15.02-2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544925" y="-182563"/>
            <a:ext cx="1943100" cy="180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6016" y="764704"/>
            <a:ext cx="41764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Луна, подобно Земле, представляет собой темный непрозрачный шар, светящий отраженным солнечным светом. Солнце всегда освещает примерно половину этого шара, другая половина остается темной. </a:t>
            </a:r>
          </a:p>
        </p:txBody>
      </p:sp>
      <p:pic>
        <p:nvPicPr>
          <p:cNvPr id="18438" name="Picture 6" descr="http://www.icvidnoe.ru/images/stories/lun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2775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380672"/>
            <a:ext cx="7596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Интервал </a:t>
            </a:r>
            <a:r>
              <a:rPr lang="ru-RU" sz="2400" dirty="0"/>
              <a:t>времени между двумя последовательными новолуниями, равный </a:t>
            </a:r>
            <a:r>
              <a:rPr lang="ru-RU" sz="2400" dirty="0">
                <a:solidFill>
                  <a:srgbClr val="FF0000"/>
                </a:solidFill>
              </a:rPr>
              <a:t>29,5 </a:t>
            </a:r>
            <a:r>
              <a:rPr lang="ru-RU" sz="2400" dirty="0" err="1">
                <a:solidFill>
                  <a:srgbClr val="FF0000"/>
                </a:solidFill>
              </a:rPr>
              <a:t>сут</a:t>
            </a:r>
            <a:r>
              <a:rPr lang="ru-RU" sz="2400" dirty="0"/>
              <a:t>., получил название синодический месяц (период). 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72400" y="6093296"/>
            <a:ext cx="648072" cy="576064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2" name="Picture 4" descr="http://astro-dom.ru/sites/default/files/moon_phases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88640"/>
            <a:ext cx="6912768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pochemuha.ru/wp-content/uploads/2011/02/polnoe-zatme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59632" y="1124744"/>
            <a:ext cx="727199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dirty="0">
                <a:ln/>
                <a:solidFill>
                  <a:schemeClr val="accent3"/>
                </a:solidFill>
              </a:rPr>
              <a:t>Солнечные и лунные затмения</a:t>
            </a:r>
            <a:r>
              <a:rPr lang="ru-RU" b="1" dirty="0">
                <a:ln/>
                <a:solidFill>
                  <a:schemeClr val="accent3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475" y="4581128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Периодически Луна частично или полностью заслоняет Солнце — такое явление называется солнечным затмением, оно может произойти во время новолуний. </a:t>
            </a:r>
          </a:p>
        </p:txBody>
      </p:sp>
      <p:pic>
        <p:nvPicPr>
          <p:cNvPr id="22532" name="Picture 4" descr="http://allforchildren.ru/why/illustr/why54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091919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3060" y="5248387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Еще древние вавилоняне заметили, что все затмения повторяются в том же порядке примерно через </a:t>
            </a:r>
            <a:r>
              <a:rPr lang="ru-RU" sz="2800" dirty="0">
                <a:solidFill>
                  <a:srgbClr val="FF0000"/>
                </a:solidFill>
              </a:rPr>
              <a:t>18 лет и 11 дней. </a:t>
            </a: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172400" y="6093296"/>
            <a:ext cx="648072" cy="576064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://www.topauthor.ru/uploads/2013-08/original/1d04c4c500fb211cf3ec3d1dc876dd81.jpeg"/>
          <p:cNvPicPr>
            <a:picLocks noChangeAspect="1" noChangeArrowheads="1"/>
          </p:cNvPicPr>
          <p:nvPr/>
        </p:nvPicPr>
        <p:blipFill>
          <a:blip r:embed="rId3" cstate="print"/>
          <a:srcRect r="3750"/>
          <a:stretch>
            <a:fillRect/>
          </a:stretch>
        </p:blipFill>
        <p:spPr bwMode="auto">
          <a:xfrm>
            <a:off x="827584" y="0"/>
            <a:ext cx="7056784" cy="529258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372200" y="188640"/>
            <a:ext cx="2592288" cy="1477328"/>
          </a:xfrm>
          <a:prstGeom prst="wedgeRectCallout">
            <a:avLst>
              <a:gd name="adj1" fmla="val -36132"/>
              <a:gd name="adj2" fmla="val 9083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Лунное затмение – затмение, которое наступает, когда Луна входит в конус тени, отбрасываемой Землей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lifeunderwater.ru/wp-content/uploads/2012/06/2.jpg"/>
          <p:cNvPicPr>
            <a:picLocks noChangeAspect="1" noChangeArrowheads="1"/>
          </p:cNvPicPr>
          <p:nvPr/>
        </p:nvPicPr>
        <p:blipFill>
          <a:blip r:embed="rId2" cstate="print"/>
          <a:srcRect r="15630"/>
          <a:stretch>
            <a:fillRect/>
          </a:stretch>
        </p:blipFill>
        <p:spPr bwMode="auto">
          <a:xfrm>
            <a:off x="0" y="0"/>
            <a:ext cx="9257762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95736" y="2924944"/>
            <a:ext cx="52116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Приливные явления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718679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Под действием лунного притяжения водная оболочка Земли принимает слегка вытянутую в сторону </a:t>
            </a:r>
            <a:r>
              <a:rPr lang="ru-RU" sz="2800" dirty="0" smtClean="0"/>
              <a:t>Луны . </a:t>
            </a:r>
          </a:p>
          <a:p>
            <a:pPr algn="just"/>
            <a:r>
              <a:rPr lang="ru-RU" sz="2800" dirty="0" smtClean="0"/>
              <a:t>  	</a:t>
            </a:r>
            <a:r>
              <a:rPr lang="ru-RU" sz="2800" u="sng" dirty="0" smtClean="0"/>
              <a:t>Г</a:t>
            </a:r>
            <a:r>
              <a:rPr lang="ru-RU" sz="2800" dirty="0" smtClean="0"/>
              <a:t>де </a:t>
            </a:r>
            <a:r>
              <a:rPr lang="ru-RU" sz="2800" dirty="0"/>
              <a:t>Луна выше всего над горизонтом и где ниже всего под горизонтом, будет прилив</a:t>
            </a:r>
            <a:r>
              <a:rPr lang="ru-RU" sz="2800" dirty="0" smtClean="0"/>
              <a:t>.</a:t>
            </a:r>
          </a:p>
          <a:p>
            <a:pPr algn="just"/>
            <a:r>
              <a:rPr lang="ru-RU" sz="2800" dirty="0" smtClean="0"/>
              <a:t> 	На </a:t>
            </a:r>
            <a:r>
              <a:rPr lang="ru-RU" sz="2800" dirty="0"/>
              <a:t>восходе и заходе </a:t>
            </a:r>
            <a:r>
              <a:rPr lang="ru-RU" sz="2800" dirty="0" smtClean="0"/>
              <a:t> </a:t>
            </a:r>
            <a:r>
              <a:rPr lang="ru-RU" sz="2800" dirty="0"/>
              <a:t>Луны будут наблюдаться отливы </a:t>
            </a:r>
          </a:p>
        </p:txBody>
      </p:sp>
      <p:pic>
        <p:nvPicPr>
          <p:cNvPr id="19460" name="Picture 4" descr="Приливы  и отлив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8640"/>
            <a:ext cx="6048672" cy="3402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shzakl.luga.ru/files/vegner/pics/moon_fac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692696"/>
            <a:ext cx="5445722" cy="2123658"/>
          </a:xfrm>
          <a:prstGeom prst="rect">
            <a:avLst/>
          </a:prstGeom>
          <a:gradFill>
            <a:gsLst>
              <a:gs pos="0">
                <a:schemeClr val="dk1">
                  <a:shade val="51000"/>
                  <a:satMod val="130000"/>
                  <a:alpha val="30000"/>
                </a:schemeClr>
              </a:gs>
              <a:gs pos="80000">
                <a:schemeClr val="dk1">
                  <a:shade val="93000"/>
                  <a:satMod val="130000"/>
                </a:schemeClr>
              </a:gs>
              <a:gs pos="100000">
                <a:schemeClr val="dk1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Система </a:t>
            </a:r>
          </a:p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ЗЕМЛЯ - ЛУНА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20272" y="33265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Урок 17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64502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Физика. 11 класс</a:t>
            </a:r>
          </a:p>
          <a:p>
            <a:r>
              <a:rPr lang="ru-RU" sz="2000" dirty="0" err="1" smtClean="0"/>
              <a:t>Г.Я.Мякишев</a:t>
            </a:r>
            <a:r>
              <a:rPr lang="ru-RU" sz="2000" dirty="0" smtClean="0"/>
              <a:t>, </a:t>
            </a:r>
            <a:r>
              <a:rPr lang="ru-RU" sz="2000" dirty="0" err="1" smtClean="0"/>
              <a:t>Б.Б.Буховцев</a:t>
            </a:r>
            <a:r>
              <a:rPr lang="ru-RU" sz="2000" dirty="0" smtClean="0"/>
              <a:t>, .</a:t>
            </a:r>
            <a:r>
              <a:rPr lang="ru-RU" sz="2000" dirty="0" err="1" smtClean="0"/>
              <a:t>М.Чаругин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72314" y="5877272"/>
            <a:ext cx="35294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dirty="0" smtClean="0"/>
              <a:t>Подготовила: учитель физики</a:t>
            </a:r>
          </a:p>
          <a:p>
            <a:pPr algn="r"/>
            <a:r>
              <a:rPr lang="ru-RU" sz="2000" dirty="0" smtClean="0"/>
              <a:t> В.А.Корякина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024" y="5103674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Во время приливов уровень воды плавно нарастает, достигая наибольшего значения, а затем постепенно снижается до низшего уровня</a:t>
            </a:r>
            <a:r>
              <a:rPr lang="ru-RU" sz="2400" dirty="0" smtClean="0"/>
              <a:t>.. </a:t>
            </a:r>
            <a:endParaRPr lang="ru-RU" sz="2400" dirty="0"/>
          </a:p>
        </p:txBody>
      </p:sp>
      <p:pic>
        <p:nvPicPr>
          <p:cNvPr id="2050" name="Picture 2" descr="http://marineagency.dp.ua/images/fotoarhiv2/1350287999_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5570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pics.livejournal.com/evrikab/pic/001xcyk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3336" y="1628801"/>
            <a:ext cx="5002496" cy="375187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9024" y="5380672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Максимальные </a:t>
            </a:r>
            <a:r>
              <a:rPr lang="ru-RU" sz="2400" dirty="0"/>
              <a:t>приливы бывают, когда Луна находится выше всего над горизонтом и ниже всего под </a:t>
            </a:r>
            <a:r>
              <a:rPr lang="ru-RU" sz="2400" dirty="0">
                <a:hlinkClick r:id="rId3" tooltip="Линия горизонта"/>
              </a:rPr>
              <a:t>горизонтом</a:t>
            </a:r>
            <a:r>
              <a:rPr lang="ru-RU" sz="2400" dirty="0"/>
              <a:t>. </a:t>
            </a:r>
          </a:p>
        </p:txBody>
      </p:sp>
      <p:pic>
        <p:nvPicPr>
          <p:cNvPr id="3076" name="Picture 4" descr="https://st03.kakprosto.ru/images/article/2017/10/12/167181_59de877966a1659de877966a4f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636349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804379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С</a:t>
            </a:r>
            <a:r>
              <a:rPr lang="ru-RU" sz="2800" dirty="0" smtClean="0"/>
              <a:t>олнце</a:t>
            </a:r>
            <a:r>
              <a:rPr lang="ru-RU" sz="2800" dirty="0"/>
              <a:t>, как и Луна, также вызывает приливы</a:t>
            </a:r>
            <a:r>
              <a:rPr lang="ru-RU" dirty="0"/>
              <a:t>. </a:t>
            </a:r>
          </a:p>
        </p:txBody>
      </p:sp>
      <p:pic>
        <p:nvPicPr>
          <p:cNvPr id="3" name="Picture 2" descr="http://ebftour.ru/images/load/Image/2_580(5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692345" cy="5769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517232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Во время полнолуний и новолуний лунные и солнечные приливы складываются и наблюдаются самые большие </a:t>
            </a:r>
            <a:r>
              <a:rPr lang="ru-RU" dirty="0" smtClean="0"/>
              <a:t>приливы.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88640"/>
            <a:ext cx="7344816" cy="504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g3.goodfon.ru/original/1600x900/b/4a/odinokii-volk-polnolunie-noch-voet-kholm-trava-3d-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11" y="2276872"/>
            <a:ext cx="5232581" cy="294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380672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Луна </a:t>
            </a:r>
            <a:r>
              <a:rPr lang="ru-RU" sz="2400" dirty="0"/>
              <a:t>движется вокруг Земли по эллиптической орбите. Смена лунных фаз определяется изменением вида освещенной стороны </a:t>
            </a:r>
            <a:r>
              <a:rPr lang="ru-RU" sz="2400" dirty="0" smtClean="0"/>
              <a:t>Луны</a:t>
            </a:r>
            <a:endParaRPr lang="ru-RU" sz="2400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72400" y="6093296"/>
            <a:ext cx="648072" cy="576064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100" name="Picture 4" descr="http://i1.imageban.ru/out/2011/09/09/4d1230622f95e395dd3b6623bd2e3e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5216"/>
            <a:ext cx="4977234" cy="279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836712"/>
            <a:ext cx="6624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Литература: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Физика. 11 класс: учеб. для </a:t>
            </a:r>
            <a:r>
              <a:rPr lang="ru-RU" dirty="0" err="1" smtClean="0"/>
              <a:t>общеобразоват</a:t>
            </a:r>
            <a:r>
              <a:rPr lang="ru-RU" dirty="0" smtClean="0"/>
              <a:t>. учреждений: базовый и </a:t>
            </a:r>
            <a:r>
              <a:rPr lang="ru-RU" dirty="0" err="1" smtClean="0"/>
              <a:t>профил</a:t>
            </a:r>
            <a:r>
              <a:rPr lang="ru-RU" dirty="0" smtClean="0"/>
              <a:t>. уровни / </a:t>
            </a:r>
            <a:r>
              <a:rPr lang="ru-RU" dirty="0" err="1" smtClean="0"/>
              <a:t>Г.Я.Мякишев</a:t>
            </a:r>
            <a:r>
              <a:rPr lang="ru-RU" dirty="0" smtClean="0"/>
              <a:t>, </a:t>
            </a:r>
            <a:r>
              <a:rPr lang="ru-RU" dirty="0" err="1" smtClean="0"/>
              <a:t>Б.Б.Буховцев</a:t>
            </a:r>
            <a:r>
              <a:rPr lang="ru-RU" dirty="0" smtClean="0"/>
              <a:t>, .</a:t>
            </a:r>
            <a:r>
              <a:rPr lang="ru-RU" dirty="0" err="1" smtClean="0"/>
              <a:t>М.Чаругин</a:t>
            </a:r>
            <a:r>
              <a:rPr lang="ru-RU" dirty="0" smtClean="0"/>
              <a:t>; М.: Просвещение, 2009;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Система Земля-Луна </a:t>
            </a:r>
            <a:r>
              <a:rPr lang="en-US" dirty="0" smtClean="0">
                <a:hlinkClick r:id="rId2"/>
              </a:rPr>
              <a:t>http://v-kosmose.com/zemlya/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Стихи о космосе </a:t>
            </a:r>
            <a:r>
              <a:rPr lang="en-US" dirty="0" smtClean="0">
                <a:hlinkClick r:id="rId3"/>
              </a:rPr>
              <a:t>http://eliseyka.ru/stixi-o-kosmose/</a:t>
            </a:r>
            <a:endParaRPr lang="ru-RU" dirty="0" smtClean="0"/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Фотографии: </a:t>
            </a:r>
            <a:r>
              <a:rPr lang="en-US" dirty="0" smtClean="0">
                <a:hlinkClick r:id="rId4"/>
              </a:rPr>
              <a:t>https://www.google.ru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истема Земля-Луна с МКС"/>
          <p:cNvPicPr>
            <a:picLocks noChangeAspect="1" noChangeArrowheads="1"/>
          </p:cNvPicPr>
          <p:nvPr/>
        </p:nvPicPr>
        <p:blipFill>
          <a:blip r:embed="rId2" cstate="print"/>
          <a:srcRect r="109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403648" y="2348880"/>
            <a:ext cx="74523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Система Земля-Луна является домом для единственной известной планеты во Вселенной, скрывающей в себе волшебство жизни.. 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3040" y="566124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Система Земля-Луна находится в области Солнечной системы, в которой не слишком жарко и не слишком холодно. </a:t>
            </a:r>
            <a:endParaRPr lang="ru-RU" sz="2400" dirty="0"/>
          </a:p>
        </p:txBody>
      </p:sp>
      <p:pic>
        <p:nvPicPr>
          <p:cNvPr id="37890" name="Picture 2" descr="http://api.ning.com/files/cfmt0RyK5Obeb9iaKLAfZn8W*TN-5hHkf1-ZAQ1acNfFOR5xlnXG6Fj9OfFq*4sA-9zIlGI8zjzsKIREBeYkUnZahQxvj6Eg/p24_sunsyst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6632"/>
            <a:ext cx="7466124" cy="5127980"/>
          </a:xfrm>
          <a:prstGeom prst="rect">
            <a:avLst/>
          </a:prstGeom>
          <a:noFill/>
        </p:spPr>
      </p:pic>
      <p:sp>
        <p:nvSpPr>
          <p:cNvPr id="3" name="Стрелка вправо 2"/>
          <p:cNvSpPr/>
          <p:nvPr/>
        </p:nvSpPr>
        <p:spPr>
          <a:xfrm>
            <a:off x="5796136" y="2420888"/>
            <a:ext cx="4571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5220072" y="3068960"/>
            <a:ext cx="79208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9992" y="476672"/>
            <a:ext cx="41739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Это именно та область, где вода может существовать в жидком виде. И вода является наиболее важным фактором поддержания жизни</a:t>
            </a:r>
            <a:r>
              <a:rPr lang="ru-RU" sz="2800" dirty="0"/>
              <a:t>.</a:t>
            </a:r>
            <a:endParaRPr lang="ru-RU" dirty="0"/>
          </a:p>
        </p:txBody>
      </p:sp>
      <p:sp>
        <p:nvSpPr>
          <p:cNvPr id="3" name="AutoShape 2" descr="https://i.pinimg.com/474x/e6/f2/4a/e6f24a1f6aeb0f283631fbb506020fba--iphone--wallpaper-phone-wallpape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4" y="96571"/>
            <a:ext cx="4056386" cy="68121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733256"/>
            <a:ext cx="7957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Соседом Земли в космосе является Луна. Это единственный естественный спутник планеты. </a:t>
            </a:r>
            <a:endParaRPr lang="ru-RU" sz="2400" dirty="0"/>
          </a:p>
        </p:txBody>
      </p:sp>
      <p:pic>
        <p:nvPicPr>
          <p:cNvPr id="35842" name="Picture 2" descr="http://www.spacephys.ru/system/files/leon/images/mo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42" y="216024"/>
            <a:ext cx="7751482" cy="551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31232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400" dirty="0" smtClean="0"/>
              <a:t>Луна появилась, когда маленькая планета размером с Марс столкнулась с Землей около 4,5 миллиардов лет назад. </a:t>
            </a:r>
            <a:endParaRPr lang="ru-RU" sz="2400" dirty="0"/>
          </a:p>
        </p:txBody>
      </p:sp>
      <p:pic>
        <p:nvPicPr>
          <p:cNvPr id="3074" name="Picture 2" descr="http://newsbel.by/wp-content/uploads/2017/10/newsbel.by-16.10.2017-45hO12HUxzAJNTQuy8J1HI2FPsaA56l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620" y="133757"/>
            <a:ext cx="6192688" cy="529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826675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 </a:t>
            </a:r>
            <a:r>
              <a:rPr lang="ru-RU" sz="2800" dirty="0"/>
              <a:t>С</a:t>
            </a:r>
            <a:r>
              <a:rPr lang="ru-RU" sz="2800" dirty="0" smtClean="0"/>
              <a:t>ила притяжения Луны помогает держать Землю в стабильности относительно оси. Без этого ось Земли сильно колебалась бы, что затруднило бы существование жизни..</a:t>
            </a:r>
            <a:endParaRPr lang="ru-RU" sz="2800" dirty="0"/>
          </a:p>
        </p:txBody>
      </p:sp>
      <p:pic>
        <p:nvPicPr>
          <p:cNvPr id="4098" name="Picture 2" descr="http://secrets-world.com/uploads/posts/2015-03/na-nas-padaet-luna-video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7"/>
            <a:ext cx="6768752" cy="441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biguniverse.ru/wp-content/uploads/2011/11/moon-above-earth.jpg"/>
          <p:cNvPicPr>
            <a:picLocks noChangeAspect="1" noChangeArrowheads="1"/>
          </p:cNvPicPr>
          <p:nvPr/>
        </p:nvPicPr>
        <p:blipFill>
          <a:blip r:embed="rId2" cstate="print"/>
          <a:srcRect l="10474"/>
          <a:stretch>
            <a:fillRect/>
          </a:stretch>
        </p:blipFill>
        <p:spPr bwMode="auto">
          <a:xfrm>
            <a:off x="-79506" y="0"/>
            <a:ext cx="9223506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67744" y="2060848"/>
            <a:ext cx="42394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Видимое движение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Луны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2924944"/>
            <a:ext cx="50472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Солнечные и лунные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затмения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3861048"/>
            <a:ext cx="3385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Приливные явления</a:t>
            </a:r>
          </a:p>
        </p:txBody>
      </p:sp>
      <p:sp>
        <p:nvSpPr>
          <p:cNvPr id="8" name="Штриховая стрелка вправо 7">
            <a:hlinkClick r:id="" action="ppaction://hlinkshowjump?jump=nextslide" highlightClick="1"/>
          </p:cNvPr>
          <p:cNvSpPr/>
          <p:nvPr/>
        </p:nvSpPr>
        <p:spPr>
          <a:xfrm>
            <a:off x="1187624" y="2060848"/>
            <a:ext cx="792088" cy="504056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Штриховая стрелка вправо 9">
            <a:hlinkClick r:id="rId3" action="ppaction://hlinksldjump" highlightClick="1"/>
          </p:cNvPr>
          <p:cNvSpPr/>
          <p:nvPr/>
        </p:nvSpPr>
        <p:spPr>
          <a:xfrm>
            <a:off x="1187624" y="2996952"/>
            <a:ext cx="792088" cy="504056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триховая стрелка вправо 10">
            <a:hlinkClick r:id="rId4" action="ppaction://hlinksldjump" highlightClick="1"/>
          </p:cNvPr>
          <p:cNvSpPr/>
          <p:nvPr/>
        </p:nvSpPr>
        <p:spPr>
          <a:xfrm>
            <a:off x="1187624" y="3861048"/>
            <a:ext cx="792088" cy="504056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239</TotalTime>
  <Words>545</Words>
  <Application>Microsoft Office PowerPoint</Application>
  <PresentationFormat>Экран (4:3)</PresentationFormat>
  <Paragraphs>55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4" baseType="lpstr">
      <vt:lpstr>Aharoni</vt:lpstr>
      <vt:lpstr>Arial</vt:lpstr>
      <vt:lpstr>Comic Sans MS</vt:lpstr>
      <vt:lpstr>Consolas</vt:lpstr>
      <vt:lpstr>Corbel</vt:lpstr>
      <vt:lpstr>Wingdings</vt:lpstr>
      <vt:lpstr>Wingdings 2</vt:lpstr>
      <vt:lpstr>Wingdings 3</vt:lpstr>
      <vt:lpstr>Метро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Повторим</dc:title>
  <dc:creator>1</dc:creator>
  <cp:lastModifiedBy>Дом</cp:lastModifiedBy>
  <cp:revision>20</cp:revision>
  <dcterms:created xsi:type="dcterms:W3CDTF">2015-03-05T04:27:35Z</dcterms:created>
  <dcterms:modified xsi:type="dcterms:W3CDTF">2017-12-18T17:09:35Z</dcterms:modified>
</cp:coreProperties>
</file>