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707A"/>
    <a:srgbClr val="B7F7BF"/>
    <a:srgbClr val="B0FEBD"/>
    <a:srgbClr val="FBA7E5"/>
    <a:srgbClr val="FBBFB3"/>
    <a:srgbClr val="FFFF66"/>
    <a:srgbClr val="CBFDA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9" d="100"/>
          <a:sy n="69" d="100"/>
        </p:scale>
        <p:origin x="-786"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3611843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3557057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1260844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2197661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3017220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48735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85214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4203066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548524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158577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CE956A6-F96F-4DFD-AAD5-29237B4A208D}" type="datetimeFigureOut">
              <a:rPr lang="ru-RU" smtClean="0"/>
              <a:pPr/>
              <a:t>24.01.2018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2112378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8000">
              <a:schemeClr val="accent1">
                <a:lumMod val="0"/>
                <a:lumOff val="100000"/>
              </a:schemeClr>
            </a:gs>
            <a:gs pos="60000">
              <a:srgbClr val="B0FEBD"/>
            </a:gs>
            <a:gs pos="89000">
              <a:srgbClr val="FBBFB3"/>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E956A6-F96F-4DFD-AAD5-29237B4A208D}" type="datetimeFigureOut">
              <a:rPr lang="ru-RU" smtClean="0"/>
              <a:pPr/>
              <a:t>24.01.2018</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BB29A8-5003-4010-8F68-F0D0CAA69B5B}" type="slidenum">
              <a:rPr lang="ru-RU" smtClean="0"/>
              <a:pPr/>
              <a:t>‹#›</a:t>
            </a:fld>
            <a:endParaRPr lang="ru-RU"/>
          </a:p>
        </p:txBody>
      </p:sp>
    </p:spTree>
    <p:extLst>
      <p:ext uri="{BB962C8B-B14F-4D97-AF65-F5344CB8AC3E}">
        <p14:creationId xmlns:p14="http://schemas.microsoft.com/office/powerpoint/2010/main" xmlns="" val="2096654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86885" y="3103808"/>
            <a:ext cx="7156361" cy="959946"/>
          </a:xfrm>
        </p:spPr>
        <p:txBody>
          <a:bodyPr>
            <a:normAutofit fontScale="90000"/>
          </a:bodyPr>
          <a:lstStyle/>
          <a:p>
            <a:r>
              <a:rPr lang="ru-RU" dirty="0" smtClean="0">
                <a:latin typeface="Comic Sans MS" panose="030F0702030302020204" pitchFamily="66" charset="0"/>
              </a:rPr>
              <a:t>      </a:t>
            </a:r>
            <a:br>
              <a:rPr lang="ru-RU" dirty="0" smtClean="0">
                <a:latin typeface="Comic Sans MS" panose="030F0702030302020204" pitchFamily="66" charset="0"/>
              </a:rPr>
            </a:br>
            <a:r>
              <a:rPr lang="ru-RU" dirty="0">
                <a:latin typeface="Comic Sans MS" panose="030F0702030302020204" pitchFamily="66" charset="0"/>
              </a:rPr>
              <a:t/>
            </a:r>
            <a:br>
              <a:rPr lang="ru-RU" dirty="0">
                <a:latin typeface="Comic Sans MS" panose="030F0702030302020204" pitchFamily="66" charset="0"/>
              </a:rPr>
            </a:br>
            <a:r>
              <a:rPr lang="ru-RU" dirty="0" smtClean="0">
                <a:latin typeface="Comic Sans MS" panose="030F0702030302020204" pitchFamily="66" charset="0"/>
              </a:rPr>
              <a:t/>
            </a:r>
            <a:br>
              <a:rPr lang="ru-RU" dirty="0" smtClean="0">
                <a:latin typeface="Comic Sans MS" panose="030F0702030302020204" pitchFamily="66" charset="0"/>
              </a:rPr>
            </a:br>
            <a:r>
              <a:rPr lang="ru-RU" dirty="0">
                <a:latin typeface="Comic Sans MS" panose="030F0702030302020204" pitchFamily="66" charset="0"/>
              </a:rPr>
              <a:t/>
            </a:r>
            <a:br>
              <a:rPr lang="ru-RU" dirty="0">
                <a:latin typeface="Comic Sans MS" panose="030F0702030302020204" pitchFamily="66" charset="0"/>
              </a:rPr>
            </a:br>
            <a:r>
              <a:rPr lang="ru-RU" dirty="0" smtClean="0">
                <a:latin typeface="Comic Sans MS" panose="030F0702030302020204" pitchFamily="66" charset="0"/>
              </a:rPr>
              <a:t/>
            </a:r>
            <a:br>
              <a:rPr lang="ru-RU" dirty="0" smtClean="0">
                <a:latin typeface="Comic Sans MS" panose="030F0702030302020204" pitchFamily="66" charset="0"/>
              </a:rPr>
            </a:br>
            <a:r>
              <a:rPr lang="ru-RU" dirty="0">
                <a:latin typeface="Comic Sans MS" panose="030F0702030302020204" pitchFamily="66" charset="0"/>
              </a:rPr>
              <a:t/>
            </a:r>
            <a:br>
              <a:rPr lang="ru-RU" dirty="0">
                <a:latin typeface="Comic Sans MS" panose="030F0702030302020204" pitchFamily="66" charset="0"/>
              </a:rPr>
            </a:br>
            <a:r>
              <a:rPr lang="ru-RU" dirty="0" smtClean="0">
                <a:latin typeface="Comic Sans MS" panose="030F0702030302020204" pitchFamily="66" charset="0"/>
              </a:rPr>
              <a:t/>
            </a:r>
            <a:br>
              <a:rPr lang="ru-RU" dirty="0" smtClean="0">
                <a:latin typeface="Comic Sans MS" panose="030F0702030302020204" pitchFamily="66" charset="0"/>
              </a:rPr>
            </a:br>
            <a:r>
              <a:rPr lang="ru-RU" dirty="0" smtClean="0">
                <a:latin typeface="Comic Sans MS" panose="030F0702030302020204" pitchFamily="66" charset="0"/>
              </a:rPr>
              <a:t/>
            </a:r>
            <a:br>
              <a:rPr lang="ru-RU" dirty="0" smtClean="0">
                <a:latin typeface="Comic Sans MS" panose="030F0702030302020204" pitchFamily="66" charset="0"/>
              </a:rPr>
            </a:br>
            <a:endParaRPr lang="ru-RU" dirty="0">
              <a:latin typeface="Comic Sans MS" panose="030F0702030302020204" pitchFamily="66" charset="0"/>
            </a:endParaRPr>
          </a:p>
        </p:txBody>
      </p:sp>
      <p:pic>
        <p:nvPicPr>
          <p:cNvPr id="5" name="Рисунок 4"/>
          <p:cNvPicPr>
            <a:picLocks noChangeAspect="1"/>
          </p:cNvPicPr>
          <p:nvPr/>
        </p:nvPicPr>
        <p:blipFill>
          <a:blip r:embed="rId2" cstate="print"/>
          <a:stretch>
            <a:fillRect/>
          </a:stretch>
        </p:blipFill>
        <p:spPr>
          <a:xfrm>
            <a:off x="9105364" y="2646751"/>
            <a:ext cx="2656361" cy="3522245"/>
          </a:xfrm>
          <a:prstGeom prst="rect">
            <a:avLst/>
          </a:prstGeom>
        </p:spPr>
      </p:pic>
      <p:sp>
        <p:nvSpPr>
          <p:cNvPr id="3" name="Прямоугольник 2"/>
          <p:cNvSpPr/>
          <p:nvPr/>
        </p:nvSpPr>
        <p:spPr>
          <a:xfrm>
            <a:off x="869427" y="1088442"/>
            <a:ext cx="8064709" cy="2810700"/>
          </a:xfrm>
          <a:prstGeom prst="rect">
            <a:avLst/>
          </a:prstGeom>
          <a:solidFill>
            <a:srgbClr val="F870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4" name="Рисунок 3"/>
          <p:cNvPicPr>
            <a:picLocks noChangeAspect="1"/>
          </p:cNvPicPr>
          <p:nvPr/>
        </p:nvPicPr>
        <p:blipFill>
          <a:blip r:embed="rId3" cstate="print"/>
          <a:stretch>
            <a:fillRect/>
          </a:stretch>
        </p:blipFill>
        <p:spPr>
          <a:xfrm>
            <a:off x="1807793" y="1399465"/>
            <a:ext cx="6187976" cy="2188654"/>
          </a:xfrm>
          <a:prstGeom prst="rect">
            <a:avLst/>
          </a:prstGeom>
        </p:spPr>
      </p:pic>
      <p:sp>
        <p:nvSpPr>
          <p:cNvPr id="6" name="Прямоугольник 5"/>
          <p:cNvSpPr/>
          <p:nvPr/>
        </p:nvSpPr>
        <p:spPr>
          <a:xfrm>
            <a:off x="869428" y="4775676"/>
            <a:ext cx="8064709" cy="1379095"/>
          </a:xfrm>
          <a:prstGeom prst="rect">
            <a:avLst/>
          </a:prstGeom>
          <a:solidFill>
            <a:srgbClr val="F870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latin typeface="Comic Sans MS" panose="030F0702030302020204" pitchFamily="66" charset="0"/>
              </a:rPr>
              <a:t>Учитель начальных классов</a:t>
            </a:r>
          </a:p>
          <a:p>
            <a:pPr algn="ctr"/>
            <a:r>
              <a:rPr lang="ru-RU" sz="2800" b="1" dirty="0" smtClean="0">
                <a:solidFill>
                  <a:schemeClr val="tx1"/>
                </a:solidFill>
                <a:latin typeface="Comic Sans MS" panose="030F0702030302020204" pitchFamily="66" charset="0"/>
              </a:rPr>
              <a:t>Иванова </a:t>
            </a:r>
            <a:r>
              <a:rPr lang="ru-RU" sz="2800" b="1" dirty="0" smtClean="0">
                <a:solidFill>
                  <a:schemeClr val="tx1"/>
                </a:solidFill>
                <a:latin typeface="Comic Sans MS" panose="030F0702030302020204" pitchFamily="66" charset="0"/>
              </a:rPr>
              <a:t>Наталья Викторовна</a:t>
            </a:r>
            <a:endParaRPr lang="ru-RU" sz="2800" b="1"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xmlns="" val="613406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Прямоугольник 1"/>
          <p:cNvSpPr/>
          <p:nvPr/>
        </p:nvSpPr>
        <p:spPr>
          <a:xfrm>
            <a:off x="779488" y="323582"/>
            <a:ext cx="10463134" cy="2569934"/>
          </a:xfrm>
          <a:prstGeom prst="rect">
            <a:avLst/>
          </a:prstGeom>
        </p:spPr>
        <p:txBody>
          <a:bodyPr wrap="square">
            <a:spAutoFit/>
          </a:bodyPr>
          <a:lstStyle/>
          <a:p>
            <a:pPr marL="228600">
              <a:lnSpc>
                <a:spcPct val="115000"/>
              </a:lnSpc>
              <a:spcAft>
                <a:spcPts val="0"/>
              </a:spcAft>
            </a:pPr>
            <a:r>
              <a:rPr lang="en-US" sz="2800" b="1" u="sng" dirty="0">
                <a:solidFill>
                  <a:srgbClr val="C00000"/>
                </a:solidFill>
                <a:latin typeface="Times New Roman" panose="02020603050405020304" pitchFamily="18" charset="0"/>
                <a:ea typeface="Arial Unicode MS" panose="020B0604020202020204" pitchFamily="34" charset="-128"/>
                <a:cs typeface="Times New Roman" panose="02020603050405020304" pitchFamily="18" charset="0"/>
              </a:rPr>
              <a:t>V</a:t>
            </a:r>
            <a:r>
              <a:rPr lang="ru-RU" sz="2800" b="1" u="sng" dirty="0">
                <a:solidFill>
                  <a:srgbClr val="C00000"/>
                </a:solidFill>
                <a:latin typeface="Times New Roman" panose="02020603050405020304" pitchFamily="18" charset="0"/>
                <a:ea typeface="Arial Unicode MS" panose="020B0604020202020204" pitchFamily="34" charset="-128"/>
                <a:cs typeface="Times New Roman" panose="02020603050405020304" pitchFamily="18" charset="0"/>
              </a:rPr>
              <a:t>.Итог урока. </a:t>
            </a:r>
            <a:endParaRPr lang="ru-RU" sz="2800" u="sng"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marL="228600">
              <a:lnSpc>
                <a:spcPct val="115000"/>
              </a:lnSpc>
              <a:spcAft>
                <a:spcPts val="0"/>
              </a:spcAft>
            </a:pPr>
            <a:r>
              <a:rPr lang="ru-RU" sz="28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Объявляется команда – победитель, выставляются оценки за лучшие рисунки. Учитель благодарит участников игры за активное участие в игре, проявленные творчество, смекалку, сообразительность.</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cstate="print"/>
          <a:stretch>
            <a:fillRect/>
          </a:stretch>
        </p:blipFill>
        <p:spPr>
          <a:xfrm>
            <a:off x="896639" y="2893516"/>
            <a:ext cx="2950167" cy="3537264"/>
          </a:xfrm>
          <a:prstGeom prst="rect">
            <a:avLst/>
          </a:prstGeom>
        </p:spPr>
      </p:pic>
      <p:pic>
        <p:nvPicPr>
          <p:cNvPr id="5" name="Рисунок 4"/>
          <p:cNvPicPr>
            <a:picLocks noChangeAspect="1"/>
          </p:cNvPicPr>
          <p:nvPr/>
        </p:nvPicPr>
        <p:blipFill>
          <a:blip r:embed="rId3" cstate="print"/>
          <a:stretch>
            <a:fillRect/>
          </a:stretch>
        </p:blipFill>
        <p:spPr>
          <a:xfrm>
            <a:off x="9009089" y="2893516"/>
            <a:ext cx="2533338" cy="3727627"/>
          </a:xfrm>
          <a:prstGeom prst="rect">
            <a:avLst/>
          </a:prstGeom>
        </p:spPr>
      </p:pic>
    </p:spTree>
    <p:extLst>
      <p:ext uri="{BB962C8B-B14F-4D97-AF65-F5344CB8AC3E}">
        <p14:creationId xmlns:p14="http://schemas.microsoft.com/office/powerpoint/2010/main" xmlns="" val="246627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18000">
              <a:schemeClr val="accent1">
                <a:lumMod val="0"/>
                <a:lumOff val="100000"/>
              </a:schemeClr>
            </a:gs>
            <a:gs pos="60000">
              <a:srgbClr val="B0FEBD"/>
            </a:gs>
            <a:gs pos="89000">
              <a:srgbClr val="FBBFB3"/>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Прямоугольник 1"/>
          <p:cNvSpPr/>
          <p:nvPr/>
        </p:nvSpPr>
        <p:spPr>
          <a:xfrm>
            <a:off x="239842" y="233469"/>
            <a:ext cx="11484155" cy="6186309"/>
          </a:xfrm>
          <a:prstGeom prst="rect">
            <a:avLst/>
          </a:prstGeom>
        </p:spPr>
        <p:txBody>
          <a:bodyPr wrap="square">
            <a:spAutoFit/>
          </a:bodyPr>
          <a:lstStyle/>
          <a:p>
            <a:r>
              <a:rPr lang="ru-RU" b="1" u="sng" dirty="0">
                <a:solidFill>
                  <a:srgbClr val="C00000"/>
                </a:solidFill>
                <a:latin typeface="Times New Roman" panose="02020603050405020304" pitchFamily="18" charset="0"/>
                <a:cs typeface="Times New Roman" panose="02020603050405020304" pitchFamily="18" charset="0"/>
              </a:rPr>
              <a:t>Вывод:</a:t>
            </a:r>
            <a:r>
              <a:rPr lang="ru-RU" b="1" dirty="0">
                <a:latin typeface="Times New Roman" panose="02020603050405020304" pitchFamily="18" charset="0"/>
                <a:cs typeface="Times New Roman" panose="02020603050405020304" pitchFamily="18" charset="0"/>
              </a:rPr>
              <a:t> долгое время считалось, что умение удерживать внимание учеников – одна из задач учителя. В последнее время становится очевидным, что настоящее обучение не требует постоянной концентрации внимания на учителе.   Рекомендуется представлять ученикам свободное время, в ходе которого они могли бы самостоятельно работать, общаться друг с другом, играть, экспериментировать и обсуждать происходящее.</a:t>
            </a:r>
          </a:p>
          <a:p>
            <a:r>
              <a:rPr lang="ru-RU" b="1" dirty="0">
                <a:latin typeface="Times New Roman" panose="02020603050405020304" pitchFamily="18" charset="0"/>
                <a:cs typeface="Times New Roman" panose="02020603050405020304" pitchFamily="18" charset="0"/>
              </a:rPr>
              <a:t>Практическая игровая деятельность очень эффективна в ситуации приобретения разного рода психологических навыков, культурных норм поведения. Используя игровые формы творческого освоения различных аспектов воспитания, мы избегаем при этом слепого следования жестоким нормам и правилам.</a:t>
            </a:r>
          </a:p>
          <a:p>
            <a:r>
              <a:rPr lang="ru-RU" b="1" dirty="0">
                <a:latin typeface="Times New Roman" panose="02020603050405020304" pitchFamily="18" charset="0"/>
                <a:cs typeface="Times New Roman" panose="02020603050405020304" pitchFamily="18" charset="0"/>
              </a:rPr>
              <a:t>Эффективность игровых форм обучения развития подтверждена многочисленными исследованиями и не требует особых обоснований. На игровых сюжетах решаются многочисленные социально- педагогические задачи - развитие коммуникабельности подростков, помощь в их социальной адаптации, усилении активности.</a:t>
            </a:r>
          </a:p>
          <a:p>
            <a:r>
              <a:rPr lang="ru-RU" b="1" dirty="0" smtClean="0">
                <a:latin typeface="Times New Roman" panose="02020603050405020304" pitchFamily="18" charset="0"/>
                <a:cs typeface="Times New Roman" panose="02020603050405020304" pitchFamily="18" charset="0"/>
              </a:rPr>
              <a:t>Игра</a:t>
            </a:r>
            <a:r>
              <a:rPr lang="ru-RU" b="1" dirty="0">
                <a:latin typeface="Times New Roman" panose="02020603050405020304" pitchFamily="18" charset="0"/>
                <a:cs typeface="Times New Roman" panose="02020603050405020304" pitchFamily="18" charset="0"/>
              </a:rPr>
              <a:t>, безусловно, стимулирует развитие уже имеющихся умений и навыков, предоставляет разнообразные возможности для их реализации в различных областях деятельности. Игры, включаемые в учебно - воспитательный процесс, отличаются от развлекательных своей социальной направленностью и содержанием, особенностями целей и задач. По мнению известного психолога Б.Г.Ананьева, игра занимает ведущее место в социальном формировании человека как субъекта познания и деятельности.</a:t>
            </a:r>
          </a:p>
          <a:p>
            <a:r>
              <a:rPr lang="ru-RU" b="1" dirty="0">
                <a:latin typeface="Times New Roman" panose="02020603050405020304" pitchFamily="18" charset="0"/>
                <a:cs typeface="Times New Roman" panose="02020603050405020304" pitchFamily="18" charset="0"/>
              </a:rPr>
              <a:t>Философы говорят, что жизнь человеческая измеряется не количеством прожитых дней, месяцев, лет, а яркими, запоминающимися событиями, впечатлениями от них. Поэтому урок изобразительного искусства должен “увлечь школьников, взволновать их, а, взволновав, заставить задуматься”. Потому что, как подчеркивает Б.М. Неменский “в искусстве же получение подлинных знаний, то есть понимание без радости, без наслаждения абсолютно не реально, не достижимо”.</a:t>
            </a:r>
          </a:p>
        </p:txBody>
      </p:sp>
    </p:spTree>
    <p:extLst>
      <p:ext uri="{BB962C8B-B14F-4D97-AF65-F5344CB8AC3E}">
        <p14:creationId xmlns:p14="http://schemas.microsoft.com/office/powerpoint/2010/main" xmlns="" val="2165036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stretch>
            <a:fillRect/>
          </a:stretch>
        </p:blipFill>
        <p:spPr>
          <a:xfrm>
            <a:off x="8634335" y="2023673"/>
            <a:ext cx="3286733" cy="4431550"/>
          </a:xfrm>
          <a:prstGeom prst="rect">
            <a:avLst/>
          </a:prstGeom>
        </p:spPr>
      </p:pic>
      <p:sp>
        <p:nvSpPr>
          <p:cNvPr id="3" name="Прямоугольник 2"/>
          <p:cNvSpPr/>
          <p:nvPr/>
        </p:nvSpPr>
        <p:spPr>
          <a:xfrm>
            <a:off x="584616" y="246669"/>
            <a:ext cx="11076261" cy="4697696"/>
          </a:xfrm>
          <a:prstGeom prst="rect">
            <a:avLst/>
          </a:prstGeom>
        </p:spPr>
        <p:txBody>
          <a:bodyPr wrap="square">
            <a:spAutoFit/>
          </a:bodyPr>
          <a:lstStyle/>
          <a:p>
            <a:pPr>
              <a:lnSpc>
                <a:spcPct val="115000"/>
              </a:lnSpc>
              <a:spcAft>
                <a:spcPts val="1000"/>
              </a:spcAft>
            </a:pPr>
            <a:r>
              <a:rPr lang="ru-RU" sz="2800" b="1" u="sng"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Цели:</a:t>
            </a:r>
            <a:endPar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Wingdings" panose="05000000000000000000" pitchFamily="2" charset="2"/>
              <a:buChar char=""/>
            </a:pP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Ознакомить с миром профессий;</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anose="05000000000000000000" pitchFamily="2" charset="2"/>
              <a:buChar char=""/>
            </a:pP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Формировать позитивное отношение к труду посредством изобразительного искусства.</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800" b="1" u="sng"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Оборудование:</a:t>
            </a:r>
            <a:r>
              <a:rPr lang="ru-RU" sz="2800" b="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a:t>
            </a: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альбом, простой карандаш, ластик.</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800" b="1" u="sng"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Зрительный ряд:</a:t>
            </a:r>
            <a:r>
              <a:rPr lang="ru-RU" sz="2800" b="1"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репродукции картин </a:t>
            </a:r>
            <a:r>
              <a:rPr lang="ru-RU" sz="28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a:t>
            </a: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А.Пластова </a:t>
            </a:r>
          </a:p>
          <a:p>
            <a:pPr>
              <a:lnSpc>
                <a:spcPct val="115000"/>
              </a:lnSpc>
              <a:spcAft>
                <a:spcPts val="1000"/>
              </a:spcAft>
            </a:pP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«Полдень», К. Савицкого «Ремонтные работы», </a:t>
            </a:r>
          </a:p>
          <a:p>
            <a:pPr>
              <a:lnSpc>
                <a:spcPct val="115000"/>
              </a:lnSpc>
              <a:spcAft>
                <a:spcPts val="1000"/>
              </a:spcAft>
            </a:pP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Г.Мясоедова «Косцы» и др.</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179614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Прямоугольник 3"/>
          <p:cNvSpPr/>
          <p:nvPr/>
        </p:nvSpPr>
        <p:spPr>
          <a:xfrm>
            <a:off x="719528" y="454901"/>
            <a:ext cx="10807908" cy="2330895"/>
          </a:xfrm>
          <a:prstGeom prst="rect">
            <a:avLst/>
          </a:prstGeom>
        </p:spPr>
        <p:txBody>
          <a:bodyPr wrap="square">
            <a:spAutoFit/>
          </a:bodyPr>
          <a:lstStyle/>
          <a:p>
            <a:pPr algn="ctr">
              <a:lnSpc>
                <a:spcPct val="115000"/>
              </a:lnSpc>
              <a:spcAft>
                <a:spcPts val="1000"/>
              </a:spcAft>
            </a:pPr>
            <a:r>
              <a:rPr lang="ru-RU" sz="2800" b="1" u="sng"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Ход урока</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en-US" sz="2800" b="1" u="sng"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I</a:t>
            </a:r>
            <a:r>
              <a:rPr lang="ru-RU" sz="2800" b="1" u="sng"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Организационный момент.</a:t>
            </a:r>
            <a:endParaRPr lang="ru-RU"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800" dirty="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Приветствие учащихся, регистрация в классном журнале, проверка готовности к уроку.</a:t>
            </a:r>
            <a:endParaRPr lang="ru-RU"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Рисунок 5"/>
          <p:cNvPicPr>
            <a:picLocks noChangeAspect="1"/>
          </p:cNvPicPr>
          <p:nvPr/>
        </p:nvPicPr>
        <p:blipFill>
          <a:blip r:embed="rId2" cstate="print"/>
          <a:stretch>
            <a:fillRect/>
          </a:stretch>
        </p:blipFill>
        <p:spPr>
          <a:xfrm>
            <a:off x="8516798" y="2785796"/>
            <a:ext cx="3046313" cy="3652114"/>
          </a:xfrm>
          <a:prstGeom prst="rect">
            <a:avLst/>
          </a:prstGeom>
        </p:spPr>
      </p:pic>
      <p:pic>
        <p:nvPicPr>
          <p:cNvPr id="7" name="Рисунок 6"/>
          <p:cNvPicPr>
            <a:picLocks noChangeAspect="1"/>
          </p:cNvPicPr>
          <p:nvPr/>
        </p:nvPicPr>
        <p:blipFill>
          <a:blip r:embed="rId3" cstate="print"/>
          <a:stretch>
            <a:fillRect/>
          </a:stretch>
        </p:blipFill>
        <p:spPr>
          <a:xfrm>
            <a:off x="810762" y="2785796"/>
            <a:ext cx="2973747" cy="3742132"/>
          </a:xfrm>
          <a:prstGeom prst="rect">
            <a:avLst/>
          </a:prstGeom>
        </p:spPr>
      </p:pic>
    </p:spTree>
    <p:extLst>
      <p:ext uri="{BB962C8B-B14F-4D97-AF65-F5344CB8AC3E}">
        <p14:creationId xmlns:p14="http://schemas.microsoft.com/office/powerpoint/2010/main" xmlns="" val="224010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stretch>
            <a:fillRect/>
          </a:stretch>
        </p:blipFill>
        <p:spPr>
          <a:xfrm>
            <a:off x="9473968" y="3645565"/>
            <a:ext cx="2245224" cy="2926360"/>
          </a:xfrm>
          <a:prstGeom prst="rect">
            <a:avLst/>
          </a:prstGeom>
        </p:spPr>
      </p:pic>
      <p:sp>
        <p:nvSpPr>
          <p:cNvPr id="2" name="Прямоугольник 1"/>
          <p:cNvSpPr/>
          <p:nvPr/>
        </p:nvSpPr>
        <p:spPr>
          <a:xfrm>
            <a:off x="509666" y="458691"/>
            <a:ext cx="11209526" cy="5989332"/>
          </a:xfrm>
          <a:prstGeom prst="rect">
            <a:avLst/>
          </a:prstGeom>
        </p:spPr>
        <p:txBody>
          <a:bodyPr wrap="square">
            <a:spAutoFit/>
          </a:bodyPr>
          <a:lstStyle/>
          <a:p>
            <a:pPr>
              <a:lnSpc>
                <a:spcPct val="115000"/>
              </a:lnSpc>
              <a:spcAft>
                <a:spcPts val="1000"/>
              </a:spcAft>
            </a:pPr>
            <a:r>
              <a:rPr lang="en-US" sz="28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a:t>
            </a:r>
            <a:r>
              <a:rPr lang="ru-RU" sz="28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Введение в правила игры.</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b="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Учитель: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Ребята, сегодня у нас необычный урок, мы проведем игру «Мир профессий».</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u="sng"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Игра включает 4 этапа:</a:t>
            </a:r>
            <a:endParaRPr lang="ru-RU" sz="2400" u="sng"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b="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1-й этап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викторина «Угадай профессию»;</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b="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2-й этап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задание «Назови специальности, относящиеся к основной профессии»;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b="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3-й этап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практическое задание «Выполните рисунок предметов, </a:t>
            </a:r>
            <a:endPar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по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которым можно определить профессию»;</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b="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4-й этап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анализ картины Г.Мясоедова «Косцы».</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Главное в игре – быть внимательными и дисциплинированными. </a:t>
            </a:r>
            <a:endPar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первый поднимает руку, тот и будет отвечать.</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0236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Прямоугольник 1"/>
          <p:cNvSpPr/>
          <p:nvPr/>
        </p:nvSpPr>
        <p:spPr>
          <a:xfrm>
            <a:off x="659567" y="465553"/>
            <a:ext cx="10732958" cy="5547160"/>
          </a:xfrm>
          <a:prstGeom prst="rect">
            <a:avLst/>
          </a:prstGeom>
        </p:spPr>
        <p:txBody>
          <a:bodyPr wrap="square">
            <a:spAutoFit/>
          </a:bodyPr>
          <a:lstStyle/>
          <a:p>
            <a:pPr>
              <a:lnSpc>
                <a:spcPct val="115000"/>
              </a:lnSpc>
              <a:spcAft>
                <a:spcPts val="1000"/>
              </a:spcAft>
            </a:pPr>
            <a:r>
              <a:rPr lang="en-US" sz="28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III</a:t>
            </a:r>
            <a:r>
              <a:rPr lang="ru-RU" sz="2800" b="1"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Игровые задания.</a:t>
            </a:r>
            <a:endParaRPr lang="ru-RU" sz="28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pPr>
            <a:r>
              <a:rPr lang="ru-RU"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Викторина «Угадай профессию».</a:t>
            </a:r>
            <a:endParaRPr lang="ru-RU" sz="28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10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Вопросы:</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arenR"/>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лечит детей? (Врач.)</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arenR"/>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строит дома? (Строитель.)</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arenR"/>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обслуживает население? (Обслуживающий персонал.)</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arenR"/>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учит детей? (Учитель.)</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arenR"/>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охраняет границу? (Пограничник.)</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arenR"/>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Кто работает в сфере искусства? (Артист</a:t>
            </a: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15000"/>
              </a:lnSpc>
              <a:spcAft>
                <a:spcPts val="100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Фиксируется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количество очков, заработанной каждой командой. </a:t>
            </a:r>
          </a:p>
          <a:p>
            <a:pPr lvl="0">
              <a:lnSpc>
                <a:spcPct val="115000"/>
              </a:lnSpc>
              <a:spcAft>
                <a:spcPts val="100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Очки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записываются на доске.</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cstate="print"/>
          <a:stretch>
            <a:fillRect/>
          </a:stretch>
        </p:blipFill>
        <p:spPr>
          <a:xfrm>
            <a:off x="9410977" y="3643468"/>
            <a:ext cx="2387341" cy="3063967"/>
          </a:xfrm>
          <a:prstGeom prst="rect">
            <a:avLst/>
          </a:prstGeom>
        </p:spPr>
      </p:pic>
      <p:pic>
        <p:nvPicPr>
          <p:cNvPr id="4" name="Рисунок 3"/>
          <p:cNvPicPr>
            <a:picLocks noChangeAspect="1"/>
          </p:cNvPicPr>
          <p:nvPr/>
        </p:nvPicPr>
        <p:blipFill rotWithShape="1">
          <a:blip r:embed="rId3" cstate="print"/>
          <a:srcRect l="5950" t="6165" b="4025"/>
          <a:stretch/>
        </p:blipFill>
        <p:spPr>
          <a:xfrm>
            <a:off x="9428813" y="296056"/>
            <a:ext cx="2369505" cy="3177915"/>
          </a:xfrm>
          <a:prstGeom prst="rect">
            <a:avLst/>
          </a:prstGeom>
        </p:spPr>
      </p:pic>
    </p:spTree>
    <p:extLst>
      <p:ext uri="{BB962C8B-B14F-4D97-AF65-F5344CB8AC3E}">
        <p14:creationId xmlns:p14="http://schemas.microsoft.com/office/powerpoint/2010/main" xmlns="" val="1987060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stretch>
            <a:fillRect/>
          </a:stretch>
        </p:blipFill>
        <p:spPr>
          <a:xfrm>
            <a:off x="9628797" y="3789331"/>
            <a:ext cx="2213433" cy="2629821"/>
          </a:xfrm>
          <a:prstGeom prst="rect">
            <a:avLst/>
          </a:prstGeom>
        </p:spPr>
      </p:pic>
      <p:sp>
        <p:nvSpPr>
          <p:cNvPr id="2" name="Прямоугольник 1"/>
          <p:cNvSpPr/>
          <p:nvPr/>
        </p:nvSpPr>
        <p:spPr>
          <a:xfrm>
            <a:off x="299803" y="229765"/>
            <a:ext cx="11542427" cy="6189387"/>
          </a:xfrm>
          <a:prstGeom prst="rect">
            <a:avLst/>
          </a:prstGeom>
        </p:spPr>
        <p:txBody>
          <a:bodyPr wrap="square">
            <a:spAutoFit/>
          </a:bodyPr>
          <a:lstStyle/>
          <a:p>
            <a:pPr lvl="0">
              <a:lnSpc>
                <a:spcPct val="115000"/>
              </a:lnSpc>
              <a:spcAft>
                <a:spcPts val="1000"/>
              </a:spcAft>
            </a:pPr>
            <a:r>
              <a:rPr lang="ru-RU" sz="24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2. Задание </a:t>
            </a:r>
            <a:r>
              <a:rPr lang="ru-RU"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«Назовите специальности, относящиеся к одной профессии».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10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Необходимо различать понятия «профессия» и «специальность».</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1000"/>
              </a:spcAft>
            </a:pPr>
            <a:r>
              <a:rPr lang="ru-RU" sz="2400" b="1"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Профессия</a:t>
            </a:r>
            <a:r>
              <a:rPr lang="ru-RU" sz="24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род трудовой деятельности, требующий специальных знаний и опыта, обеспечивающий условия существования человека.</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1000"/>
              </a:spcAft>
            </a:pPr>
            <a:r>
              <a:rPr lang="ru-RU" sz="2400" b="1"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Специальность</a:t>
            </a:r>
            <a:r>
              <a:rPr lang="ru-RU" sz="2400"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более узкая область приложения физических и духовных сил человека в рамках той или иной профессии.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10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Профессия объединяет группу родственных специальностей.</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10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Какие специальности входят в профессию врача?</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Ответы: </a:t>
            </a:r>
            <a:r>
              <a:rPr lang="ru-RU" sz="2400" i="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хирург, стоматолог, окулист, терапевт, невропатолог.</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Назовите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профессии и специальности из сферы изобразительного </a:t>
            </a: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искусства</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Ответы: </a:t>
            </a:r>
            <a:r>
              <a:rPr lang="ru-RU" sz="2400" i="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художник, художник- график, архитектор, скульптор, </a:t>
            </a:r>
            <a:endParaRPr lang="ru-RU" sz="2400" i="1"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i="1"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декоратор</a:t>
            </a:r>
            <a:r>
              <a:rPr lang="ru-RU" sz="2400" i="1"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гравюр, дизайнер, ювелир.</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483566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Прямоугольник 1"/>
          <p:cNvSpPr/>
          <p:nvPr/>
        </p:nvSpPr>
        <p:spPr>
          <a:xfrm>
            <a:off x="422257" y="508251"/>
            <a:ext cx="9414457" cy="5693675"/>
          </a:xfrm>
          <a:prstGeom prst="rect">
            <a:avLst/>
          </a:prstGeom>
        </p:spPr>
        <p:txBody>
          <a:bodyPr wrap="square">
            <a:spAutoFit/>
          </a:bodyPr>
          <a:lstStyle/>
          <a:p>
            <a:pPr lvl="0">
              <a:lnSpc>
                <a:spcPct val="115000"/>
              </a:lnSpc>
              <a:spcAft>
                <a:spcPts val="600"/>
              </a:spcAft>
            </a:pPr>
            <a:r>
              <a:rPr lang="ru-RU" sz="24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3. Практическое </a:t>
            </a:r>
            <a:r>
              <a:rPr lang="ru-RU"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задание «Выполните рисунок предметов, по которым можно определить профессию».</a:t>
            </a:r>
            <a:endParaRPr lang="ru-RU" sz="2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Каждую профессию характеризует определенный набор предметов. Предлагаю каждому из вас:</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задумать профессию;</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-придумать предметы (инструменты, костюм, материалы и др.), по которым можно определить эту профессию;</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выполнить рисунок предметов, характеризующих эту профессию;</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обменяться этим рисунком с соседом;</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отгадать по рисунку задуманную профессию или даже специальность.</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Количество правильных ответов подсчитывается.</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2" cstate="print"/>
          <a:stretch>
            <a:fillRect/>
          </a:stretch>
        </p:blipFill>
        <p:spPr>
          <a:xfrm>
            <a:off x="9741179" y="508251"/>
            <a:ext cx="2183924" cy="2944616"/>
          </a:xfrm>
          <a:prstGeom prst="rect">
            <a:avLst/>
          </a:prstGeom>
        </p:spPr>
      </p:pic>
      <p:pic>
        <p:nvPicPr>
          <p:cNvPr id="4" name="Рисунок 3"/>
          <p:cNvPicPr>
            <a:picLocks noChangeAspect="1"/>
          </p:cNvPicPr>
          <p:nvPr/>
        </p:nvPicPr>
        <p:blipFill>
          <a:blip r:embed="rId3" cstate="print"/>
          <a:stretch>
            <a:fillRect/>
          </a:stretch>
        </p:blipFill>
        <p:spPr>
          <a:xfrm>
            <a:off x="9741179" y="3622801"/>
            <a:ext cx="2183924" cy="2895810"/>
          </a:xfrm>
          <a:prstGeom prst="rect">
            <a:avLst/>
          </a:prstGeom>
        </p:spPr>
      </p:pic>
    </p:spTree>
    <p:extLst>
      <p:ext uri="{BB962C8B-B14F-4D97-AF65-F5344CB8AC3E}">
        <p14:creationId xmlns:p14="http://schemas.microsoft.com/office/powerpoint/2010/main" xmlns="" val="2425510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Прямоугольник 1"/>
          <p:cNvSpPr/>
          <p:nvPr/>
        </p:nvSpPr>
        <p:spPr>
          <a:xfrm>
            <a:off x="179883" y="393077"/>
            <a:ext cx="11722308" cy="6152453"/>
          </a:xfrm>
          <a:prstGeom prst="rect">
            <a:avLst/>
          </a:prstGeom>
        </p:spPr>
        <p:txBody>
          <a:bodyPr wrap="square">
            <a:spAutoFit/>
          </a:bodyPr>
          <a:lstStyle/>
          <a:p>
            <a:pPr lvl="0">
              <a:lnSpc>
                <a:spcPct val="115000"/>
              </a:lnSpc>
              <a:spcAft>
                <a:spcPts val="600"/>
              </a:spcAft>
            </a:pPr>
            <a:r>
              <a:rPr lang="ru-RU" sz="24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4.   Анализ </a:t>
            </a:r>
            <a:r>
              <a:rPr lang="ru-RU" sz="2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картины Г.Мясоедова «Косцы».</a:t>
            </a:r>
            <a:endParaRPr lang="ru-RU" sz="24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Краткий анализ картины Г.Мясоедова «Косцы» проводится каждой командой: учащиеся сообща обсуждают содержание, композиционное решение, выразительные средства картины и письменно оформляют ее характеристику на листах бумаги.</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600"/>
              </a:spcAft>
            </a:pPr>
            <a:r>
              <a:rPr lang="ru-RU" sz="2400" b="1" i="1" u="sng"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Примерный краткий анализ.</a:t>
            </a:r>
            <a:endParaRPr lang="ru-RU" sz="2400" b="1" i="1"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Картина Г.Мясоедова «Косцы» светла и радостна, проста и гармонична, как небо и поле, показанные на ней. Земледельческий труд – источник душевного и физического здоровья и силы, не оскудевающей в народе вопреки условиям бытия.</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600"/>
              </a:spcAft>
            </a:pP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В картине «Косцы» прочитывается поэзия души народа, воспитанного исключительно в условиях земледельческого </a:t>
            </a: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труда.</a:t>
            </a:r>
          </a:p>
          <a:p>
            <a:pPr marL="457200">
              <a:lnSpc>
                <a:spcPct val="115000"/>
              </a:lnSpc>
              <a:spcAft>
                <a:spcPts val="600"/>
              </a:spcAft>
            </a:pPr>
            <a:endPar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15000"/>
              </a:lnSpc>
              <a:spcAft>
                <a:spcPts val="60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Каждая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команда зачитывает свой анализ картины Г.Мясоедова «Косцы». </a:t>
            </a:r>
            <a:endPar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400" dirty="0" smtClean="0">
                <a:solidFill>
                  <a:srgbClr val="262626"/>
                </a:solidFill>
                <a:latin typeface="Times New Roman" panose="02020603050405020304" pitchFamily="18" charset="0"/>
                <a:ea typeface="Calibri" panose="020F0502020204030204" pitchFamily="34" charset="0"/>
                <a:cs typeface="Times New Roman" panose="02020603050405020304" pitchFamily="18" charset="0"/>
              </a:rPr>
              <a:t>      Оценивает </a:t>
            </a:r>
            <a:r>
              <a:rPr lang="ru-RU" sz="2400" dirty="0">
                <a:solidFill>
                  <a:srgbClr val="262626"/>
                </a:solidFill>
                <a:latin typeface="Times New Roman" panose="02020603050405020304" pitchFamily="18" charset="0"/>
                <a:ea typeface="Calibri" panose="020F0502020204030204" pitchFamily="34" charset="0"/>
                <a:cs typeface="Times New Roman" panose="02020603050405020304" pitchFamily="18" charset="0"/>
              </a:rPr>
              <a:t>учитель и другие команды.</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03215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stretch>
            <a:fillRect/>
          </a:stretch>
        </p:blipFill>
        <p:spPr>
          <a:xfrm flipH="1">
            <a:off x="8784236" y="2451550"/>
            <a:ext cx="3078326" cy="4001201"/>
          </a:xfrm>
          <a:prstGeom prst="rect">
            <a:avLst/>
          </a:prstGeom>
        </p:spPr>
      </p:pic>
      <p:sp>
        <p:nvSpPr>
          <p:cNvPr id="2" name="Прямоугольник 1"/>
          <p:cNvSpPr/>
          <p:nvPr/>
        </p:nvSpPr>
        <p:spPr>
          <a:xfrm>
            <a:off x="464696" y="264818"/>
            <a:ext cx="11143034" cy="5755422"/>
          </a:xfrm>
          <a:prstGeom prst="rect">
            <a:avLst/>
          </a:prstGeom>
        </p:spPr>
        <p:txBody>
          <a:bodyPr wrap="square">
            <a:spAutoFit/>
          </a:bodyPr>
          <a:lstStyle/>
          <a:p>
            <a:pPr marL="228600">
              <a:lnSpc>
                <a:spcPct val="115000"/>
              </a:lnSpc>
              <a:spcAft>
                <a:spcPts val="0"/>
              </a:spcAft>
            </a:pPr>
            <a:r>
              <a:rPr lang="en-US" sz="2800" b="1" dirty="0">
                <a:solidFill>
                  <a:srgbClr val="C00000"/>
                </a:solidFill>
                <a:latin typeface="Times New Roman" panose="02020603050405020304" pitchFamily="18" charset="0"/>
                <a:ea typeface="Arial Unicode MS" panose="020B0604020202020204" pitchFamily="34" charset="-128"/>
                <a:cs typeface="Times New Roman" panose="02020603050405020304" pitchFamily="18" charset="0"/>
              </a:rPr>
              <a:t>IV</a:t>
            </a:r>
            <a:r>
              <a:rPr lang="ru-RU" sz="2800" b="1" dirty="0">
                <a:solidFill>
                  <a:srgbClr val="C00000"/>
                </a:solidFill>
                <a:latin typeface="Times New Roman" panose="02020603050405020304" pitchFamily="18" charset="0"/>
                <a:ea typeface="Arial Unicode MS" panose="020B0604020202020204" pitchFamily="34" charset="-128"/>
                <a:cs typeface="Times New Roman" panose="02020603050405020304" pitchFamily="18" charset="0"/>
              </a:rPr>
              <a:t>. </a:t>
            </a:r>
            <a:r>
              <a:rPr lang="ru-RU" sz="2800" b="1" u="sng" dirty="0">
                <a:solidFill>
                  <a:srgbClr val="C00000"/>
                </a:solidFill>
                <a:latin typeface="Times New Roman" panose="02020603050405020304" pitchFamily="18" charset="0"/>
                <a:ea typeface="Arial Unicode MS" panose="020B0604020202020204" pitchFamily="34" charset="-128"/>
                <a:cs typeface="Times New Roman" panose="02020603050405020304" pitchFamily="18" charset="0"/>
              </a:rPr>
              <a:t>Вопросы для обсуждения с учащимися по теме «Мир Профессий</a:t>
            </a:r>
            <a:r>
              <a:rPr lang="ru-RU" sz="2400" b="1" u="sng" dirty="0">
                <a:solidFill>
                  <a:srgbClr val="C00000"/>
                </a:solidFill>
                <a:latin typeface="Times New Roman" panose="02020603050405020304" pitchFamily="18" charset="0"/>
                <a:ea typeface="Arial Unicode MS" panose="020B0604020202020204" pitchFamily="34" charset="-128"/>
                <a:cs typeface="Times New Roman" panose="02020603050405020304" pitchFamily="18" charset="0"/>
              </a:rPr>
              <a:t>»:</a:t>
            </a:r>
            <a:endParaRPr lang="ru-RU" sz="2400" u="sng"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Что такое профессия?</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В чем отличие ее от специальности?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Что необходимо, прежде всего, чтобы получить профессию?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           (Образование)</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На что человек надеется, получая профессию?</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В чем отличие профессии от других видов трудовой деятельности?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Дворник, грузчик, уборщица – это профессии?</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Что объединяет профессии художника, артиста, композитора?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mj-lt"/>
              <a:buAutoNum type="arabicPeriod"/>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Что ты уже сейчас делаешь для подготовки к избранной профессии </a:t>
            </a:r>
            <a:endParaRPr lang="ru-RU" sz="2400" dirty="0" smtClean="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endParaRPr>
          </a:p>
          <a:p>
            <a:pPr lvl="0">
              <a:lnSpc>
                <a:spcPct val="115000"/>
              </a:lnSpc>
              <a:spcAft>
                <a:spcPts val="0"/>
              </a:spcAft>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 </a:t>
            </a:r>
            <a:r>
              <a:rPr lang="ru-RU" sz="2400" dirty="0" smtClean="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    и </a:t>
            </a: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для подготовки к избранной профессии и для поступления в </a:t>
            </a:r>
            <a:endParaRPr lang="ru-RU" sz="2400" dirty="0" smtClean="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endParaRPr>
          </a:p>
          <a:p>
            <a:pPr lvl="0">
              <a:lnSpc>
                <a:spcPct val="115000"/>
              </a:lnSpc>
              <a:spcAft>
                <a:spcPts val="0"/>
              </a:spcAft>
            </a:pP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 </a:t>
            </a:r>
            <a:r>
              <a:rPr lang="ru-RU" sz="2400" dirty="0" smtClean="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    соответствующее </a:t>
            </a:r>
            <a:r>
              <a:rPr lang="ru-RU" sz="2400" dirty="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учебное заведение</a:t>
            </a:r>
            <a:r>
              <a:rPr lang="ru-RU" sz="2400" dirty="0" smtClean="0">
                <a:solidFill>
                  <a:srgbClr val="262626"/>
                </a:solidFill>
                <a:latin typeface="Times New Roman" panose="02020603050405020304" pitchFamily="18" charset="0"/>
                <a:ea typeface="Arial Unicode MS" panose="020B0604020202020204" pitchFamily="34" charset="-128"/>
                <a:cs typeface="Times New Roman" panose="02020603050405020304" pitchFamily="18" charset="0"/>
              </a:rPr>
              <a:t>?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11125917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960</Words>
  <Application>Microsoft Office PowerPoint</Application>
  <PresentationFormat>Произвольный</PresentationFormat>
  <Paragraphs>79</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Мир профессий     Урок- игра </dc:title>
  <dc:creator>Matrix</dc:creator>
  <cp:lastModifiedBy>Пользователь</cp:lastModifiedBy>
  <cp:revision>11</cp:revision>
  <dcterms:created xsi:type="dcterms:W3CDTF">2016-02-08T05:42:26Z</dcterms:created>
  <dcterms:modified xsi:type="dcterms:W3CDTF">2018-01-24T13:28:55Z</dcterms:modified>
</cp:coreProperties>
</file>