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6" r:id="rId2"/>
    <p:sldId id="278" r:id="rId3"/>
    <p:sldId id="268" r:id="rId4"/>
    <p:sldId id="290" r:id="rId5"/>
    <p:sldId id="280" r:id="rId6"/>
    <p:sldId id="291" r:id="rId7"/>
    <p:sldId id="279" r:id="rId8"/>
    <p:sldId id="292" r:id="rId9"/>
    <p:sldId id="269" r:id="rId10"/>
    <p:sldId id="293" r:id="rId11"/>
    <p:sldId id="285" r:id="rId12"/>
    <p:sldId id="294" r:id="rId13"/>
    <p:sldId id="281" r:id="rId14"/>
    <p:sldId id="282" r:id="rId15"/>
    <p:sldId id="277" r:id="rId16"/>
    <p:sldId id="288" r:id="rId17"/>
    <p:sldId id="28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0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476335-0C56-49BC-9444-90C7CF082426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EDFE64-EA66-4617-9E74-506E6B3D34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968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DFE64-EA66-4617-9E74-506E6B3D34A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DFE64-EA66-4617-9E74-506E6B3D34A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traveller.ru/place/27730" TargetMode="External"/><Relationship Id="rId3" Type="http://schemas.openxmlformats.org/officeDocument/2006/relationships/hyperlink" Target="http://www.liveinternet.ru/" TargetMode="External"/><Relationship Id="rId7" Type="http://schemas.openxmlformats.org/officeDocument/2006/relationships/hyperlink" Target="http://euroticket.ru/classical/sallepleyel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sacademic.com/" TargetMode="External"/><Relationship Id="rId5" Type="http://schemas.openxmlformats.org/officeDocument/2006/relationships/hyperlink" Target="http://www.peoples.ru/" TargetMode="External"/><Relationship Id="rId4" Type="http://schemas.openxmlformats.org/officeDocument/2006/relationships/hyperlink" Target="http://classicnoty.ru/composers/sen-sans/" TargetMode="External"/><Relationship Id="rId9" Type="http://schemas.openxmlformats.org/officeDocument/2006/relationships/hyperlink" Target="http://www.musimem.com/benoist.htm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pic>
        <p:nvPicPr>
          <p:cNvPr id="2" name="Picture 2" descr="270px-Postcard-1910_Saint-Saens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4572000" y="710332"/>
            <a:ext cx="4221804" cy="581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611560" y="1916832"/>
            <a:ext cx="34563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C00000"/>
                </a:solidFill>
                <a:cs typeface="Times New Roman" pitchFamily="18" charset="0"/>
              </a:rPr>
              <a:t>Камиль</a:t>
            </a:r>
            <a:r>
              <a:rPr lang="ru-RU" sz="4800" b="1" dirty="0" smtClean="0">
                <a:solidFill>
                  <a:srgbClr val="C00000"/>
                </a:solidFill>
                <a:cs typeface="Times New Roman" pitchFamily="18" charset="0"/>
              </a:rPr>
              <a:t> Сен-Санс</a:t>
            </a:r>
          </a:p>
          <a:p>
            <a:pPr algn="ctr"/>
            <a:endParaRPr lang="ru-RU" sz="48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cs typeface="Times New Roman" pitchFamily="18" charset="0"/>
              </a:rPr>
              <a:t>1835 - 1921</a:t>
            </a:r>
            <a:endParaRPr lang="ru-RU" sz="48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11355" y="1714500"/>
            <a:ext cx="86587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Свой первый концерт как взрослый пианист Сен-Санс дал    в </a:t>
            </a:r>
          </a:p>
          <a:p>
            <a:pPr algn="just"/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11 лет в концертном зале «</a:t>
            </a:r>
            <a:r>
              <a:rPr lang="ru-RU" sz="4000" b="1" dirty="0" err="1" smtClean="0">
                <a:solidFill>
                  <a:srgbClr val="C00000"/>
                </a:solidFill>
                <a:cs typeface="Times New Roman" pitchFamily="18" charset="0"/>
              </a:rPr>
              <a:t>Плейель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» (Париж, Франция). 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60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220072" y="3933056"/>
            <a:ext cx="33123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ноябре 1848 года Сен-Санс поступил в Парижскую консерваторию в класс органа Франсуа Бенуа.</a:t>
            </a:r>
          </a:p>
          <a:p>
            <a:endParaRPr lang="ru-RU" dirty="0"/>
          </a:p>
        </p:txBody>
      </p:sp>
      <p:pic>
        <p:nvPicPr>
          <p:cNvPr id="5123" name="Picture 3" descr="D:\Мои документы\2013-2014\уч-метод комплекс по слушанию музыки 2013-2014\3 класс тема инструменты симфонического оркестра\0_540b8_4ec377c2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4601988" cy="3018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755576" y="5157192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Парижская консерватория 1874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Мои документы\2013-2014\уч-метод комплекс по слушанию музыки 2013-2014\3 класс тема инструменты симфонического оркестра\Benoist_Francois_bnf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124744"/>
            <a:ext cx="1714500" cy="253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755576" y="1556792"/>
            <a:ext cx="765085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В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14 лет 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Сен-Санс поступил в Парижскую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консерваторию. </a:t>
            </a:r>
          </a:p>
          <a:p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Он стал учиться игре на органе.</a:t>
            </a:r>
            <a:endParaRPr lang="ru-RU" sz="40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384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971600" y="1628800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364088" y="1484784"/>
            <a:ext cx="331236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Камиль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Сен-Санс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вошел в историю прежде всего как композитор, пианист, педагог, дирижер. 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Однако подобными гранями далеко не исчерпывается талант этой поистине универсально одаренной личности.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D:\Мои документы\2013-2014\уч-метод комплекс по слушанию музыки 2013-2014\3 класс тема инструменты симфонического оркестра\saint-saën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47625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971600" y="1628800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508104" y="1052736"/>
            <a:ext cx="309634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Сен-Санс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был также автором книг по философии, литературе, живописи, театру, сочинял стихи и пьесы, писал критические эссе и рисовал карикатуры. Он был избран членом Французского астрономического общества, ибо его познания в физике, астрономии, археологии и истории не уступали эрудиции иных ученых.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D:\Мои документы\2013-2014\уч-метод комплекс по слушанию музыки 2013-2014\3 класс тема инструменты симфонического оркестра\Saint-Saens_tricycle_Musica19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5170545" cy="3562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3794385" cy="6858000"/>
          </a:xfrm>
          <a:prstGeom prst="rect">
            <a:avLst/>
          </a:prstGeom>
          <a:noFill/>
        </p:spPr>
      </p:pic>
      <p:pic>
        <p:nvPicPr>
          <p:cNvPr id="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779912" y="0"/>
            <a:ext cx="3794385" cy="6858000"/>
          </a:xfrm>
          <a:prstGeom prst="rect">
            <a:avLst/>
          </a:prstGeom>
          <a:noFill/>
        </p:spPr>
      </p:pic>
      <p:pic>
        <p:nvPicPr>
          <p:cNvPr id="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57313" b="41382"/>
          <a:stretch>
            <a:fillRect/>
          </a:stretch>
        </p:blipFill>
        <p:spPr bwMode="auto">
          <a:xfrm>
            <a:off x="7524328" y="0"/>
            <a:ext cx="161967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768" y="2564904"/>
            <a:ext cx="40324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603BD"/>
                </a:solidFill>
                <a:hlinkClick r:id="rId3"/>
              </a:rPr>
              <a:t>www.liveinternet.ru</a:t>
            </a:r>
            <a:endParaRPr lang="en-US" dirty="0" smtClean="0">
              <a:solidFill>
                <a:srgbClr val="2603BD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  <a:hlinkClick r:id="rId4"/>
              </a:rPr>
              <a:t>classicnoty.ru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  <a:hlinkClick r:id="rId5"/>
              </a:rPr>
              <a:t>www.peoples.ru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  <a:hlinkClick r:id="rId6"/>
              </a:rPr>
              <a:t>www.esacademic.com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u="sng" dirty="0" smtClean="0">
                <a:solidFill>
                  <a:srgbClr val="0070C0"/>
                </a:solidFill>
              </a:rPr>
              <a:t>vokrugsveta.ru</a:t>
            </a:r>
            <a:endParaRPr lang="ru-RU" u="sng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  <a:hlinkClick r:id="rId3"/>
              </a:rPr>
              <a:t>www.liveinternet.ru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  <a:hlinkClick r:id="rId7"/>
              </a:rPr>
              <a:t>euroticket.ru</a:t>
            </a:r>
            <a:r>
              <a:rPr lang="en-US" dirty="0" smtClean="0">
                <a:solidFill>
                  <a:srgbClr val="0070C0"/>
                </a:solidFill>
              </a:rPr>
              <a:t> 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  <a:hlinkClick r:id="rId8"/>
              </a:rPr>
              <a:t>www.rutraveller.ru </a:t>
            </a:r>
            <a:r>
              <a:rPr lang="en-US" dirty="0" smtClean="0">
                <a:solidFill>
                  <a:srgbClr val="0070C0"/>
                </a:solidFill>
              </a:rPr>
              <a:t> 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  <a:hlinkClick r:id="rId9"/>
              </a:rPr>
              <a:t>http://www.musimem.com/benoist.htm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1844824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Использованные цифровые ресурсы: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6353" y="188640"/>
            <a:ext cx="820891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Зоологическая фантазия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«Карнавал животных»</a:t>
            </a:r>
          </a:p>
          <a:p>
            <a:endParaRPr lang="ru-RU" sz="2800" dirty="0"/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14 пьес для фортепиано</a:t>
            </a:r>
          </a:p>
          <a:p>
            <a:endParaRPr lang="ru-RU" sz="2800" dirty="0"/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Королевский марш львов: 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Курицы и петух: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Антилопы: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Черепахи: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Слон:</a:t>
            </a:r>
          </a:p>
          <a:p>
            <a:pPr marL="342900" indent="-342900">
              <a:buAutoNum type="arabicPeriod"/>
            </a:pPr>
            <a:r>
              <a:rPr lang="ru-RU" sz="2800" b="1" smtClean="0">
                <a:solidFill>
                  <a:srgbClr val="002060"/>
                </a:solidFill>
              </a:rPr>
              <a:t>Кенгуру</a:t>
            </a:r>
            <a:r>
              <a:rPr lang="ru-RU" sz="2800" b="1" dirty="0" smtClean="0">
                <a:solidFill>
                  <a:srgbClr val="002060"/>
                </a:solidFill>
              </a:rPr>
              <a:t>: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Аквариум: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Персонаж с длинными ушами: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24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92696"/>
            <a:ext cx="80648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9. Кукушка в глубине леса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10. Птичник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11. Пианисты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12. Ископаемые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13. Лебедь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14. Финал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93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971600" y="1628800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60260" y="1376607"/>
            <a:ext cx="43924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французский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композитор, органист, дирижёр, музыкальный критик </a:t>
            </a:r>
            <a:endParaRPr lang="ru-RU" sz="40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и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писатель.</a:t>
            </a:r>
            <a:endParaRPr lang="ru-RU" sz="40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pic>
        <p:nvPicPr>
          <p:cNvPr id="1027" name="Picture 3" descr="D:\Мои документы\2013-2014\уч-метод комплекс по слушанию музыки 2013-2014\3 класс тема инструменты симфонического оркестра\s711462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836712"/>
            <a:ext cx="4063650" cy="5670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355976" y="908720"/>
            <a:ext cx="446449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 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Шарль-Камиль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Сен-Санс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родился 9 сентября 1835 года.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Его отец служил в Министерстве внутренних дел; одним из его увлечений стала поэзия, мать была художницей-акварелисткой.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сожалению, отец умер очень рано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Камилю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было 3 месяца). Воспитанием мальчика занимались мама и бабушка. 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Яркое музыкальное дарование композитора проявилось в столь раннем детстве, что составило ему славу «второго Моцарта».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возрасте двух с половиной лет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Камиль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уже прошёл под наблюдением бабушки первоначальный курс игры на фортепиано.  </a:t>
            </a:r>
            <a:endParaRPr lang="ru-RU" dirty="0"/>
          </a:p>
        </p:txBody>
      </p:sp>
      <p:pic>
        <p:nvPicPr>
          <p:cNvPr id="2050" name="Picture 2" descr="D:\Мои документы\2013-2014\уч-метод комплекс по слушанию музыки 2013-2014\3 класс тема инструменты симфонического оркестра\0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3816424" cy="2544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755576" y="443711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Париж 1850-е г.</a:t>
            </a:r>
            <a:r>
              <a:rPr lang="ru-RU" dirty="0" smtClean="0"/>
              <a:t>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51520" y="920621"/>
            <a:ext cx="86587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       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Сен-Санс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родился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в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1835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году в Париже.  Его воспитанием занимались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мама и бабушка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.  Мама была художником.  </a:t>
            </a:r>
          </a:p>
          <a:p>
            <a:pPr algn="just"/>
            <a:r>
              <a:rPr lang="ru-RU" sz="4000" b="1" dirty="0" err="1" smtClean="0">
                <a:solidFill>
                  <a:srgbClr val="C00000"/>
                </a:solidFill>
                <a:cs typeface="Times New Roman" pitchFamily="18" charset="0"/>
              </a:rPr>
              <a:t>Камиль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 был очень талантливым. </a:t>
            </a:r>
          </a:p>
          <a:p>
            <a:pPr algn="just"/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В 2,5 года он уже умел играть на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фортепиано.  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Его называли «вторым Моцартом».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13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971600" y="1628800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427984" y="1052736"/>
            <a:ext cx="424847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Детская музыка с примитивным аккомпанементом левой руки ребенку не нравилась: "Бас не поёт" - говорил он пренебрежительно.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Едва ознакомившись с миром музыки,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Камиль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стал сочинять, а вскоре и записывать сочинённое. Самая ранняя из сохранившихся записей носит дату 22 марта 1839 года (будущему композитору было 4 года). </a:t>
            </a:r>
          </a:p>
          <a:p>
            <a:pPr algn="just"/>
            <a:r>
              <a:rPr lang="ru-RU" sz="2000" dirty="0" smtClean="0"/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пять лет он уже уверенно играл и сочинял сонаты. У мальчика был изумительный внутренний музыкальный слух, он сочинял музыку прямо на бумаге.</a:t>
            </a:r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4509120"/>
            <a:ext cx="2235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Фото 1842-1850-х г.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D:\Мои документы\2013-2014\уч-метод комплекс по слушанию музыки 2013-2014\3 класс тема инструменты симфонического оркестра\1313006804_starye-cherno-belye-fotografii-parizha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268760"/>
            <a:ext cx="3024336" cy="3050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3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971600" y="1628800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77279" y="1397968"/>
            <a:ext cx="7992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      Уже в 4 года Сен-Санс стал сочинять музыку. </a:t>
            </a:r>
          </a:p>
          <a:p>
            <a:pPr algn="just"/>
            <a:r>
              <a:rPr lang="ru-RU" sz="36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      В 5 </a:t>
            </a:r>
            <a:r>
              <a:rPr lang="ru-RU" sz="36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лет он </a:t>
            </a:r>
            <a:r>
              <a:rPr lang="ru-RU" sz="36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уверенно </a:t>
            </a:r>
            <a:r>
              <a:rPr lang="ru-RU" sz="36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играл и сочинял </a:t>
            </a:r>
            <a:r>
              <a:rPr lang="ru-RU" sz="36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большие пьесы. </a:t>
            </a:r>
            <a:endParaRPr lang="ru-RU" sz="36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1160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971600" y="1628800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51520" y="1196752"/>
            <a:ext cx="352839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Весной 1843 года ребенка отдали в обучение фортепианной игре известному пианисту и композитору </a:t>
            </a:r>
          </a:p>
          <a:p>
            <a:pPr algn="just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Камилю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Стамати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Профессор был поражён прекрасной подготовкой семилетнего мальчика и нашёл, что он нуждается лишь в усовершенствовании уже имеющихся пианистических навыков. С октября того же года начались занятия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Камиля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гармонией и контрапунктом с учителем Пьером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Маледаном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23928" y="4365104"/>
            <a:ext cx="5040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 середины 1830-х гг. и до конца жизни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Стамати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считался одним из наиболее заметных частных педагогов Парижа. Большинство его учеников не становились профессиональными музыкантами . Однако он был первым учителем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Камиля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Сен-Санса, учившегося у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Стамати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 семилетнего возраста вплоть до поступления в Парижскую консерваторию в 14 лет. 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D:\Мои документы\2013-2014\уч-метод комплекс по слушанию музыки 2013-2014\3 класс тема инструменты симфонического оркестра\Camille_Stama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692696"/>
            <a:ext cx="2760714" cy="3602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971600" y="1628800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87015" y="1705907"/>
            <a:ext cx="8424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С 7 до 14  лет занимался музыкой  с учителем  - </a:t>
            </a:r>
            <a:r>
              <a:rPr lang="ru-RU" sz="4000" b="1" dirty="0" err="1" smtClean="0">
                <a:solidFill>
                  <a:srgbClr val="C00000"/>
                </a:solidFill>
                <a:cs typeface="Times New Roman" pitchFamily="18" charset="0"/>
              </a:rPr>
              <a:t>Камилем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cs typeface="Times New Roman" pitchFamily="18" charset="0"/>
              </a:rPr>
              <a:t>Стамати</a:t>
            </a:r>
            <a:r>
              <a:rPr lang="ru-RU" sz="4000" b="1" dirty="0" smtClean="0">
                <a:solidFill>
                  <a:srgbClr val="C00000"/>
                </a:solidFill>
                <a:cs typeface="Times New Roman" pitchFamily="18" charset="0"/>
              </a:rPr>
              <a:t>. </a:t>
            </a:r>
            <a:endParaRPr lang="ru-RU" sz="40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0" y="0"/>
            <a:ext cx="1763687" cy="3429000"/>
          </a:xfrm>
          <a:prstGeom prst="rect">
            <a:avLst/>
          </a:prstGeom>
          <a:noFill/>
        </p:spPr>
      </p:pic>
      <p:pic>
        <p:nvPicPr>
          <p:cNvPr id="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1763688" y="0"/>
            <a:ext cx="1763687" cy="3429000"/>
          </a:xfrm>
          <a:prstGeom prst="rect">
            <a:avLst/>
          </a:prstGeom>
          <a:noFill/>
        </p:spPr>
      </p:pic>
      <p:pic>
        <p:nvPicPr>
          <p:cNvPr id="6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3491880" y="0"/>
            <a:ext cx="1763687" cy="3429000"/>
          </a:xfrm>
          <a:prstGeom prst="rect">
            <a:avLst/>
          </a:prstGeom>
          <a:noFill/>
        </p:spPr>
      </p:pic>
      <p:pic>
        <p:nvPicPr>
          <p:cNvPr id="7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5220072" y="0"/>
            <a:ext cx="1763687" cy="3429000"/>
          </a:xfrm>
          <a:prstGeom prst="rect">
            <a:avLst/>
          </a:prstGeom>
          <a:noFill/>
        </p:spPr>
      </p:pic>
      <p:pic>
        <p:nvPicPr>
          <p:cNvPr id="8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b="41382"/>
          <a:stretch>
            <a:fillRect/>
          </a:stretch>
        </p:blipFill>
        <p:spPr bwMode="auto">
          <a:xfrm>
            <a:off x="6948264" y="0"/>
            <a:ext cx="1763687" cy="3429000"/>
          </a:xfrm>
          <a:prstGeom prst="rect">
            <a:avLst/>
          </a:prstGeom>
          <a:noFill/>
        </p:spPr>
      </p:pic>
      <p:pic>
        <p:nvPicPr>
          <p:cNvPr id="9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r="73491" b="41382"/>
          <a:stretch>
            <a:fillRect/>
          </a:stretch>
        </p:blipFill>
        <p:spPr bwMode="auto">
          <a:xfrm>
            <a:off x="8676456" y="0"/>
            <a:ext cx="467544" cy="3429000"/>
          </a:xfrm>
          <a:prstGeom prst="rect">
            <a:avLst/>
          </a:prstGeom>
          <a:noFill/>
        </p:spPr>
      </p:pic>
      <p:pic>
        <p:nvPicPr>
          <p:cNvPr id="10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0" y="3429000"/>
            <a:ext cx="1763687" cy="3429000"/>
          </a:xfrm>
          <a:prstGeom prst="rect">
            <a:avLst/>
          </a:prstGeom>
          <a:noFill/>
        </p:spPr>
      </p:pic>
      <p:pic>
        <p:nvPicPr>
          <p:cNvPr id="11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1691680" y="3429000"/>
            <a:ext cx="1763687" cy="3429000"/>
          </a:xfrm>
          <a:prstGeom prst="rect">
            <a:avLst/>
          </a:prstGeom>
          <a:noFill/>
        </p:spPr>
      </p:pic>
      <p:pic>
        <p:nvPicPr>
          <p:cNvPr id="12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3419872" y="3429000"/>
            <a:ext cx="1763687" cy="3429000"/>
          </a:xfrm>
          <a:prstGeom prst="rect">
            <a:avLst/>
          </a:prstGeom>
          <a:noFill/>
        </p:spPr>
      </p:pic>
      <p:pic>
        <p:nvPicPr>
          <p:cNvPr id="13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5148064" y="3429000"/>
            <a:ext cx="1763687" cy="3429000"/>
          </a:xfrm>
          <a:prstGeom prst="rect">
            <a:avLst/>
          </a:prstGeom>
          <a:noFill/>
        </p:spPr>
      </p:pic>
      <p:pic>
        <p:nvPicPr>
          <p:cNvPr id="14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b="31534"/>
          <a:stretch>
            <a:fillRect/>
          </a:stretch>
        </p:blipFill>
        <p:spPr bwMode="auto">
          <a:xfrm>
            <a:off x="6876256" y="3429000"/>
            <a:ext cx="1763687" cy="3429000"/>
          </a:xfrm>
          <a:prstGeom prst="rect">
            <a:avLst/>
          </a:prstGeom>
          <a:noFill/>
        </p:spPr>
      </p:pic>
      <p:pic>
        <p:nvPicPr>
          <p:cNvPr id="15" name="Picture 2" descr="D:\Мои документы\картинки\картинки музыкальные инструменты и ноты\music21.jpg"/>
          <p:cNvPicPr>
            <a:picLocks noChangeAspect="1" noChangeArrowheads="1"/>
          </p:cNvPicPr>
          <p:nvPr/>
        </p:nvPicPr>
        <p:blipFill>
          <a:blip r:embed="rId2" cstate="print"/>
          <a:srcRect t="9848" r="69408" b="31534"/>
          <a:stretch>
            <a:fillRect/>
          </a:stretch>
        </p:blipFill>
        <p:spPr bwMode="auto">
          <a:xfrm>
            <a:off x="8604448" y="3429000"/>
            <a:ext cx="539552" cy="3429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076056" y="1196752"/>
            <a:ext cx="3312368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После трёх лет занятий с мальчиком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Стамати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счёл его подготовленным к концертным выступлениям.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Они состоялись 20 января и 10 февраля 1846 года.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А 6 мая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Камиль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дал большой концерт в зале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Плейель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- этот день явился начальной датой его пианистической карьеры (ему было 11 лет). </a:t>
            </a:r>
          </a:p>
          <a:p>
            <a:endParaRPr lang="ru-RU" dirty="0"/>
          </a:p>
        </p:txBody>
      </p:sp>
      <p:pic>
        <p:nvPicPr>
          <p:cNvPr id="5124" name="Picture 4" descr="D:\Мои документы\2013-2014\уч-метод комплекс по слушанию музыки 2013-2014\3 класс тема инструменты симфонического оркестра\33805_603x3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92696"/>
            <a:ext cx="4343680" cy="2550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 descr="D:\Мои документы\2013-2014\уч-метод комплекс по слушанию музыки 2013-2014\3 класс тема инструменты симфонического оркестра\загруженное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56992"/>
            <a:ext cx="4320480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323528" y="6021288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«Концертный зал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Плейель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Salle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Pleyel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современный вид.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467</Words>
  <Application>Microsoft Office PowerPoint</Application>
  <PresentationFormat>Экран (4:3)</PresentationFormat>
  <Paragraphs>84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User-PC</cp:lastModifiedBy>
  <cp:revision>35</cp:revision>
  <dcterms:modified xsi:type="dcterms:W3CDTF">2016-11-09T17:12:01Z</dcterms:modified>
</cp:coreProperties>
</file>