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256" r:id="rId2"/>
    <p:sldId id="264" r:id="rId3"/>
    <p:sldId id="262" r:id="rId4"/>
    <p:sldId id="259" r:id="rId5"/>
    <p:sldId id="261" r:id="rId6"/>
    <p:sldId id="260" r:id="rId7"/>
    <p:sldId id="257" r:id="rId8"/>
    <p:sldId id="263" r:id="rId9"/>
    <p:sldId id="258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0A18D-BC4D-4291-A1DC-8056F39D2D76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E977F-4BFF-43FD-BB26-4945AD1D4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E977F-4BFF-43FD-BB26-4945AD1D45C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60690-983B-4D48-B073-F0489C529FC5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42D7A-4838-4F25-8010-184AC1CC98CA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DF7B-6004-4F66-B9F8-D65833ECD409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1BF41-0DF5-451D-8B12-A935815C2145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D632-DA59-45AA-A7B1-59FF4D6468F4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3093E-B957-4ADB-88DD-FEA7A035620D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A799-DFEE-44AE-ADC1-F9B14EEA5C22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7B2B-B5D9-4061-BA8B-C41EAD3067C3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D209B-0D7D-4359-B287-10C099B2EAFE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EF36E-C6AD-4898-8D74-7EEE95E4E7BD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C20-5B4F-43E2-B533-0729CE177ED1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40E4B21-37C0-4A37-9D6C-F1BCA59617BF}" type="datetime1">
              <a:rPr lang="ru-RU" smtClean="0"/>
              <a:pPr/>
              <a:t>11.02.2018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МОУ СОШ п. Белоглинный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79F802D-C84E-47AF-8744-AA66078CDD1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Массивы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3228536"/>
            <a:ext cx="3888104" cy="488496"/>
          </a:xfrm>
        </p:spPr>
        <p:txBody>
          <a:bodyPr/>
          <a:lstStyle/>
          <a:p>
            <a:r>
              <a:rPr lang="ru-RU" dirty="0" smtClean="0"/>
              <a:t>Работаем с массивами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4293096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информатики МОУ</a:t>
            </a:r>
          </a:p>
          <a:p>
            <a:r>
              <a:rPr lang="ru-RU" dirty="0" smtClean="0"/>
              <a:t>«СОШ п. </a:t>
            </a:r>
            <a:r>
              <a:rPr lang="ru-RU" dirty="0" err="1" smtClean="0"/>
              <a:t>Белоглинный</a:t>
            </a:r>
            <a:r>
              <a:rPr lang="ru-RU" dirty="0" smtClean="0"/>
              <a:t>» </a:t>
            </a:r>
          </a:p>
          <a:p>
            <a:r>
              <a:rPr lang="ru-RU" dirty="0" smtClean="0"/>
              <a:t>Семин Владимир Павлович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Код приведенный на слайдах презентации создан в системе программирования Паскаль АВС</a:t>
            </a:r>
          </a:p>
          <a:p>
            <a:r>
              <a:rPr lang="ru-RU" dirty="0" smtClean="0"/>
              <a:t>Подробные комментарии приведены для удобства восприятия кода 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ПОСОБИЕ ДЛЯ УЧАЩИХСЯ  </a:t>
            </a:r>
            <a:r>
              <a:rPr lang="ru-RU" dirty="0" smtClean="0"/>
              <a:t>"</a:t>
            </a:r>
            <a:r>
              <a:rPr lang="ru-RU" dirty="0" smtClean="0"/>
              <a:t>Основы программирования на Паскаль АВС" </a:t>
            </a:r>
            <a:r>
              <a:rPr lang="ru-RU" dirty="0" smtClean="0"/>
              <a:t>Составитель</a:t>
            </a:r>
            <a:r>
              <a:rPr lang="ru-RU" dirty="0" smtClean="0"/>
              <a:t>:     Овчинников А. А. </a:t>
            </a:r>
            <a:endParaRPr lang="ru-RU" dirty="0" smtClean="0"/>
          </a:p>
          <a:p>
            <a:r>
              <a:rPr lang="ru-RU" dirty="0" smtClean="0"/>
              <a:t>Учебный комплект уроков по теме: «Программирование на языке </a:t>
            </a:r>
            <a:r>
              <a:rPr lang="ru-RU" dirty="0" err="1" smtClean="0"/>
              <a:t>Pascal</a:t>
            </a:r>
            <a:r>
              <a:rPr lang="ru-RU" dirty="0" smtClean="0"/>
              <a:t> ABC» Учитель информатики  МБОУ СОШ №2 г.Моздок Еремин Олег Федорович 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	Цели: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Показать один из способов заполнения массива случайными числами</a:t>
            </a:r>
          </a:p>
          <a:p>
            <a:r>
              <a:rPr lang="ru-RU" dirty="0" smtClean="0"/>
              <a:t>Освоить поиск в массиве</a:t>
            </a:r>
          </a:p>
          <a:p>
            <a:r>
              <a:rPr lang="ru-RU" dirty="0" smtClean="0"/>
              <a:t>Рассмотреть способ сортировки массива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Заполнение массива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Это можно сделать тремя  способами</a:t>
            </a:r>
          </a:p>
          <a:p>
            <a:pPr lvl="1"/>
            <a:r>
              <a:rPr lang="ru-RU" sz="3200" dirty="0" smtClean="0"/>
              <a:t>Вручную ввести необходимое количество значений</a:t>
            </a:r>
          </a:p>
          <a:p>
            <a:pPr lvl="1"/>
            <a:r>
              <a:rPr lang="ru-RU" sz="3200" dirty="0" smtClean="0"/>
              <a:t>Считать из приготовленного файла</a:t>
            </a:r>
          </a:p>
          <a:p>
            <a:pPr lvl="1"/>
            <a:r>
              <a:rPr lang="ru-RU" sz="3200" dirty="0" smtClean="0"/>
              <a:t>Сгенерировать с помощью функции </a:t>
            </a:r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random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Заполняем массив случайными числами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4006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/>
              <a:t>program mass;</a:t>
            </a:r>
          </a:p>
          <a:p>
            <a:pPr>
              <a:buNone/>
            </a:pPr>
            <a:r>
              <a:rPr lang="en-US" b="1" dirty="0"/>
              <a:t>uses </a:t>
            </a:r>
            <a:r>
              <a:rPr lang="en-US" b="1" dirty="0" err="1"/>
              <a:t>crt</a:t>
            </a:r>
            <a:r>
              <a:rPr lang="en-US" b="1" dirty="0"/>
              <a:t>;</a:t>
            </a:r>
          </a:p>
          <a:p>
            <a:pPr>
              <a:buNone/>
            </a:pPr>
            <a:r>
              <a:rPr lang="en-US" b="1" dirty="0"/>
              <a:t>const</a:t>
            </a:r>
          </a:p>
          <a:p>
            <a:pPr>
              <a:buNone/>
            </a:pPr>
            <a:r>
              <a:rPr lang="ru-RU" b="1" dirty="0"/>
              <a:t>    </a:t>
            </a:r>
            <a:r>
              <a:rPr lang="ru-RU" b="1" dirty="0" err="1"/>
              <a:t>m</a:t>
            </a:r>
            <a:r>
              <a:rPr lang="ru-RU" b="1" dirty="0"/>
              <a:t> = 2</a:t>
            </a:r>
            <a:r>
              <a:rPr lang="ru-RU" b="1" dirty="0" smtClean="0"/>
              <a:t>0</a:t>
            </a:r>
            <a:r>
              <a:rPr lang="ru-RU" b="1" dirty="0"/>
              <a:t>;                   </a:t>
            </a:r>
            <a:r>
              <a:rPr lang="ru-RU" b="1" dirty="0" smtClean="0"/>
              <a:t>		</a:t>
            </a:r>
            <a:r>
              <a:rPr lang="ru-RU" dirty="0" smtClean="0"/>
              <a:t>//устанавливаем </a:t>
            </a:r>
            <a:r>
              <a:rPr lang="ru-RU" dirty="0"/>
              <a:t>размер массива</a:t>
            </a:r>
          </a:p>
          <a:p>
            <a:pPr>
              <a:buNone/>
            </a:pPr>
            <a:r>
              <a:rPr lang="en-US" b="1" dirty="0" err="1"/>
              <a:t>var</a:t>
            </a:r>
            <a:endParaRPr lang="en-US" b="1" dirty="0"/>
          </a:p>
          <a:p>
            <a:pPr>
              <a:buNone/>
            </a:pPr>
            <a:r>
              <a:rPr lang="en-US" b="1" dirty="0"/>
              <a:t>    </a:t>
            </a:r>
            <a:r>
              <a:rPr lang="en-US" b="1" dirty="0" err="1"/>
              <a:t>arr</a:t>
            </a:r>
            <a:r>
              <a:rPr lang="en-US" b="1" dirty="0"/>
              <a:t>: array[1..m] of byte;		</a:t>
            </a:r>
            <a:r>
              <a:rPr lang="en-US" dirty="0"/>
              <a:t>//</a:t>
            </a:r>
            <a:r>
              <a:rPr lang="ru-RU" dirty="0"/>
              <a:t>объявляем массив</a:t>
            </a:r>
          </a:p>
          <a:p>
            <a:pPr>
              <a:buNone/>
            </a:pPr>
            <a:r>
              <a:rPr lang="ru-RU" dirty="0"/>
              <a:t>    i: </a:t>
            </a:r>
            <a:r>
              <a:rPr lang="ru-RU" dirty="0" err="1"/>
              <a:t>byte</a:t>
            </a:r>
            <a:r>
              <a:rPr lang="ru-RU" dirty="0"/>
              <a:t>;                	</a:t>
            </a:r>
            <a:r>
              <a:rPr lang="ru-RU" dirty="0" smtClean="0"/>
              <a:t>	//</a:t>
            </a:r>
            <a:r>
              <a:rPr lang="ru-RU" dirty="0"/>
              <a:t>объявляем переменную счетчика</a:t>
            </a:r>
          </a:p>
          <a:p>
            <a:pPr>
              <a:buNone/>
            </a:pPr>
            <a:r>
              <a:rPr lang="ru-RU" dirty="0"/>
              <a:t> </a:t>
            </a:r>
          </a:p>
          <a:p>
            <a:pPr>
              <a:buNone/>
            </a:pPr>
            <a:r>
              <a:rPr lang="en-US" b="1" dirty="0"/>
              <a:t>begin</a:t>
            </a:r>
          </a:p>
          <a:p>
            <a:pPr>
              <a:buNone/>
            </a:pPr>
            <a:r>
              <a:rPr lang="ru-RU" b="1" dirty="0"/>
              <a:t>    </a:t>
            </a:r>
            <a:r>
              <a:rPr lang="ru-RU" b="1" dirty="0" err="1"/>
              <a:t>randomize</a:t>
            </a:r>
            <a:r>
              <a:rPr lang="ru-RU" b="1" dirty="0"/>
              <a:t>;              </a:t>
            </a:r>
            <a:r>
              <a:rPr lang="ru-RU" b="1" dirty="0" smtClean="0"/>
              <a:t>		</a:t>
            </a:r>
            <a:r>
              <a:rPr lang="ru-RU" dirty="0" smtClean="0"/>
              <a:t>//</a:t>
            </a:r>
            <a:r>
              <a:rPr lang="ru-RU" dirty="0"/>
              <a:t>запускаем генератор случайных чисел</a:t>
            </a:r>
          </a:p>
          <a:p>
            <a:pPr>
              <a:buNone/>
            </a:pPr>
            <a:r>
              <a:rPr lang="en-US" dirty="0"/>
              <a:t> write('</a:t>
            </a:r>
            <a:r>
              <a:rPr lang="ru-RU" dirty="0"/>
              <a:t>Массив: ');</a:t>
            </a:r>
          </a:p>
          <a:p>
            <a:pPr>
              <a:buNone/>
            </a:pPr>
            <a:r>
              <a:rPr lang="en-US" dirty="0"/>
              <a:t>    </a:t>
            </a:r>
            <a:r>
              <a:rPr lang="en-US" b="1" dirty="0"/>
              <a:t>for </a:t>
            </a:r>
            <a:r>
              <a:rPr lang="en-US" b="1" dirty="0" err="1"/>
              <a:t>i</a:t>
            </a:r>
            <a:r>
              <a:rPr lang="en-US" b="1" dirty="0"/>
              <a:t> := 1 to m do begin </a:t>
            </a:r>
            <a:r>
              <a:rPr lang="ru-RU" b="1" dirty="0" smtClean="0"/>
              <a:t>		</a:t>
            </a:r>
            <a:r>
              <a:rPr lang="en-US" dirty="0" smtClean="0"/>
              <a:t>//</a:t>
            </a:r>
            <a:r>
              <a:rPr lang="en-US" dirty="0"/>
              <a:t>запускаем цикл</a:t>
            </a:r>
          </a:p>
          <a:p>
            <a:pPr>
              <a:buNone/>
            </a:pPr>
            <a:r>
              <a:rPr lang="ru-RU" dirty="0"/>
              <a:t>        </a:t>
            </a:r>
            <a:r>
              <a:rPr lang="ru-RU" dirty="0" err="1"/>
              <a:t>arr</a:t>
            </a:r>
            <a:r>
              <a:rPr lang="ru-RU" dirty="0"/>
              <a:t>[</a:t>
            </a:r>
            <a:r>
              <a:rPr lang="ru-RU" dirty="0" err="1"/>
              <a:t>i</a:t>
            </a:r>
            <a:r>
              <a:rPr lang="ru-RU" dirty="0"/>
              <a:t>] := </a:t>
            </a:r>
            <a:r>
              <a:rPr lang="ru-RU" dirty="0" err="1"/>
              <a:t>random</a:t>
            </a:r>
            <a:r>
              <a:rPr lang="ru-RU" dirty="0"/>
              <a:t>(100</a:t>
            </a:r>
            <a:r>
              <a:rPr lang="ru-RU" dirty="0" smtClean="0"/>
              <a:t>);		//</a:t>
            </a:r>
            <a:r>
              <a:rPr lang="ru-RU" dirty="0"/>
              <a:t>заполняем массив случайными числами</a:t>
            </a:r>
          </a:p>
          <a:p>
            <a:pPr>
              <a:buNone/>
            </a:pPr>
            <a:r>
              <a:rPr lang="en-US" dirty="0"/>
              <a:t>        write (</a:t>
            </a:r>
            <a:r>
              <a:rPr lang="en-US" dirty="0" err="1"/>
              <a:t>arr</a:t>
            </a:r>
            <a:r>
              <a:rPr lang="en-US" dirty="0"/>
              <a:t>[</a:t>
            </a:r>
            <a:r>
              <a:rPr lang="en-US" dirty="0" err="1"/>
              <a:t>i</a:t>
            </a:r>
            <a:r>
              <a:rPr lang="en-US" dirty="0"/>
              <a:t>]:3);</a:t>
            </a:r>
          </a:p>
          <a:p>
            <a:pPr>
              <a:buNone/>
            </a:pPr>
            <a:r>
              <a:rPr lang="en-US" dirty="0"/>
              <a:t>    </a:t>
            </a:r>
            <a:r>
              <a:rPr lang="en-US" b="1" dirty="0"/>
              <a:t>end;</a:t>
            </a:r>
          </a:p>
          <a:p>
            <a:pPr>
              <a:buNone/>
            </a:pPr>
            <a:r>
              <a:rPr lang="en-US" dirty="0"/>
              <a:t>    </a:t>
            </a:r>
            <a:r>
              <a:rPr lang="en-US" dirty="0" err="1"/>
              <a:t>writeln</a:t>
            </a:r>
            <a:r>
              <a:rPr lang="en-US" dirty="0"/>
              <a:t>();</a:t>
            </a:r>
          </a:p>
          <a:p>
            <a:pPr>
              <a:buNone/>
            </a:pPr>
            <a:r>
              <a:rPr lang="en-US" b="1" dirty="0"/>
              <a:t>end.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r>
              <a:rPr lang="ru-RU" dirty="0" smtClean="0"/>
              <a:t>Алгоритм поиска в массиве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 smtClean="0"/>
              <a:t>При поиске минимума или максимума используют дополнительную переменная </a:t>
            </a:r>
            <a:r>
              <a:rPr lang="ru-RU" dirty="0" err="1" smtClean="0"/>
              <a:t>min</a:t>
            </a:r>
            <a:r>
              <a:rPr lang="ru-RU" dirty="0" smtClean="0"/>
              <a:t> (или </a:t>
            </a:r>
            <a:r>
              <a:rPr lang="ru-RU" dirty="0" err="1" smtClean="0"/>
              <a:t>max</a:t>
            </a:r>
            <a:r>
              <a:rPr lang="ru-RU" dirty="0" smtClean="0"/>
              <a:t>):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1) промежуточной переменной присваивается значение первого числа из последовательности, т.е. принимается, что первое число является текущим минимумом (максимумом);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2) начиная со второго числа, производится сравнение этого числа со значением переменной </a:t>
            </a:r>
            <a:r>
              <a:rPr lang="ru-RU" dirty="0" err="1" smtClean="0"/>
              <a:t>min</a:t>
            </a:r>
            <a:r>
              <a:rPr lang="ru-RU" dirty="0" smtClean="0"/>
              <a:t> (или </a:t>
            </a:r>
            <a:r>
              <a:rPr lang="ru-RU" dirty="0" err="1" smtClean="0"/>
              <a:t>max</a:t>
            </a:r>
            <a:r>
              <a:rPr lang="ru-RU" dirty="0" smtClean="0"/>
              <a:t>) и если число из массива меньше </a:t>
            </a:r>
            <a:r>
              <a:rPr lang="ru-RU" dirty="0" err="1" smtClean="0"/>
              <a:t>min</a:t>
            </a:r>
            <a:r>
              <a:rPr lang="ru-RU" dirty="0" smtClean="0"/>
              <a:t> (больше </a:t>
            </a:r>
            <a:r>
              <a:rPr lang="ru-RU" dirty="0" err="1" smtClean="0"/>
              <a:t>max</a:t>
            </a:r>
            <a:r>
              <a:rPr lang="ru-RU" dirty="0" smtClean="0"/>
              <a:t>), то на место </a:t>
            </a:r>
            <a:r>
              <a:rPr lang="ru-RU" dirty="0" err="1" smtClean="0"/>
              <a:t>min</a:t>
            </a:r>
            <a:r>
              <a:rPr lang="ru-RU" dirty="0" smtClean="0"/>
              <a:t> (</a:t>
            </a:r>
            <a:r>
              <a:rPr lang="ru-RU" dirty="0" err="1" smtClean="0"/>
              <a:t>max</a:t>
            </a:r>
            <a:r>
              <a:rPr lang="ru-RU" dirty="0" smtClean="0"/>
              <a:t>) записывается это число. Теперь это число будет текущим минимумом (максимумом);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После просмотра всех чисел в переменной </a:t>
            </a:r>
            <a:r>
              <a:rPr lang="ru-RU" dirty="0" err="1" smtClean="0"/>
              <a:t>min</a:t>
            </a:r>
            <a:r>
              <a:rPr lang="ru-RU" dirty="0" smtClean="0"/>
              <a:t> (или </a:t>
            </a:r>
            <a:r>
              <a:rPr lang="ru-RU" dirty="0" err="1" smtClean="0"/>
              <a:t>max</a:t>
            </a:r>
            <a:r>
              <a:rPr lang="ru-RU" dirty="0" smtClean="0"/>
              <a:t>) будет находиться окончательное значение минимума (или максимума).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Находим максимальное значение в массиве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900" b="1" dirty="0">
                <a:latin typeface="Courier New" pitchFamily="49" charset="0"/>
                <a:cs typeface="Courier New" pitchFamily="49" charset="0"/>
              </a:rPr>
              <a:t>program mass;</a:t>
            </a:r>
          </a:p>
          <a:p>
            <a:pPr>
              <a:buNone/>
            </a:pPr>
            <a:r>
              <a:rPr lang="en-US" sz="900" b="1" dirty="0">
                <a:latin typeface="Courier New" pitchFamily="49" charset="0"/>
                <a:cs typeface="Courier New" pitchFamily="49" charset="0"/>
              </a:rPr>
              <a:t>const</a:t>
            </a:r>
          </a:p>
          <a:p>
            <a:pPr>
              <a:buNone/>
            </a:pPr>
            <a:r>
              <a:rPr lang="ru-RU" sz="9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m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= 20;                   //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уставливаем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размер массива</a:t>
            </a:r>
          </a:p>
          <a:p>
            <a:pPr>
              <a:buNone/>
            </a:pPr>
            <a:r>
              <a:rPr lang="en-US" sz="900" b="1" dirty="0" err="1">
                <a:latin typeface="Courier New" pitchFamily="49" charset="0"/>
                <a:cs typeface="Courier New" pitchFamily="49" charset="0"/>
              </a:rPr>
              <a:t>var</a:t>
            </a:r>
            <a:endParaRPr lang="en-US" sz="900" b="1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9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900" b="1" dirty="0" err="1">
                <a:latin typeface="Courier New" pitchFamily="49" charset="0"/>
                <a:cs typeface="Courier New" pitchFamily="49" charset="0"/>
              </a:rPr>
              <a:t>arr</a:t>
            </a:r>
            <a:r>
              <a:rPr lang="en-US" sz="900" b="1" dirty="0">
                <a:latin typeface="Courier New" pitchFamily="49" charset="0"/>
                <a:cs typeface="Courier New" pitchFamily="49" charset="0"/>
              </a:rPr>
              <a:t>: array[1..m] of byte;//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объявляем массив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max_num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max_index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byte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;//объявляем переменные типа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byte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если известно никакой значение ни одного элемента массива не превысит 255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i: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byte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;                 //объявляем переменную счетчика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sz="900" b="1" dirty="0">
                <a:latin typeface="Courier New" pitchFamily="49" charset="0"/>
                <a:cs typeface="Courier New" pitchFamily="49" charset="0"/>
              </a:rPr>
              <a:t>begin</a:t>
            </a:r>
          </a:p>
          <a:p>
            <a:pPr>
              <a:buNone/>
            </a:pPr>
            <a:r>
              <a:rPr lang="ru-RU" sz="9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randomize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;              //запускаем генератор случайных чисел</a:t>
            </a:r>
          </a:p>
          <a:p>
            <a:pPr>
              <a:buNone/>
            </a:pPr>
            <a:r>
              <a:rPr lang="en-US" sz="900" dirty="0">
                <a:latin typeface="Courier New" pitchFamily="49" charset="0"/>
                <a:cs typeface="Courier New" pitchFamily="49" charset="0"/>
              </a:rPr>
              <a:t> write('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Массив: ');</a:t>
            </a:r>
          </a:p>
          <a:p>
            <a:pPr>
              <a:buNone/>
            </a:pPr>
            <a:r>
              <a:rPr lang="en-US" sz="9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900" b="1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en-US" sz="900" b="1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900" b="1" dirty="0">
                <a:latin typeface="Courier New" pitchFamily="49" charset="0"/>
                <a:cs typeface="Courier New" pitchFamily="49" charset="0"/>
              </a:rPr>
              <a:t> := 1 to m do begin //запускаем цикл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arr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] :=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random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(100);//заполняем массив случайными числами</a:t>
            </a:r>
          </a:p>
          <a:p>
            <a:pPr>
              <a:buNone/>
            </a:pPr>
            <a:r>
              <a:rPr lang="en-US" sz="900" dirty="0">
                <a:latin typeface="Courier New" pitchFamily="49" charset="0"/>
                <a:cs typeface="Courier New" pitchFamily="49" charset="0"/>
              </a:rPr>
              <a:t>        write (</a:t>
            </a:r>
            <a:r>
              <a:rPr lang="en-US" sz="900" dirty="0" err="1">
                <a:latin typeface="Courier New" pitchFamily="49" charset="0"/>
                <a:cs typeface="Courier New" pitchFamily="49" charset="0"/>
              </a:rPr>
              <a:t>arr</a:t>
            </a:r>
            <a:r>
              <a:rPr lang="en-US" sz="900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9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900" dirty="0">
                <a:latin typeface="Courier New" pitchFamily="49" charset="0"/>
                <a:cs typeface="Courier New" pitchFamily="49" charset="0"/>
              </a:rPr>
              <a:t>]:3);</a:t>
            </a:r>
          </a:p>
          <a:p>
            <a:pPr>
              <a:buNone/>
            </a:pPr>
            <a:r>
              <a:rPr lang="en-US" sz="9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900" b="1" dirty="0">
                <a:latin typeface="Courier New" pitchFamily="49" charset="0"/>
                <a:cs typeface="Courier New" pitchFamily="49" charset="0"/>
              </a:rPr>
              <a:t>end;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max_index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:= 1;          //присваиваем переменной начальное значение 1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max_num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:=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arr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[1];      //присваиваем переменной значение первого элемента массива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for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:= 2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to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m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do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     //запускаем цикл чтения массива начиная со второго элемента массива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if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arr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] &gt;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max_num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then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begin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  //если очередной элемент массива больше чем значение переменой </a:t>
            </a:r>
            <a:r>
              <a:rPr lang="ru-RU" sz="900" b="1" dirty="0" err="1">
                <a:latin typeface="Courier New" pitchFamily="49" charset="0"/>
                <a:cs typeface="Courier New" pitchFamily="49" charset="0"/>
              </a:rPr>
              <a:t>max_num</a:t>
            </a:r>
            <a:r>
              <a:rPr lang="ru-RU" sz="900" b="1" dirty="0">
                <a:latin typeface="Courier New" pitchFamily="49" charset="0"/>
                <a:cs typeface="Courier New" pitchFamily="49" charset="0"/>
              </a:rPr>
              <a:t>, то 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max_index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:=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;             //переменной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max_index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присваиваем значение номера массива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max_num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:=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arr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];          //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перменной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max_num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присваиваем значение элемента массива</a:t>
            </a:r>
          </a:p>
          <a:p>
            <a:pPr>
              <a:buNone/>
            </a:pPr>
            <a:r>
              <a:rPr lang="en-US" sz="9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900" b="1" dirty="0">
                <a:latin typeface="Courier New" pitchFamily="49" charset="0"/>
                <a:cs typeface="Courier New" pitchFamily="49" charset="0"/>
              </a:rPr>
              <a:t>end;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sz="9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900" dirty="0" err="1">
                <a:latin typeface="Courier New" pitchFamily="49" charset="0"/>
                <a:cs typeface="Courier New" pitchFamily="49" charset="0"/>
              </a:rPr>
              <a:t>writeln</a:t>
            </a:r>
            <a:r>
              <a:rPr lang="en-US" sz="900" dirty="0">
                <a:latin typeface="Courier New" pitchFamily="49" charset="0"/>
                <a:cs typeface="Courier New" pitchFamily="49" charset="0"/>
              </a:rPr>
              <a:t>;                          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writeln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('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 = ',</a:t>
            </a:r>
            <a:r>
              <a:rPr lang="ru-RU" sz="900" dirty="0" err="1">
                <a:latin typeface="Courier New" pitchFamily="49" charset="0"/>
                <a:cs typeface="Courier New" pitchFamily="49" charset="0"/>
              </a:rPr>
              <a:t>max_num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);       //вывод максимального значения массива</a:t>
            </a:r>
          </a:p>
          <a:p>
            <a:pPr>
              <a:buNone/>
            </a:pPr>
            <a:r>
              <a:rPr lang="en-US" sz="9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900" dirty="0" err="1">
                <a:latin typeface="Courier New" pitchFamily="49" charset="0"/>
                <a:cs typeface="Courier New" pitchFamily="49" charset="0"/>
              </a:rPr>
              <a:t>writeln</a:t>
            </a:r>
            <a:r>
              <a:rPr lang="en-US" sz="900" dirty="0">
                <a:latin typeface="Courier New" pitchFamily="49" charset="0"/>
                <a:cs typeface="Courier New" pitchFamily="49" charset="0"/>
              </a:rPr>
              <a:t> ('position: ', </a:t>
            </a:r>
            <a:r>
              <a:rPr lang="en-US" sz="900" dirty="0" err="1">
                <a:latin typeface="Courier New" pitchFamily="49" charset="0"/>
                <a:cs typeface="Courier New" pitchFamily="49" charset="0"/>
              </a:rPr>
              <a:t>max_index</a:t>
            </a:r>
            <a:r>
              <a:rPr lang="en-US" sz="900" dirty="0">
                <a:latin typeface="Courier New" pitchFamily="49" charset="0"/>
                <a:cs typeface="Courier New" pitchFamily="49" charset="0"/>
              </a:rPr>
              <a:t>);//</a:t>
            </a:r>
            <a:r>
              <a:rPr lang="ru-RU" sz="900" dirty="0">
                <a:latin typeface="Courier New" pitchFamily="49" charset="0"/>
                <a:cs typeface="Courier New" pitchFamily="49" charset="0"/>
              </a:rPr>
              <a:t>номер этого элемента</a:t>
            </a:r>
          </a:p>
          <a:p>
            <a:pPr>
              <a:buNone/>
            </a:pPr>
            <a:r>
              <a:rPr lang="ru-RU" sz="9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sz="900" dirty="0" err="1">
                <a:latin typeface="Courier New" pitchFamily="49" charset="0"/>
                <a:cs typeface="Courier New" pitchFamily="49" charset="0"/>
              </a:rPr>
              <a:t>readln</a:t>
            </a:r>
            <a:endParaRPr lang="en-US" sz="9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900" b="1" dirty="0">
                <a:latin typeface="Courier New" pitchFamily="49" charset="0"/>
                <a:cs typeface="Courier New" pitchFamily="49" charset="0"/>
              </a:rPr>
              <a:t>end.</a:t>
            </a:r>
            <a:endParaRPr lang="ru-RU" sz="9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Сортировка массива по возрастанию (метод пузырька)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При первом проходе по массиву элементы попарно сравниваются между собой: первый со вторым, затем второй с третьим, следом третий с четвертым и т.д. Если предшествующий элемент оказывается больше последующего, то их меняют местами.</a:t>
            </a:r>
          </a:p>
          <a:p>
            <a:r>
              <a:rPr lang="ru-RU" dirty="0" smtClean="0"/>
              <a:t>Не трудно догадаться, что постепенно самое большое число оказывается последним. Остальная часть массива остается не отсортированной, хотя некоторое перемещение элементов с меньшим значением в начало массива наблюдается.</a:t>
            </a:r>
          </a:p>
          <a:p>
            <a:r>
              <a:rPr lang="ru-RU" dirty="0" smtClean="0"/>
              <a:t>При втором проходе незачем сравнивать последний элемент с предпоследним. Последний элемент уже стоит на своем месте. Значит, число сравнений будет на одно меньше.</a:t>
            </a:r>
          </a:p>
          <a:p>
            <a:r>
              <a:rPr lang="ru-RU" dirty="0" smtClean="0"/>
              <a:t>На третьем проходе уже не надо сравнивать предпоследний и третий элемент с конца. Поэтому число сравнений будет на два меньше, чем при первом проходе.</a:t>
            </a:r>
          </a:p>
          <a:p>
            <a:r>
              <a:rPr lang="ru-RU" dirty="0" smtClean="0"/>
              <a:t>В конце концов, при проходе по массиву, когда остаются только два элемента, которые надо сравнить, выполняется только одно сравнение.</a:t>
            </a:r>
          </a:p>
          <a:p>
            <a:r>
              <a:rPr lang="ru-RU" dirty="0" smtClean="0"/>
              <a:t>После этого первый элемент не с чем сравнивать, и, следовательно, последний проход по массиву не нужен. Другими словами, количество проходов по массиву равно m-1, где </a:t>
            </a:r>
            <a:r>
              <a:rPr lang="ru-RU" dirty="0" err="1" smtClean="0"/>
              <a:t>m</a:t>
            </a:r>
            <a:r>
              <a:rPr lang="ru-RU" dirty="0" smtClean="0"/>
              <a:t> – это количество элементов массива.</a:t>
            </a:r>
          </a:p>
          <a:p>
            <a:r>
              <a:rPr lang="ru-RU" dirty="0" smtClean="0"/>
              <a:t>Количество сравнений в каждом проходе равно </a:t>
            </a:r>
            <a:r>
              <a:rPr lang="ru-RU" dirty="0" err="1" smtClean="0"/>
              <a:t>m-i</a:t>
            </a:r>
            <a:r>
              <a:rPr lang="ru-RU" dirty="0" smtClean="0"/>
              <a:t>, где </a:t>
            </a:r>
            <a:r>
              <a:rPr lang="ru-RU" dirty="0" err="1" smtClean="0"/>
              <a:t>i</a:t>
            </a:r>
            <a:r>
              <a:rPr lang="ru-RU" dirty="0" smtClean="0"/>
              <a:t> – это номер прохода по массиву (первый, второй, третий и т.д.). </a:t>
            </a:r>
          </a:p>
          <a:p>
            <a:r>
              <a:rPr lang="ru-RU" dirty="0" smtClean="0"/>
              <a:t>При обмене элементов массива обычно используется "буферная" (третья) переменная, куда временно помещается значение одного из элементов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Алгоритм и особенности этой сортировки таковы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Существует множество методов сортировки. Одни из них являются более эффективными, другие – проще для понимания. Достаточно простой для понимания является сортировка </a:t>
            </a:r>
            <a:r>
              <a:rPr lang="ru-RU" b="1" dirty="0" smtClean="0"/>
              <a:t>методом пузырька</a:t>
            </a:r>
            <a:r>
              <a:rPr lang="ru-RU" dirty="0" smtClean="0"/>
              <a:t>, который также называют </a:t>
            </a:r>
            <a:r>
              <a:rPr lang="ru-RU" b="1" dirty="0" smtClean="0"/>
              <a:t>методом простого обмена</a:t>
            </a:r>
            <a:r>
              <a:rPr lang="ru-RU" dirty="0" smtClean="0"/>
              <a:t>. В чем же он заключается, и почему у него такое странное название: "метод пузырька"?</a:t>
            </a:r>
          </a:p>
          <a:p>
            <a:r>
              <a:rPr lang="ru-RU" dirty="0" smtClean="0"/>
              <a:t>Как известно воздух легче воды, поэтому пузырьки воздуха всплывают. Это просто аналогия. В сортировке методом пузырька по возрастанию более легкие (с меньшим значением) элементы постепенно "всплывают" в начало массива, а более тяжелые друг за другом опускаются на дно (в конец массива)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/>
          <a:lstStyle/>
          <a:p>
            <a:r>
              <a:rPr lang="ru-RU" dirty="0" smtClean="0"/>
              <a:t>Код программы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4038600" cy="5472608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Program </a:t>
            </a:r>
            <a:r>
              <a:rPr lang="en-US" sz="2900" b="1" dirty="0" err="1" smtClean="0">
                <a:latin typeface="Courier New" pitchFamily="49" charset="0"/>
                <a:cs typeface="Courier New" pitchFamily="49" charset="0"/>
              </a:rPr>
              <a:t>up_repl</a:t>
            </a: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Uses </a:t>
            </a:r>
            <a:r>
              <a:rPr lang="en-US" sz="2900" b="1" dirty="0" err="1" smtClean="0">
                <a:latin typeface="Courier New" pitchFamily="49" charset="0"/>
                <a:cs typeface="Courier New" pitchFamily="49" charset="0"/>
              </a:rPr>
              <a:t>crt</a:t>
            </a: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2900" b="1" dirty="0" smtClean="0">
                <a:latin typeface="Courier New" pitchFamily="49" charset="0"/>
                <a:cs typeface="Courier New" pitchFamily="49" charset="0"/>
              </a:rPr>
              <a:t>Const n =10; k1=10; k2=2*k1+1;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Type </a:t>
            </a:r>
            <a:r>
              <a:rPr lang="en-US" sz="2900" b="1" dirty="0" err="1" smtClean="0">
                <a:latin typeface="Courier New" pitchFamily="49" charset="0"/>
                <a:cs typeface="Courier New" pitchFamily="49" charset="0"/>
              </a:rPr>
              <a:t>vec</a:t>
            </a: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=array[1..n] of integer;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900" b="1" dirty="0" err="1" smtClean="0">
                <a:latin typeface="Courier New" pitchFamily="49" charset="0"/>
                <a:cs typeface="Courier New" pitchFamily="49" charset="0"/>
              </a:rPr>
              <a:t>a,b,c</a:t>
            </a: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      :</a:t>
            </a:r>
            <a:r>
              <a:rPr lang="en-US" sz="2900" b="1" dirty="0" err="1" smtClean="0">
                <a:latin typeface="Courier New" pitchFamily="49" charset="0"/>
                <a:cs typeface="Courier New" pitchFamily="49" charset="0"/>
              </a:rPr>
              <a:t>vec</a:t>
            </a: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dirty="0" err="1" smtClean="0">
                <a:latin typeface="Courier New" pitchFamily="49" charset="0"/>
                <a:cs typeface="Courier New" pitchFamily="49" charset="0"/>
              </a:rPr>
              <a:t>k,i,j,f,m</a:t>
            </a: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  :integer;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dirty="0" err="1" smtClean="0"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         :char;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l          :Boolean;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Begin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Repeat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dirty="0" err="1" smtClean="0"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Randomize;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Write('</a:t>
            </a:r>
            <a:r>
              <a:rPr lang="ru-RU" sz="2900" dirty="0" err="1" smtClean="0">
                <a:latin typeface="Courier New" pitchFamily="49" charset="0"/>
                <a:cs typeface="Courier New" pitchFamily="49" charset="0"/>
              </a:rPr>
              <a:t>Исходый</a:t>
            </a:r>
            <a:r>
              <a:rPr lang="ru-RU" sz="2900" dirty="0" smtClean="0">
                <a:latin typeface="Courier New" pitchFamily="49" charset="0"/>
                <a:cs typeface="Courier New" pitchFamily="49" charset="0"/>
              </a:rPr>
              <a:t> массив       </a:t>
            </a: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29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]=');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2900" b="1" dirty="0" smtClean="0">
                <a:latin typeface="Courier New" pitchFamily="49" charset="0"/>
                <a:cs typeface="Courier New" pitchFamily="49" charset="0"/>
              </a:rPr>
              <a:t>For i:=1 to n do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Begin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f:=Random(k2);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29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]:=k1-f;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Write(a[</a:t>
            </a:r>
            <a:r>
              <a:rPr lang="en-US" sz="29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900" dirty="0" smtClean="0">
                <a:latin typeface="Courier New" pitchFamily="49" charset="0"/>
                <a:cs typeface="Courier New" pitchFamily="49" charset="0"/>
              </a:rPr>
              <a:t>]:3);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b="1" dirty="0" smtClean="0">
                <a:latin typeface="Courier New" pitchFamily="49" charset="0"/>
                <a:cs typeface="Courier New" pitchFamily="49" charset="0"/>
              </a:rPr>
              <a:t>End;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547260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Writeln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b:=a;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For k:=1 to n do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Begin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m:=100;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BR" sz="1600" b="1" dirty="0" smtClean="0">
                <a:latin typeface="Courier New" pitchFamily="49" charset="0"/>
                <a:cs typeface="Courier New" pitchFamily="49" charset="0"/>
              </a:rPr>
              <a:t>For i:=1 to n do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If m&gt;b[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] then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begin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m:=b[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];j:=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end;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b[j]:=100; c[k]:=m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end;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Write('</a:t>
            </a: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Упорядоченный массив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c[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]=');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For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:=1 to n do Write(c[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]:3);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End.</a:t>
            </a:r>
            <a:endParaRPr lang="ru-RU" sz="160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dirty="0" smtClean="0"/>
              <a:t>МОУ СОШ п. </a:t>
            </a:r>
            <a:r>
              <a:rPr lang="ru-RU" dirty="0" err="1" smtClean="0"/>
              <a:t>Белоглинный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267</TotalTime>
  <Words>925</Words>
  <Application>Microsoft Office PowerPoint</Application>
  <PresentationFormat>Экран (4:3)</PresentationFormat>
  <Paragraphs>130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Массивы</vt:lpstr>
      <vt:lpstr> Цели: </vt:lpstr>
      <vt:lpstr>Заполнение массива</vt:lpstr>
      <vt:lpstr>Заполняем массив случайными числами</vt:lpstr>
      <vt:lpstr>Алгоритм поиска в массиве</vt:lpstr>
      <vt:lpstr>Находим максимальное значение в массиве</vt:lpstr>
      <vt:lpstr>Сортировка массива по возрастанию (метод пузырька)</vt:lpstr>
      <vt:lpstr>Алгоритм и особенности этой сортировки таковы</vt:lpstr>
      <vt:lpstr>Код программы</vt:lpstr>
      <vt:lpstr>Заключение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Массивы</dc:title>
  <dc:creator>Главный</dc:creator>
  <cp:lastModifiedBy>Владимир</cp:lastModifiedBy>
  <cp:revision>22</cp:revision>
  <dcterms:created xsi:type="dcterms:W3CDTF">2014-12-14T14:36:36Z</dcterms:created>
  <dcterms:modified xsi:type="dcterms:W3CDTF">2018-02-11T18:04:39Z</dcterms:modified>
</cp:coreProperties>
</file>