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74" r:id="rId15"/>
    <p:sldId id="275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7" autoAdjust="0"/>
    <p:restoredTop sz="86441" autoAdjust="0"/>
  </p:normalViewPr>
  <p:slideViewPr>
    <p:cSldViewPr>
      <p:cViewPr varScale="1">
        <p:scale>
          <a:sx n="74" d="100"/>
          <a:sy n="74" d="100"/>
        </p:scale>
        <p:origin x="-11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754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A58A5-4887-4621-8DED-0D1D79CDB823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04D9F-E7FC-4216-B26B-287582F5A8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04D9F-E7FC-4216-B26B-287582F5A86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Системно-деятельностнй</a:t>
            </a:r>
            <a:r>
              <a:rPr lang="ru-RU" baseline="0" dirty="0" smtClean="0"/>
              <a:t> подход лежит в основе Стандартов нового поколения.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04D9F-E7FC-4216-B26B-287582F5A86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04D9F-E7FC-4216-B26B-287582F5A86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04D9F-E7FC-4216-B26B-287582F5A86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04D9F-E7FC-4216-B26B-287582F5A86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festival@1september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353496" y="1916832"/>
            <a:ext cx="3383280" cy="471161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Безденежных Светлана Николаевна, </a:t>
            </a:r>
          </a:p>
          <a:p>
            <a:pPr algn="ctr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МКОУ СОШ 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с.Бобино</a:t>
            </a:r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29.10.2015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«Развитие творческой личности младшего школьника через организацию внеурочной деятельности  в условиях  реализации ФГОС нового поколения»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театральной деятельности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        Вызывать интерес к театрализованной  деятельности и желание выступать вместе с коллективом сверстников.</a:t>
            </a:r>
          </a:p>
          <a:p>
            <a:r>
              <a:rPr lang="ru-RU" dirty="0" smtClean="0"/>
              <a:t>        Побуждать детей к импровизации с использованием доступных каждому ребёнку средств выразительности.</a:t>
            </a:r>
          </a:p>
          <a:p>
            <a:r>
              <a:rPr lang="ru-RU" dirty="0" smtClean="0"/>
              <a:t>       Сохраняя непосредственность и живость детского восприятия, деликатно и тактично помогать детям в создании выразительных образов.</a:t>
            </a:r>
          </a:p>
          <a:p>
            <a:r>
              <a:rPr lang="ru-RU" dirty="0" smtClean="0"/>
              <a:t>       Учить детей согласовывать свои действия с действиями партнера (слушать, не перебивая, говорить,  обращаясь к партнёру), выполнять действия соответственно логике действия персонажей и с учётом места действия.</a:t>
            </a:r>
          </a:p>
          <a:p>
            <a:r>
              <a:rPr lang="ru-RU" dirty="0" smtClean="0"/>
              <a:t>       Способствовать тому, чтобы знания ребёнка о жизни, его желания и интересы естественно вплетались в содержание театрализованной  деятельности.</a:t>
            </a:r>
          </a:p>
          <a:p>
            <a:r>
              <a:rPr lang="ru-RU" dirty="0" smtClean="0"/>
              <a:t>        Сохранять творческий характер театрализованной  деятельности, побуждать детей с помощью жестов, мимики, движений стремиться к созданию целостного образа.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075240" cy="10618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Основные направления в театральной деятельности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7584" y="2852936"/>
            <a:ext cx="3668216" cy="3922451"/>
          </a:xfrm>
        </p:spPr>
        <p:txBody>
          <a:bodyPr/>
          <a:lstStyle/>
          <a:p>
            <a:r>
              <a:rPr lang="ru-RU" dirty="0" smtClean="0"/>
              <a:t>работа по развитию внимания, воображения, снятию  сценического волнения.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2852937"/>
            <a:ext cx="3754760" cy="2952328"/>
          </a:xfrm>
        </p:spPr>
        <p:txBody>
          <a:bodyPr/>
          <a:lstStyle/>
          <a:p>
            <a:r>
              <a:rPr lang="ru-RU" dirty="0" smtClean="0"/>
              <a:t> работа над ролью: анализ художественного произведения, инсценировка, работа над текстом, обсуждение особенностей характеров героев, отбор средств сценической выразительности</a:t>
            </a:r>
          </a:p>
          <a:p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403648" y="1772816"/>
            <a:ext cx="151216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24128" y="1772816"/>
            <a:ext cx="165618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8" name="Picture 2" descr="C:\Users\svetlana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221089"/>
            <a:ext cx="3528392" cy="2456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Упражнения</a:t>
            </a:r>
            <a:br>
              <a:rPr lang="ru-RU" sz="2800" dirty="0" smtClean="0"/>
            </a:br>
            <a:r>
              <a:rPr lang="ru-RU" sz="2800" dirty="0" smtClean="0"/>
              <a:t> для развития творческих способностей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5"/>
            <a:ext cx="4038600" cy="42039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Упражнения на напряжение мышц:</a:t>
            </a:r>
          </a:p>
          <a:p>
            <a:r>
              <a:rPr lang="ru-RU" dirty="0" smtClean="0"/>
              <a:t>-  «рубить» дрова;</a:t>
            </a:r>
          </a:p>
          <a:p>
            <a:r>
              <a:rPr lang="ru-RU" dirty="0" smtClean="0"/>
              <a:t>-  нести «тяжёлый» чемодан;</a:t>
            </a:r>
          </a:p>
          <a:p>
            <a:r>
              <a:rPr lang="ru-RU" dirty="0" smtClean="0"/>
              <a:t>-  дотянуться до высоко висячего яблока.</a:t>
            </a:r>
          </a:p>
          <a:p>
            <a:r>
              <a:rPr lang="ru-RU" dirty="0" smtClean="0"/>
              <a:t>Упражнения на расслабление мышц:</a:t>
            </a:r>
          </a:p>
          <a:p>
            <a:r>
              <a:rPr lang="ru-RU" dirty="0" smtClean="0"/>
              <a:t>-  «заснуть» на стуле;</a:t>
            </a:r>
          </a:p>
          <a:p>
            <a:r>
              <a:rPr lang="ru-RU" dirty="0" smtClean="0"/>
              <a:t>-  сидя на стуле, смахнуть с кистей рук капли воды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5"/>
            <a:ext cx="4038600" cy="42039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Упражнения на развитие воображения:                                    </a:t>
            </a:r>
          </a:p>
          <a:p>
            <a:r>
              <a:rPr lang="ru-RU" dirty="0" smtClean="0"/>
              <a:t>-  передавать друг другу  верёвку, произнося слово «змея!»</a:t>
            </a:r>
          </a:p>
          <a:p>
            <a:r>
              <a:rPr lang="ru-RU" dirty="0" smtClean="0"/>
              <a:t>-  передавать друг другу кубик со словами «лягушка» или «мороженое»;</a:t>
            </a:r>
          </a:p>
          <a:p>
            <a:r>
              <a:rPr lang="ru-RU" dirty="0" smtClean="0"/>
              <a:t>-  передавать друг другу пустую коробку и по очереди «вынимать» оттуда что-либо и обыгрывать это.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69215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Ура- мы на сцене!!!!</a:t>
            </a:r>
            <a:endParaRPr lang="ru-RU" dirty="0"/>
          </a:p>
        </p:txBody>
      </p:sp>
      <p:pic>
        <p:nvPicPr>
          <p:cNvPr id="1026" name="Picture 2" descr="H:\фото 2014-2015 Наш класс\н г 2015\P102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3"/>
            <a:ext cx="4680520" cy="2634824"/>
          </a:xfrm>
          <a:prstGeom prst="rect">
            <a:avLst/>
          </a:prstGeom>
          <a:noFill/>
        </p:spPr>
      </p:pic>
      <p:pic>
        <p:nvPicPr>
          <p:cNvPr id="1027" name="Picture 3" descr="H:\фото 2014-2015 Наш класс\н г 2015\P1020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3920433" cy="2520280"/>
          </a:xfrm>
          <a:prstGeom prst="rect">
            <a:avLst/>
          </a:prstGeom>
          <a:noFill/>
        </p:spPr>
      </p:pic>
      <p:pic>
        <p:nvPicPr>
          <p:cNvPr id="1028" name="Picture 4" descr="H:\фото 2014-2015 Наш класс\н г 2015\P10200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437112"/>
            <a:ext cx="4608512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vetlana\Desktop\P111080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132856"/>
            <a:ext cx="3312368" cy="2249910"/>
          </a:xfrm>
          <a:prstGeom prst="rect">
            <a:avLst/>
          </a:prstGeom>
          <a:noFill/>
        </p:spPr>
      </p:pic>
      <p:pic>
        <p:nvPicPr>
          <p:cNvPr id="2052" name="Picture 4" descr="F:\фото 2014-2015 Наш класс\8 марта2015\P1020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3564396" cy="2520280"/>
          </a:xfrm>
          <a:prstGeom prst="rect">
            <a:avLst/>
          </a:prstGeom>
          <a:noFill/>
        </p:spPr>
      </p:pic>
      <p:pic>
        <p:nvPicPr>
          <p:cNvPr id="1026" name="Picture 2" descr="C:\Users\svetlana\Desktop\P10407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-16445208"/>
            <a:ext cx="4654485" cy="6480720"/>
          </a:xfrm>
          <a:prstGeom prst="rect">
            <a:avLst/>
          </a:prstGeom>
          <a:noFill/>
        </p:spPr>
      </p:pic>
      <p:pic>
        <p:nvPicPr>
          <p:cNvPr id="1027" name="Picture 3" descr="C:\Users\svetlana\Desktop\P10407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509120"/>
            <a:ext cx="2808312" cy="2106234"/>
          </a:xfrm>
          <a:prstGeom prst="rect">
            <a:avLst/>
          </a:prstGeom>
          <a:noFill/>
        </p:spPr>
      </p:pic>
      <p:pic>
        <p:nvPicPr>
          <p:cNvPr id="1029" name="Picture 5" descr="C:\Users\svetlana\Desktop\P10407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389445" y="1251515"/>
            <a:ext cx="2959296" cy="1985675"/>
          </a:xfrm>
          <a:prstGeom prst="rect">
            <a:avLst/>
          </a:prstGeom>
          <a:noFill/>
        </p:spPr>
      </p:pic>
      <p:pic>
        <p:nvPicPr>
          <p:cNvPr id="1030" name="Picture 6" descr="C:\Users\svetlana\Desktop\P10407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620688"/>
            <a:ext cx="3552395" cy="2664296"/>
          </a:xfrm>
          <a:prstGeom prst="rect">
            <a:avLst/>
          </a:prstGeom>
          <a:noFill/>
        </p:spPr>
      </p:pic>
      <p:pic>
        <p:nvPicPr>
          <p:cNvPr id="10" name="Picture 5" descr="C:\Users\svetlana\Desktop\P10407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541845" y="1403915"/>
            <a:ext cx="2959296" cy="198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CIM\104_PANA\P104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220565">
            <a:off x="231639" y="1177918"/>
            <a:ext cx="2997997" cy="2166831"/>
          </a:xfrm>
          <a:prstGeom prst="rect">
            <a:avLst/>
          </a:prstGeom>
          <a:noFill/>
        </p:spPr>
      </p:pic>
      <p:pic>
        <p:nvPicPr>
          <p:cNvPr id="2051" name="Picture 3" descr="F:\DCIM\104_PANA\P1040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9533" y="4165083"/>
            <a:ext cx="2912325" cy="2016223"/>
          </a:xfrm>
          <a:prstGeom prst="rect">
            <a:avLst/>
          </a:prstGeom>
          <a:noFill/>
        </p:spPr>
      </p:pic>
      <p:pic>
        <p:nvPicPr>
          <p:cNvPr id="2052" name="Picture 4" descr="F:\DCIM\104_PANA\P10407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010048" y="4379725"/>
            <a:ext cx="2832315" cy="2124236"/>
          </a:xfrm>
          <a:prstGeom prst="rect">
            <a:avLst/>
          </a:prstGeom>
          <a:noFill/>
        </p:spPr>
      </p:pic>
      <p:pic>
        <p:nvPicPr>
          <p:cNvPr id="2053" name="Picture 5" descr="F:\DCIM\104_PANA\P10407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483767" y="1556794"/>
            <a:ext cx="4392489" cy="2952328"/>
          </a:xfrm>
          <a:prstGeom prst="rect">
            <a:avLst/>
          </a:prstGeom>
          <a:noFill/>
        </p:spPr>
      </p:pic>
      <p:pic>
        <p:nvPicPr>
          <p:cNvPr id="8" name="Picture 5" descr="C:\Users\svetlana\Desktop\P10407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771464">
            <a:off x="6282173" y="1466768"/>
            <a:ext cx="2844348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Страна творчества- фантазия и душа ребёнка.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2132856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Детский коллектив – это   маленькая страна, в которой необходимо построить жизнь так, чтобы каждый чувствовал свою значимость и полезность.   </a:t>
            </a:r>
          </a:p>
        </p:txBody>
      </p:sp>
      <p:pic>
        <p:nvPicPr>
          <p:cNvPr id="25602" name="Picture 2" descr="F:\конкурс презентаций\Новая папка\depositphotos_4134351-3d-small---holida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880"/>
            <a:ext cx="4244280" cy="3888432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-367048" y="4546242"/>
            <a:ext cx="9942490" cy="2170091"/>
          </a:xfrm>
          <a:custGeom>
            <a:avLst/>
            <a:gdLst>
              <a:gd name="connsiteX0" fmla="*/ 792051 w 9942490"/>
              <a:gd name="connsiteY0" fmla="*/ 0 h 2170091"/>
              <a:gd name="connsiteX1" fmla="*/ 2749640 w 9942490"/>
              <a:gd name="connsiteY1" fmla="*/ 399245 h 2170091"/>
              <a:gd name="connsiteX2" fmla="*/ 1745087 w 9942490"/>
              <a:gd name="connsiteY2" fmla="*/ 1777285 h 2170091"/>
              <a:gd name="connsiteX3" fmla="*/ 6458755 w 9942490"/>
              <a:gd name="connsiteY3" fmla="*/ 1506828 h 2170091"/>
              <a:gd name="connsiteX4" fmla="*/ 9008772 w 9942490"/>
              <a:gd name="connsiteY4" fmla="*/ 180304 h 2170091"/>
              <a:gd name="connsiteX5" fmla="*/ 856445 w 9942490"/>
              <a:gd name="connsiteY5" fmla="*/ 1545465 h 2170091"/>
              <a:gd name="connsiteX6" fmla="*/ 3870102 w 9942490"/>
              <a:gd name="connsiteY6" fmla="*/ 2163651 h 2170091"/>
              <a:gd name="connsiteX7" fmla="*/ 9343623 w 9942490"/>
              <a:gd name="connsiteY7" fmla="*/ 1584102 h 2170091"/>
              <a:gd name="connsiteX8" fmla="*/ 1178417 w 9942490"/>
              <a:gd name="connsiteY8" fmla="*/ 618186 h 2170091"/>
              <a:gd name="connsiteX9" fmla="*/ 4385256 w 9942490"/>
              <a:gd name="connsiteY9" fmla="*/ 1545465 h 217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42490" h="2170091">
                <a:moveTo>
                  <a:pt x="792051" y="0"/>
                </a:moveTo>
                <a:cubicBezTo>
                  <a:pt x="1691426" y="51515"/>
                  <a:pt x="2590801" y="103031"/>
                  <a:pt x="2749640" y="399245"/>
                </a:cubicBezTo>
                <a:cubicBezTo>
                  <a:pt x="2908479" y="695459"/>
                  <a:pt x="1126901" y="1592688"/>
                  <a:pt x="1745087" y="1777285"/>
                </a:cubicBezTo>
                <a:cubicBezTo>
                  <a:pt x="2363273" y="1961882"/>
                  <a:pt x="5248141" y="1772992"/>
                  <a:pt x="6458755" y="1506828"/>
                </a:cubicBezTo>
                <a:cubicBezTo>
                  <a:pt x="7669369" y="1240665"/>
                  <a:pt x="9942490" y="173865"/>
                  <a:pt x="9008772" y="180304"/>
                </a:cubicBezTo>
                <a:cubicBezTo>
                  <a:pt x="8075054" y="186743"/>
                  <a:pt x="1712890" y="1214907"/>
                  <a:pt x="856445" y="1545465"/>
                </a:cubicBezTo>
                <a:cubicBezTo>
                  <a:pt x="0" y="1876023"/>
                  <a:pt x="2455572" y="2157212"/>
                  <a:pt x="3870102" y="2163651"/>
                </a:cubicBezTo>
                <a:cubicBezTo>
                  <a:pt x="5284632" y="2170091"/>
                  <a:pt x="9792237" y="1841679"/>
                  <a:pt x="9343623" y="1584102"/>
                </a:cubicBezTo>
                <a:cubicBezTo>
                  <a:pt x="8895009" y="1326525"/>
                  <a:pt x="2004811" y="624625"/>
                  <a:pt x="1178417" y="618186"/>
                </a:cubicBezTo>
                <a:cubicBezTo>
                  <a:pt x="352023" y="611747"/>
                  <a:pt x="2368639" y="1078606"/>
                  <a:pt x="4385256" y="154546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Творчество возможно 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0" y="2249488"/>
            <a:ext cx="8229600" cy="4324350"/>
          </a:xfrm>
        </p:spPr>
        <p:txBody>
          <a:bodyPr/>
          <a:lstStyle/>
          <a:p>
            <a:r>
              <a:rPr lang="ru-RU" dirty="0" smtClean="0"/>
              <a:t>ЕСЛИ есть совместная  деятельность учителя и ребёнка, где каждый из участников – полноправный член.</a:t>
            </a:r>
          </a:p>
          <a:p>
            <a:r>
              <a:rPr lang="ru-RU" dirty="0" smtClean="0"/>
              <a:t>ЕСЛИ педагог не только демонстрирует различные творческие способы внеурочной деятельности, но организует её так, чтобы условия и обстоятельства жизни ребёнка требовали от него творческих решений.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1143000"/>
            <a:ext cx="8352928" cy="41582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УСПЕХОВ ВАМ В ТВОРЧЕСТВЕ И </a:t>
            </a:r>
            <a:r>
              <a:rPr lang="ru-RU" dirty="0" smtClean="0"/>
              <a:t>«НЕПОСЛУШНЫХ» </a:t>
            </a:r>
            <a:r>
              <a:rPr lang="ru-RU" dirty="0" smtClean="0"/>
              <a:t>ВАМ УЧЕНИКОВ, ТЕХ КТО ЗАСТАВЛЯЕТ ВАС ДУМАТЬ,ТВОРИТЬ,ИСКАТЬ И НАХОДИТЬ.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1043608" y="1826240"/>
            <a:ext cx="698477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Литература: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Григорьев Д.В., Степанов П.В.   Внеурочная деятельность школьников.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М.:  Просвещение,  2010. – 223 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festival@1september.ru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Доронова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Т.Н.  Развитие детей в театрализованной деятельности. М.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1999. – 80 с.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363272" cy="1315145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Наше время – </a:t>
            </a:r>
            <a:r>
              <a:rPr lang="ru-RU" sz="2800" dirty="0" err="1" smtClean="0"/>
              <a:t>время</a:t>
            </a:r>
            <a:r>
              <a:rPr lang="ru-RU" sz="2800" dirty="0" smtClean="0"/>
              <a:t> перемен.</a:t>
            </a:r>
            <a:endParaRPr lang="ru-RU" sz="2800" dirty="0"/>
          </a:p>
        </p:txBody>
      </p:sp>
      <p:sp>
        <p:nvSpPr>
          <p:cNvPr id="9" name="Текст 8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 Ст.29 пункте I «Конвенция о правах ребенка». Она гласит: «Образование ребенка должно быть направлено на развитие личности, талантов, умственных навыков и физических способностей ребенка в их самом полном объеме». </a:t>
            </a:r>
            <a:endParaRPr lang="ru-RU" sz="2000" dirty="0"/>
          </a:p>
        </p:txBody>
      </p:sp>
      <p:pic>
        <p:nvPicPr>
          <p:cNvPr id="1026" name="Picture 2" descr="C:\Users\svetlana\Desktop\228263535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4293293" cy="280831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10800000" flipV="1">
            <a:off x="5148064" y="1124744"/>
            <a:ext cx="362393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Современному обществу нужна творческая, духовно и физически здоровая личность - это социальный заказ общества. И будет ли этот заказ выполнен, во многом зависит и от школы.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svetlana\Desktop\989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293096"/>
            <a:ext cx="363589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внимание.</a:t>
            </a:r>
            <a:endParaRPr lang="ru-RU" dirty="0"/>
          </a:p>
        </p:txBody>
      </p:sp>
      <p:pic>
        <p:nvPicPr>
          <p:cNvPr id="33794" name="Picture 2" descr="F:\конкурс презентаций\Новая папка\611458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04864"/>
            <a:ext cx="7416824" cy="4250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Учитель-творец     ученики-творцы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9" name="Picture 1" descr="F:\конкурс презентаций\Новая папка\pic-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76872"/>
            <a:ext cx="4412602" cy="4324350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7020272" y="2564904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1403648" y="2636912"/>
            <a:ext cx="648072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1331640" y="4077072"/>
            <a:ext cx="504056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7380312" y="4005064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4355976" y="1988840"/>
            <a:ext cx="360040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svetlana\Desktop\aiqeGg6iM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564904"/>
            <a:ext cx="726406" cy="726406"/>
          </a:xfrm>
          <a:prstGeom prst="rect">
            <a:avLst/>
          </a:prstGeom>
          <a:noFill/>
        </p:spPr>
      </p:pic>
      <p:pic>
        <p:nvPicPr>
          <p:cNvPr id="10" name="Picture 2" descr="C:\Users\svetlana\Desktop\aiqeGg6iM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92896"/>
            <a:ext cx="726406" cy="726406"/>
          </a:xfrm>
          <a:prstGeom prst="rect">
            <a:avLst/>
          </a:prstGeom>
          <a:noFill/>
        </p:spPr>
      </p:pic>
      <p:pic>
        <p:nvPicPr>
          <p:cNvPr id="1027" name="Picture 3" descr="C:\Users\svetlana\Desktop\aiqeGg6iM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221088"/>
            <a:ext cx="726406" cy="726406"/>
          </a:xfrm>
          <a:prstGeom prst="rect">
            <a:avLst/>
          </a:prstGeom>
          <a:noFill/>
        </p:spPr>
      </p:pic>
      <p:pic>
        <p:nvPicPr>
          <p:cNvPr id="1028" name="Picture 4" descr="C:\Users\svetlana\Desktop\aiqeGg6iM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564904"/>
            <a:ext cx="648072" cy="648072"/>
          </a:xfrm>
          <a:prstGeom prst="rect">
            <a:avLst/>
          </a:prstGeom>
          <a:noFill/>
        </p:spPr>
      </p:pic>
      <p:pic>
        <p:nvPicPr>
          <p:cNvPr id="1029" name="Picture 5" descr="C:\Users\svetlana\Desktop\aiqeGg6iM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4221088"/>
            <a:ext cx="510382" cy="510382"/>
          </a:xfrm>
          <a:prstGeom prst="rect">
            <a:avLst/>
          </a:prstGeom>
          <a:noFill/>
        </p:spPr>
      </p:pic>
      <p:sp>
        <p:nvSpPr>
          <p:cNvPr id="14" name="Стрелка вправо 13"/>
          <p:cNvSpPr/>
          <p:nvPr/>
        </p:nvSpPr>
        <p:spPr>
          <a:xfrm>
            <a:off x="4139952" y="1412776"/>
            <a:ext cx="50405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6419056" cy="91784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Что такое творчество?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С позиции философии</a:t>
            </a:r>
          </a:p>
          <a:p>
            <a:pPr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творчество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это деятельность</a:t>
            </a: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038600" cy="457052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Творчеств</a:t>
            </a:r>
            <a:r>
              <a:rPr lang="ru-RU" dirty="0" smtClean="0"/>
              <a:t>о (</a:t>
            </a:r>
            <a:r>
              <a:rPr lang="ru-RU" dirty="0" err="1" smtClean="0"/>
              <a:t>креативность</a:t>
            </a:r>
            <a:r>
              <a:rPr lang="ru-RU" dirty="0" smtClean="0"/>
              <a:t>) – способность удивляться и познавать, умение находить выход в нестандартных ситуациях.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Творчество </a:t>
            </a:r>
            <a:r>
              <a:rPr lang="ru-RU" dirty="0" smtClean="0"/>
              <a:t>– это нацеленность на открытие нового и способность к осознанию своего опыта.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Творчество </a:t>
            </a:r>
            <a:r>
              <a:rPr lang="ru-RU" dirty="0" smtClean="0"/>
              <a:t>— это порождение новых идей, стремление научиться большему, думать о деле иначе и делать его лучше.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Творчество </a:t>
            </a:r>
            <a:r>
              <a:rPr lang="ru-RU" dirty="0" smtClean="0"/>
              <a:t>– это человеческая потребность. 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flipH="1">
            <a:off x="2051720" y="3068960"/>
            <a:ext cx="648072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4437112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Системно- </a:t>
            </a:r>
            <a:r>
              <a:rPr lang="ru-RU" dirty="0" err="1" smtClean="0"/>
              <a:t>деятельностнй</a:t>
            </a:r>
            <a:r>
              <a:rPr lang="ru-RU" dirty="0" smtClean="0"/>
              <a:t> подход лежит в основе Стандартов нового поколения.</a:t>
            </a:r>
            <a:endParaRPr lang="ru-RU" dirty="0"/>
          </a:p>
        </p:txBody>
      </p:sp>
      <p:pic>
        <p:nvPicPr>
          <p:cNvPr id="16386" name="Picture 2" descr="F:\конкурс презентаций\Новая папка\klipart_chelovek_lupa_izuchenie_lyubopytstvo_1920x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6207" y="620688"/>
            <a:ext cx="1890209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Зачем нужно формировать творческие способности?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35896" y="2332037"/>
            <a:ext cx="5256584" cy="419330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творческие способности помогают сформулировать собственную точку зрения</a:t>
            </a:r>
          </a:p>
          <a:p>
            <a:r>
              <a:rPr lang="ru-RU" dirty="0" smtClean="0"/>
              <a:t>воспитывают в детях доверие к собственным силам и интерес к другому мнению</a:t>
            </a:r>
          </a:p>
          <a:p>
            <a:r>
              <a:rPr lang="ru-RU" dirty="0" smtClean="0"/>
              <a:t>обеспечивают субъективную позицию каждого участника</a:t>
            </a:r>
          </a:p>
          <a:p>
            <a:r>
              <a:rPr lang="ru-RU" dirty="0" smtClean="0"/>
              <a:t>развивают важнейшие организаторские, коммуникативные, конструктивные, аналитические умения</a:t>
            </a:r>
          </a:p>
          <a:p>
            <a:r>
              <a:rPr lang="ru-RU" dirty="0" smtClean="0"/>
              <a:t>формируют у детей ответственность, инициативность, самостоятельность.</a:t>
            </a:r>
            <a:endParaRPr lang="ru-RU" dirty="0"/>
          </a:p>
        </p:txBody>
      </p:sp>
      <p:pic>
        <p:nvPicPr>
          <p:cNvPr id="17410" name="Picture 2" descr="F:\конкурс презентаций\Новая папка\14419659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3384376" cy="417646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1052736"/>
            <a:ext cx="7846640" cy="1027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39552" y="764704"/>
            <a:ext cx="7776864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r>
              <a:rPr lang="ru-RU" sz="2800" b="1" dirty="0" smtClean="0"/>
              <a:t>Условия развития творчества</a:t>
            </a:r>
            <a:endParaRPr lang="ru-RU" sz="28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1619672" y="2708920"/>
            <a:ext cx="165618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508104" y="2780928"/>
            <a:ext cx="1512168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Условия развития творчества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Условия развития творчества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Условия развития творчества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71600" y="4581128"/>
            <a:ext cx="2808312" cy="1656184"/>
          </a:xfrm>
          <a:prstGeom prst="roundRect">
            <a:avLst>
              <a:gd name="adj" fmla="val 158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Высокая самооценка ребёнка, то есть создание у него достаточной уверенности в своих силах, умственных возможностях</a:t>
            </a:r>
            <a:endParaRPr lang="ru-RU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20072" y="4581128"/>
            <a:ext cx="2880320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Создание соответствующего психологического климата. Именно учитель должен с первых дней ребёнка в школе поощрять и стимулировать возникновение у ребёнка творческих  способностей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6059016" cy="12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Как происходит процесс становления     творческих способностей???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2530" name="Picture 2" descr="F:\конкурс презентаций\Новая папка\iCAVURBC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4900"/>
            <a:ext cx="2663825" cy="1809750"/>
          </a:xfrm>
          <a:prstGeom prst="rect">
            <a:avLst/>
          </a:prstGeom>
          <a:noFill/>
        </p:spPr>
      </p:pic>
      <p:pic>
        <p:nvPicPr>
          <p:cNvPr id="22531" name="Picture 3" descr="F:\конкурс презентаций\Новая папка\999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772816"/>
            <a:ext cx="2424730" cy="2204665"/>
          </a:xfrm>
          <a:prstGeom prst="rect">
            <a:avLst/>
          </a:prstGeom>
          <a:noFill/>
        </p:spPr>
      </p:pic>
      <p:pic>
        <p:nvPicPr>
          <p:cNvPr id="22532" name="Picture 4" descr="F:\конкурс презентаций\Новая папка\tsifrovoi-chelovechek-960x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764704"/>
            <a:ext cx="2520280" cy="1849388"/>
          </a:xfrm>
          <a:prstGeom prst="rect">
            <a:avLst/>
          </a:prstGeom>
          <a:noFill/>
        </p:spPr>
      </p:pic>
      <p:cxnSp>
        <p:nvCxnSpPr>
          <p:cNvPr id="11" name="Соединительная линия уступом 10"/>
          <p:cNvCxnSpPr/>
          <p:nvPr/>
        </p:nvCxnSpPr>
        <p:spPr>
          <a:xfrm flipV="1">
            <a:off x="467544" y="4005064"/>
            <a:ext cx="4896544" cy="165618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rot="5400000" flipH="1" flipV="1">
            <a:off x="5220072" y="1340768"/>
            <a:ext cx="2808312" cy="252028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81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 - УЗНАЮ СЕБЯ»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539552" y="5805264"/>
            <a:ext cx="2376264" cy="64807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275856" y="4509120"/>
            <a:ext cx="20162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</a:rPr>
              <a:t>«Я - ВОСПИТЫВАЮ СЕБЯ»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12160" y="3068960"/>
            <a:ext cx="201622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81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 - УЗНАЮ СЕБЯ»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81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 - УЗНАЮ СЕБЯ»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81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 - УЗНАЮ СЕБЯ»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39552" y="6021288"/>
            <a:ext cx="21957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81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«Я - УЗНАЮ СЕБЯ»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8184" y="3140968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1200" b="1" dirty="0" smtClean="0"/>
              <a:t>«Я - ИЩУ СЕБЯ»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11784"/>
          <a:stretch>
            <a:fillRect/>
          </a:stretch>
        </p:blipFill>
        <p:spPr>
          <a:xfrm>
            <a:off x="539552" y="548680"/>
            <a:ext cx="8136136" cy="6018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612068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Театральное искусство- мощный двигатель для </a:t>
            </a:r>
            <a:r>
              <a:rPr lang="ru-RU" sz="2400" b="1" dirty="0" smtClean="0">
                <a:solidFill>
                  <a:srgbClr val="FF0000"/>
                </a:solidFill>
              </a:rPr>
              <a:t>развития творчества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076056" y="2564904"/>
            <a:ext cx="3610744" cy="35283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err="1" smtClean="0">
                <a:solidFill>
                  <a:srgbClr val="FF0000"/>
                </a:solidFill>
              </a:rPr>
              <a:t>Р</a:t>
            </a:r>
            <a:r>
              <a:rPr lang="ru-RU" sz="2800" dirty="0" err="1" smtClean="0"/>
              <a:t>-решительные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А</a:t>
            </a:r>
            <a:r>
              <a:rPr lang="ru-RU" sz="2800" dirty="0" err="1" smtClean="0"/>
              <a:t>-активные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>
                <a:solidFill>
                  <a:schemeClr val="accent2"/>
                </a:solidFill>
              </a:rPr>
              <a:t>Д</a:t>
            </a:r>
            <a:r>
              <a:rPr lang="ru-RU" sz="2800" dirty="0" err="1" smtClean="0"/>
              <a:t>-думающие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>
                <a:solidFill>
                  <a:srgbClr val="FFC000"/>
                </a:solidFill>
              </a:rPr>
              <a:t>У</a:t>
            </a:r>
            <a:r>
              <a:rPr lang="ru-RU" sz="2800" dirty="0" err="1" smtClean="0"/>
              <a:t>-уникальные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>
                <a:solidFill>
                  <a:srgbClr val="C00000"/>
                </a:solidFill>
              </a:rPr>
              <a:t>Г</a:t>
            </a:r>
            <a:r>
              <a:rPr lang="ru-RU" sz="2800" dirty="0" err="1" smtClean="0"/>
              <a:t>-гениальные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>
                <a:solidFill>
                  <a:schemeClr val="accent4"/>
                </a:solidFill>
              </a:rPr>
              <a:t>А</a:t>
            </a:r>
            <a:r>
              <a:rPr lang="ru-RU" sz="2800" dirty="0" smtClean="0"/>
              <a:t>-артисты</a:t>
            </a:r>
          </a:p>
        </p:txBody>
      </p:sp>
      <p:pic>
        <p:nvPicPr>
          <p:cNvPr id="7" name="Picture 2" descr="F:\конкурс презентаций\Новая папка\22125907-shutterstock_65221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04664"/>
            <a:ext cx="2843808" cy="1778040"/>
          </a:xfrm>
          <a:prstGeom prst="rect">
            <a:avLst/>
          </a:prstGeom>
          <a:noFill/>
        </p:spPr>
      </p:pic>
      <p:pic>
        <p:nvPicPr>
          <p:cNvPr id="1026" name="Picture 2" descr="C:\Users\svetlana\Desktop\P10407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4752528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434</TotalTime>
  <Words>655</Words>
  <Application>Microsoft Office PowerPoint</Application>
  <PresentationFormat>Экран (4:3)</PresentationFormat>
  <Paragraphs>93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 </vt:lpstr>
      <vt:lpstr>Наше время – время перемен.</vt:lpstr>
      <vt:lpstr>Учитель-творец     ученики-творцы </vt:lpstr>
      <vt:lpstr>Что такое творчество?</vt:lpstr>
      <vt:lpstr>Зачем нужно формировать творческие способности?</vt:lpstr>
      <vt:lpstr> </vt:lpstr>
      <vt:lpstr>Как происходит процесс становления     творческих способностей??? </vt:lpstr>
      <vt:lpstr>Слайд 8</vt:lpstr>
      <vt:lpstr>Театральное искусство- мощный двигатель для развития творчества</vt:lpstr>
      <vt:lpstr>Задачи театральной деятельности </vt:lpstr>
      <vt:lpstr> Основные направления в театральной деятельности </vt:lpstr>
      <vt:lpstr>Упражнения  для развития творческих способностей </vt:lpstr>
      <vt:lpstr>Ура- мы на сцене!!!!</vt:lpstr>
      <vt:lpstr>Слайд 14</vt:lpstr>
      <vt:lpstr>Слайд 15</vt:lpstr>
      <vt:lpstr>Страна творчества- фантазия и душа ребёнка.</vt:lpstr>
      <vt:lpstr>Творчество возможно :</vt:lpstr>
      <vt:lpstr>УСПЕХОВ ВАМ В ТВОРЧЕСТВЕ И «НЕПОСЛУШНЫХ» ВАМ УЧЕНИКОВ, ТЕХ КТО ЗАСТАВЛЯЕТ ВАС ДУМАТЬ,ТВОРИТЬ,ИСКАТЬ И НАХОДИТЬ.</vt:lpstr>
      <vt:lpstr>Слайд 19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svetlana</dc:creator>
  <cp:lastModifiedBy>svetlana</cp:lastModifiedBy>
  <cp:revision>50</cp:revision>
  <dcterms:created xsi:type="dcterms:W3CDTF">2015-10-15T16:02:57Z</dcterms:created>
  <dcterms:modified xsi:type="dcterms:W3CDTF">2016-03-29T17:58:53Z</dcterms:modified>
</cp:coreProperties>
</file>