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76" r:id="rId4"/>
    <p:sldId id="258" r:id="rId5"/>
    <p:sldId id="269" r:id="rId6"/>
    <p:sldId id="259" r:id="rId7"/>
    <p:sldId id="260" r:id="rId8"/>
    <p:sldId id="261" r:id="rId9"/>
    <p:sldId id="273" r:id="rId10"/>
    <p:sldId id="262" r:id="rId11"/>
    <p:sldId id="263" r:id="rId12"/>
    <p:sldId id="264" r:id="rId13"/>
    <p:sldId id="265" r:id="rId14"/>
    <p:sldId id="266" r:id="rId15"/>
    <p:sldId id="271" r:id="rId16"/>
    <p:sldId id="272" r:id="rId17"/>
    <p:sldId id="267" r:id="rId18"/>
    <p:sldId id="275" r:id="rId19"/>
    <p:sldId id="268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323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423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06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077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123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595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42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045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45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76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950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C58F3-3E4B-40DA-864D-BE2A1EE3C819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09E5C-C1CE-4987-9F88-B5DC1A81E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1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66624" y="375047"/>
            <a:ext cx="64462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Знакомство с буквой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14244" y="4098977"/>
            <a:ext cx="2026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«Школа </a:t>
            </a:r>
            <a:r>
              <a:rPr lang="en-US" b="1" dirty="0">
                <a:solidFill>
                  <a:srgbClr val="FF0000"/>
                </a:solidFill>
              </a:rPr>
              <a:t>XXI </a:t>
            </a:r>
            <a:r>
              <a:rPr lang="ru-RU" b="1" dirty="0">
                <a:solidFill>
                  <a:srgbClr val="FF0000"/>
                </a:solidFill>
              </a:rPr>
              <a:t>века»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5229200"/>
            <a:ext cx="3876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Презентацию подготовила :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учитель  </a:t>
            </a:r>
            <a:r>
              <a:rPr lang="ru-RU" b="1" dirty="0">
                <a:solidFill>
                  <a:srgbClr val="FF0000"/>
                </a:solidFill>
              </a:rPr>
              <a:t>начальных классов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МБОУ </a:t>
            </a:r>
            <a:r>
              <a:rPr lang="ru-RU" b="1" dirty="0">
                <a:solidFill>
                  <a:srgbClr val="FF0000"/>
                </a:solidFill>
              </a:rPr>
              <a:t>СОШ №17 им. В. </a:t>
            </a:r>
            <a:r>
              <a:rPr lang="ru-RU" b="1" dirty="0" err="1" smtClean="0">
                <a:solidFill>
                  <a:srgbClr val="FF0000"/>
                </a:solidFill>
              </a:rPr>
              <a:t>Зангиева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г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 smtClean="0">
                <a:solidFill>
                  <a:srgbClr val="FF0000"/>
                </a:solidFill>
              </a:rPr>
              <a:t>Владикавказа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Гаглоева </a:t>
            </a:r>
            <a:r>
              <a:rPr lang="ru-RU" b="1" dirty="0">
                <a:solidFill>
                  <a:srgbClr val="FF0000"/>
                </a:solidFill>
              </a:rPr>
              <a:t>Маргарита Анатольевна </a:t>
            </a:r>
          </a:p>
        </p:txBody>
      </p:sp>
      <p:pic>
        <p:nvPicPr>
          <p:cNvPr id="10" name="Picture 3" descr="C:\Documents and Settings\Admin\Рабочий стол\несклоняемые существительные\б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41081" y="2492896"/>
            <a:ext cx="3560707" cy="2294013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/>
        </p:nvSpPr>
        <p:spPr>
          <a:xfrm>
            <a:off x="6786563" y="5929313"/>
            <a:ext cx="842962" cy="71437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938963" y="6081713"/>
            <a:ext cx="842962" cy="71437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" name="Picture 43" descr="0_9e916_fbcdf200_XL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" r="8080" b="1569"/>
          <a:stretch>
            <a:fillRect/>
          </a:stretch>
        </p:blipFill>
        <p:spPr>
          <a:xfrm>
            <a:off x="3379705" y="1272548"/>
            <a:ext cx="2119620" cy="2714176"/>
          </a:xfrm>
          <a:solidFill>
            <a:schemeClr val="bg1"/>
          </a:solidFill>
        </p:spPr>
      </p:pic>
      <p:pic>
        <p:nvPicPr>
          <p:cNvPr id="19" name="Picture 2" descr="C:\Users\Пользователь\Desktop\Новая папка\20-Акита-ину - порода собаки Хатик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08" y="3868032"/>
            <a:ext cx="2088232" cy="27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Пользователь\Desktop\images - копия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08" y="1298377"/>
            <a:ext cx="2088232" cy="220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balalaralemi.kz/img/uploads/2da47b63f30e26e138bbe7a9d287054e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4517" y="4581128"/>
            <a:ext cx="1777836" cy="206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27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short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01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9" name="Rectangle 27"/>
          <p:cNvSpPr>
            <a:spLocks noGrp="1" noChangeArrowheads="1"/>
          </p:cNvSpPr>
          <p:nvPr>
            <p:ph type="subTitle" idx="4294967295"/>
          </p:nvPr>
        </p:nvSpPr>
        <p:spPr>
          <a:xfrm>
            <a:off x="395288" y="1196975"/>
            <a:ext cx="7561262" cy="3240088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72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Мне на ладошку легла - и пропала.</a:t>
            </a:r>
            <a:r>
              <a:rPr lang="ru-RU" sz="7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3074" name="Picture 2" descr="C:\Users\Пользователь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3312"/>
            <a:ext cx="871296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39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93956664_large_0_5502e_a98bf143_L - копия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7128792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59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Desktop\images - копия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41682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\Desktop\images - копия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695" y="4653136"/>
            <a:ext cx="364120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26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800" b="1" dirty="0" smtClean="0"/>
              <a:t>                      Снежок.</a:t>
            </a:r>
          </a:p>
          <a:p>
            <a:pPr marL="0" indent="0">
              <a:buNone/>
            </a:pPr>
            <a:r>
              <a:rPr lang="ru-RU" sz="3600" b="1" dirty="0" smtClean="0"/>
              <a:t>Снежок порхает, кружится,</a:t>
            </a:r>
          </a:p>
          <a:p>
            <a:pPr marL="0" indent="0">
              <a:buNone/>
            </a:pPr>
            <a:r>
              <a:rPr lang="ru-RU" sz="3600" b="1" dirty="0"/>
              <a:t>н</a:t>
            </a:r>
            <a:r>
              <a:rPr lang="ru-RU" sz="3600" b="1" dirty="0" smtClean="0"/>
              <a:t>а улицах бело,</a:t>
            </a:r>
          </a:p>
          <a:p>
            <a:pPr marL="0" indent="0">
              <a:buNone/>
            </a:pPr>
            <a:r>
              <a:rPr lang="ru-RU" sz="3600" b="1" dirty="0"/>
              <a:t>и</a:t>
            </a:r>
            <a:r>
              <a:rPr lang="ru-RU" sz="3600" b="1" dirty="0" smtClean="0"/>
              <a:t> превратились лужицы</a:t>
            </a:r>
          </a:p>
          <a:p>
            <a:pPr marL="0" indent="0">
              <a:buNone/>
            </a:pPr>
            <a:r>
              <a:rPr lang="ru-RU" sz="3600" b="1" dirty="0"/>
              <a:t>в</a:t>
            </a:r>
            <a:r>
              <a:rPr lang="ru-RU" sz="3600" b="1" dirty="0" smtClean="0"/>
              <a:t> прозрачное стекло.</a:t>
            </a:r>
          </a:p>
          <a:p>
            <a:pPr marL="0" indent="0">
              <a:buNone/>
            </a:pPr>
            <a:r>
              <a:rPr lang="ru-RU" sz="3600" b="1" dirty="0" smtClean="0"/>
              <a:t>В саду, где пели зяблики,</a:t>
            </a:r>
          </a:p>
          <a:p>
            <a:pPr marL="0" indent="0">
              <a:buNone/>
            </a:pPr>
            <a:r>
              <a:rPr lang="ru-RU" sz="3600" b="1" dirty="0"/>
              <a:t>с</a:t>
            </a:r>
            <a:r>
              <a:rPr lang="ru-RU" sz="3600" b="1" dirty="0" smtClean="0"/>
              <a:t>егодня – посмотри:</a:t>
            </a:r>
          </a:p>
          <a:p>
            <a:pPr marL="0" indent="0">
              <a:buNone/>
            </a:pPr>
            <a:r>
              <a:rPr lang="ru-RU" sz="3600" b="1" dirty="0"/>
              <a:t>к</a:t>
            </a:r>
            <a:r>
              <a:rPr lang="ru-RU" sz="3600" b="1" dirty="0" smtClean="0"/>
              <a:t>ак розовые яблоки,</a:t>
            </a:r>
          </a:p>
          <a:p>
            <a:pPr marL="0" indent="0">
              <a:buNone/>
            </a:pPr>
            <a:r>
              <a:rPr lang="ru-RU" sz="3600" b="1" dirty="0"/>
              <a:t>н</a:t>
            </a:r>
            <a:r>
              <a:rPr lang="ru-RU" sz="3600" b="1" dirty="0" smtClean="0"/>
              <a:t>а ветках снегири.</a:t>
            </a:r>
          </a:p>
          <a:p>
            <a:pPr marL="0" indent="0">
              <a:buNone/>
            </a:pPr>
            <a:r>
              <a:rPr lang="ru-RU" sz="3600" b="1" dirty="0"/>
              <a:t> </a:t>
            </a:r>
            <a:r>
              <a:rPr lang="ru-RU" sz="3600" b="1" dirty="0" smtClean="0"/>
              <a:t>                                           (</a:t>
            </a:r>
            <a:r>
              <a:rPr lang="ru-RU" sz="3600" b="1" dirty="0" err="1" smtClean="0"/>
              <a:t>З.Александрова</a:t>
            </a:r>
            <a:r>
              <a:rPr lang="ru-RU" sz="3600" b="1" dirty="0" smtClean="0"/>
              <a:t>)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9077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132392"/>
              </p:ext>
            </p:extLst>
          </p:nvPr>
        </p:nvGraphicFramePr>
        <p:xfrm>
          <a:off x="857224" y="571480"/>
          <a:ext cx="5362575" cy="2011680"/>
        </p:xfrm>
        <a:graphic>
          <a:graphicData uri="http://schemas.openxmlformats.org/drawingml/2006/table">
            <a:tbl>
              <a:tblPr/>
              <a:tblGrid>
                <a:gridCol w="1072515"/>
                <a:gridCol w="1072515"/>
                <a:gridCol w="1072515"/>
                <a:gridCol w="1072515"/>
                <a:gridCol w="107251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1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2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3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4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5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н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а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с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о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с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90827"/>
              </p:ext>
            </p:extLst>
          </p:nvPr>
        </p:nvGraphicFramePr>
        <p:xfrm>
          <a:off x="928662" y="4572008"/>
          <a:ext cx="5362575" cy="2011680"/>
        </p:xfrm>
        <a:graphic>
          <a:graphicData uri="http://schemas.openxmlformats.org/drawingml/2006/table">
            <a:tbl>
              <a:tblPr/>
              <a:tblGrid>
                <a:gridCol w="1072515"/>
                <a:gridCol w="1072515"/>
                <a:gridCol w="1072515"/>
                <a:gridCol w="1072515"/>
                <a:gridCol w="107251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3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4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5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1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2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36096" y="5421404"/>
            <a:ext cx="52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7624" y="5402833"/>
            <a:ext cx="474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95736" y="5401887"/>
            <a:ext cx="55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75856" y="5402833"/>
            <a:ext cx="474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3968" y="5421404"/>
            <a:ext cx="5629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н</a:t>
            </a:r>
          </a:p>
        </p:txBody>
      </p:sp>
      <p:pic>
        <p:nvPicPr>
          <p:cNvPr id="13" name="Picture 2" descr="http://www.balalaralemi.kz/img/uploads/2da47b63f30e26e138bbe7a9d287054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988840"/>
            <a:ext cx="244827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43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5154568"/>
              </p:ext>
            </p:extLst>
          </p:nvPr>
        </p:nvGraphicFramePr>
        <p:xfrm>
          <a:off x="857224" y="571480"/>
          <a:ext cx="5362575" cy="2011680"/>
        </p:xfrm>
        <a:graphic>
          <a:graphicData uri="http://schemas.openxmlformats.org/drawingml/2006/table">
            <a:tbl>
              <a:tblPr/>
              <a:tblGrid>
                <a:gridCol w="1072515"/>
                <a:gridCol w="1072515"/>
                <a:gridCol w="1072515"/>
                <a:gridCol w="1072515"/>
                <a:gridCol w="107251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1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2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3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4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5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н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а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в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е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с</a:t>
                      </a:r>
                      <a:endParaRPr lang="ru-RU" sz="4400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788878"/>
              </p:ext>
            </p:extLst>
          </p:nvPr>
        </p:nvGraphicFramePr>
        <p:xfrm>
          <a:off x="928662" y="4572008"/>
          <a:ext cx="5362575" cy="2011680"/>
        </p:xfrm>
        <a:graphic>
          <a:graphicData uri="http://schemas.openxmlformats.org/drawingml/2006/table">
            <a:tbl>
              <a:tblPr/>
              <a:tblGrid>
                <a:gridCol w="1072515"/>
                <a:gridCol w="1072515"/>
                <a:gridCol w="1072515"/>
                <a:gridCol w="1072515"/>
                <a:gridCol w="107251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3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4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5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1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2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36096" y="5421404"/>
            <a:ext cx="52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01140" y="5421404"/>
            <a:ext cx="5277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в</a:t>
            </a:r>
            <a:endParaRPr lang="ru-RU" sz="5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195736" y="5401887"/>
            <a:ext cx="532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75856" y="5402833"/>
            <a:ext cx="474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3968" y="5421404"/>
            <a:ext cx="5629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н</a:t>
            </a:r>
          </a:p>
        </p:txBody>
      </p:sp>
      <p:pic>
        <p:nvPicPr>
          <p:cNvPr id="13" name="Picture 2" descr="http://www.balalaralemi.kz/img/uploads/2da47b63f30e26e138bbe7a9d287054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988840"/>
            <a:ext cx="244827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7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04_bsj19Y5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49694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46948" y="266745"/>
            <a:ext cx="4906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Агния Львовна </a:t>
            </a:r>
            <a:r>
              <a:rPr lang="ru-RU" sz="4000" b="1" dirty="0" err="1"/>
              <a:t>Б</a:t>
            </a:r>
            <a:r>
              <a:rPr lang="ru-RU" sz="4000" b="1" dirty="0" err="1" smtClean="0"/>
              <a:t>арто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21663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424936" cy="638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51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 flipH="1">
            <a:off x="1128442" y="1311589"/>
            <a:ext cx="36028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с</a:t>
            </a:r>
            <a:r>
              <a:rPr lang="ru-RU" sz="4400" b="1" dirty="0" smtClean="0"/>
              <a:t>ильный      -</a:t>
            </a:r>
          </a:p>
          <a:p>
            <a:r>
              <a:rPr lang="ru-RU" sz="4400" b="1" dirty="0"/>
              <a:t>м</a:t>
            </a:r>
            <a:r>
              <a:rPr lang="ru-RU" sz="4400" b="1" dirty="0" smtClean="0"/>
              <a:t>ириться     - </a:t>
            </a:r>
          </a:p>
          <a:p>
            <a:r>
              <a:rPr lang="ru-RU" sz="4400" b="1" dirty="0"/>
              <a:t>т</a:t>
            </a:r>
            <a:r>
              <a:rPr lang="ru-RU" sz="4400" b="1" dirty="0" smtClean="0"/>
              <a:t>русливый   -</a:t>
            </a:r>
          </a:p>
          <a:p>
            <a:r>
              <a:rPr lang="ru-RU" sz="4400" b="1" dirty="0"/>
              <a:t>к</a:t>
            </a:r>
            <a:r>
              <a:rPr lang="ru-RU" sz="4400" b="1" dirty="0" smtClean="0"/>
              <a:t>ислый         -</a:t>
            </a:r>
          </a:p>
          <a:p>
            <a:r>
              <a:rPr lang="ru-RU" sz="4400" b="1" dirty="0"/>
              <a:t>г</a:t>
            </a:r>
            <a:r>
              <a:rPr lang="ru-RU" sz="4400" b="1" dirty="0" smtClean="0"/>
              <a:t>лупый          - </a:t>
            </a:r>
          </a:p>
          <a:p>
            <a:r>
              <a:rPr lang="ru-RU" sz="4400" b="1" dirty="0"/>
              <a:t>м</a:t>
            </a:r>
            <a:r>
              <a:rPr lang="ru-RU" sz="4400" b="1" dirty="0" smtClean="0"/>
              <a:t>окрый        -</a:t>
            </a:r>
            <a:endParaRPr lang="ru-RU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08369" y="465662"/>
            <a:ext cx="6071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Подбери антонимы на букву «С»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431" y="1335418"/>
            <a:ext cx="20120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слабый</a:t>
            </a:r>
            <a:endParaRPr lang="ru-RU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72431" y="2089062"/>
            <a:ext cx="25874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ссориться</a:t>
            </a:r>
            <a:endParaRPr lang="ru-RU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72431" y="2699099"/>
            <a:ext cx="2110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смелый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60921" y="3389081"/>
            <a:ext cx="22317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сладкий</a:t>
            </a:r>
            <a:endParaRPr lang="ru-RU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560921" y="4144026"/>
            <a:ext cx="3260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смышлёный</a:t>
            </a:r>
            <a:endParaRPr lang="ru-RU" sz="4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615885" y="4710060"/>
            <a:ext cx="15552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сухой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94293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Солнца яркого боится.</a:t>
            </a:r>
          </a:p>
          <a:p>
            <a:pPr marL="0" indent="0">
              <a:buNone/>
            </a:pPr>
            <a:r>
              <a:rPr lang="ru-RU" sz="4000" b="1" dirty="0" smtClean="0"/>
              <a:t>Ночью – хищник эта птица.</a:t>
            </a:r>
          </a:p>
          <a:p>
            <a:pPr marL="0" indent="0">
              <a:buNone/>
            </a:pPr>
            <a:r>
              <a:rPr lang="ru-RU" sz="4000" b="1" dirty="0" smtClean="0"/>
              <a:t>Ловко мышь найдет в траве.</a:t>
            </a:r>
          </a:p>
          <a:p>
            <a:pPr marL="0" indent="0">
              <a:buNone/>
            </a:pPr>
            <a:r>
              <a:rPr lang="ru-RU" sz="4000" b="1" dirty="0" smtClean="0"/>
              <a:t>Говорим мы о ….</a:t>
            </a:r>
            <a:endParaRPr lang="ru-RU" sz="4000" b="1" dirty="0"/>
          </a:p>
        </p:txBody>
      </p:sp>
      <p:pic>
        <p:nvPicPr>
          <p:cNvPr id="5122" name="Picture 2" descr="C:\Users\Пользователь\Desktop\so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8424935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46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251449">
            <a:off x="785438" y="1150621"/>
            <a:ext cx="425110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 работу!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5" name="Picture 2" descr="http://www.balalaralemi.kz/img/uploads/2da47b63f30e26e138bbe7a9d287054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0417" y="1988840"/>
            <a:ext cx="368206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77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Найди лишнюю букву.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628800"/>
            <a:ext cx="53303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а  у  е  ы     о  ю  и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96792" y="1628800"/>
            <a:ext cx="4796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з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60803" y="2780928"/>
            <a:ext cx="4172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я  е      ю  и  ё 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83768" y="2780928"/>
            <a:ext cx="7136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 о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67437" y="4085048"/>
            <a:ext cx="5230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р  м  л  й  н      г  з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84734" y="4085048"/>
            <a:ext cx="8490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к</a:t>
            </a:r>
            <a:endParaRPr lang="ru-RU" sz="5400" b="1" dirty="0"/>
          </a:p>
        </p:txBody>
      </p:sp>
      <p:pic>
        <p:nvPicPr>
          <p:cNvPr id="10" name="Picture 2" descr="http://www.balalaralemi.kz/img/uploads/2da47b63f30e26e138bbe7a9d287054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026" y="2190381"/>
            <a:ext cx="1656184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69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/>
              <a:t>Горбоносый, длинноногий</a:t>
            </a:r>
          </a:p>
          <a:p>
            <a:pPr marL="0" indent="0">
              <a:buNone/>
            </a:pPr>
            <a:r>
              <a:rPr lang="ru-RU" sz="3600" b="1" dirty="0" smtClean="0"/>
              <a:t>Великан </a:t>
            </a:r>
            <a:r>
              <a:rPr lang="ru-RU" sz="3600" b="1" dirty="0" err="1" smtClean="0"/>
              <a:t>ветвисторогий</a:t>
            </a:r>
            <a:r>
              <a:rPr lang="ru-RU" sz="3600" b="1" dirty="0" smtClean="0"/>
              <a:t>,</a:t>
            </a:r>
          </a:p>
          <a:p>
            <a:pPr marL="0" indent="0">
              <a:buNone/>
            </a:pPr>
            <a:r>
              <a:rPr lang="ru-RU" sz="3600" b="1" dirty="0" smtClean="0"/>
              <a:t>Ест траву, кустов побеги,</a:t>
            </a:r>
          </a:p>
          <a:p>
            <a:pPr marL="0" indent="0">
              <a:buNone/>
            </a:pPr>
            <a:r>
              <a:rPr lang="ru-RU" sz="3600" b="1" dirty="0" smtClean="0"/>
              <a:t>С ним тягаться трудно в беге.</a:t>
            </a:r>
          </a:p>
          <a:p>
            <a:pPr marL="0" indent="0">
              <a:buNone/>
            </a:pPr>
            <a:r>
              <a:rPr lang="ru-RU" sz="3600" b="1" dirty="0" smtClean="0"/>
              <a:t>Коль такого довелось</a:t>
            </a:r>
          </a:p>
          <a:p>
            <a:pPr marL="0" indent="0">
              <a:buNone/>
            </a:pPr>
            <a:r>
              <a:rPr lang="ru-RU" sz="3600" b="1" dirty="0" smtClean="0"/>
              <a:t>Встретить –</a:t>
            </a:r>
          </a:p>
          <a:p>
            <a:pPr marL="0" indent="0">
              <a:buNone/>
            </a:pPr>
            <a:r>
              <a:rPr lang="ru-RU" sz="3600" b="1" dirty="0" smtClean="0"/>
              <a:t>Знай, что это …</a:t>
            </a:r>
            <a:endParaRPr lang="ru-RU" sz="3600" b="1" dirty="0"/>
          </a:p>
        </p:txBody>
      </p:sp>
      <p:pic>
        <p:nvPicPr>
          <p:cNvPr id="2050" name="Picture 2" descr="C:\Users\Пользователь\Desktop\kartinki24_ru_moose_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70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1075511" y="1573104"/>
            <a:ext cx="4170234" cy="1000126"/>
            <a:chOff x="2639640" y="1928801"/>
            <a:chExt cx="3128557" cy="1000133"/>
          </a:xfrm>
          <a:solidFill>
            <a:schemeClr val="bg1"/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2639640" y="1928802"/>
              <a:ext cx="785149" cy="100013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424790" y="1928802"/>
              <a:ext cx="757532" cy="100013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189774" y="1928802"/>
              <a:ext cx="767396" cy="100013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962859" y="1928801"/>
              <a:ext cx="805338" cy="100013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15"/>
          <p:cNvGrpSpPr>
            <a:grpSpLocks/>
          </p:cNvGrpSpPr>
          <p:nvPr/>
        </p:nvGrpSpPr>
        <p:grpSpPr bwMode="auto">
          <a:xfrm>
            <a:off x="1949190" y="4365104"/>
            <a:ext cx="4000500" cy="1000125"/>
            <a:chOff x="1071538" y="2000240"/>
            <a:chExt cx="4000528" cy="10001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71538" y="2000240"/>
              <a:ext cx="1000132" cy="100013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071670" y="2000240"/>
              <a:ext cx="1000132" cy="100013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071802" y="2000240"/>
              <a:ext cx="1000132" cy="100013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071934" y="2000240"/>
              <a:ext cx="1000132" cy="100013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" name="Равнобедренный треугольник 14"/>
          <p:cNvSpPr/>
          <p:nvPr/>
        </p:nvSpPr>
        <p:spPr>
          <a:xfrm>
            <a:off x="1278908" y="2678669"/>
            <a:ext cx="357188" cy="50006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4270908" y="5451891"/>
            <a:ext cx="357188" cy="50006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49190" y="4394611"/>
            <a:ext cx="1000125" cy="97061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164680" y="1573104"/>
            <a:ext cx="1103553" cy="98701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180464" y="1599856"/>
            <a:ext cx="973123" cy="96026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22082" y="1609613"/>
            <a:ext cx="1058381" cy="98061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075511" y="1569902"/>
            <a:ext cx="1046572" cy="100653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949314" y="4388197"/>
            <a:ext cx="1025035" cy="97703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949440" y="4394612"/>
            <a:ext cx="972863" cy="97061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949565" y="4365105"/>
            <a:ext cx="964529" cy="10001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52" descr="origi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680" y="764704"/>
            <a:ext cx="674689" cy="578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2" descr="origi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016" y="3645024"/>
            <a:ext cx="674689" cy="578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1075511" y="3207635"/>
            <a:ext cx="5918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С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153587" y="5951953"/>
            <a:ext cx="5918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С</a:t>
            </a:r>
          </a:p>
        </p:txBody>
      </p:sp>
      <p:pic>
        <p:nvPicPr>
          <p:cNvPr id="4098" name="Picture 2" descr="C:\Users\Пользователь\Desktop\so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698459"/>
            <a:ext cx="3131767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Пользователь\Desktop\kartinki24_ru_moose_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89040"/>
            <a:ext cx="280831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8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3030" y="1430294"/>
            <a:ext cx="1439862" cy="143986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60764" y="1430294"/>
            <a:ext cx="1439862" cy="143986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5323320" y="1961867"/>
            <a:ext cx="785813" cy="2928937"/>
          </a:xfrm>
          <a:prstGeom prst="leftBrace">
            <a:avLst>
              <a:gd name="adj1" fmla="val 30268"/>
              <a:gd name="adj2" fmla="val 51008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/>
          <a:stretch>
            <a:fillRect/>
          </a:stretch>
        </p:blipFill>
        <p:spPr>
          <a:xfrm>
            <a:off x="8401019" y="5589240"/>
            <a:ext cx="276225" cy="2762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19457" y="1626277"/>
            <a:ext cx="1007007" cy="1015663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[c]</a:t>
            </a:r>
            <a:endParaRPr lang="ru-RU" sz="6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577805" y="1626704"/>
            <a:ext cx="1205779" cy="101566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[c’]</a:t>
            </a:r>
            <a:endParaRPr lang="ru-RU" sz="6000" b="1" dirty="0"/>
          </a:p>
        </p:txBody>
      </p:sp>
      <p:pic>
        <p:nvPicPr>
          <p:cNvPr id="3074" name="Picture 2" descr="C:\Users\Пользователь\Desktop\Новая папка (3)\uchitel-300x3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0243" y="634105"/>
            <a:ext cx="8363347" cy="637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81700" y="4058060"/>
            <a:ext cx="3196105" cy="26468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endParaRPr lang="ru-RU" sz="16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8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8280400" cy="720725"/>
          </a:xfrm>
        </p:spPr>
        <p:txBody>
          <a:bodyPr/>
          <a:lstStyle/>
          <a:p>
            <a:r>
              <a:rPr lang="ru-RU" sz="2800">
                <a:latin typeface="Times New Roman" pitchFamily="18" charset="0"/>
              </a:rPr>
              <a:t>Найди слова на картинке со звуками </a:t>
            </a:r>
            <a:r>
              <a:rPr lang="en-GB" sz="2800" b="1">
                <a:solidFill>
                  <a:schemeClr val="tx2"/>
                </a:solidFill>
                <a:latin typeface="Times New Roman" pitchFamily="18" charset="0"/>
              </a:rPr>
              <a:t>[</a:t>
            </a:r>
            <a:r>
              <a:rPr lang="ru-RU" sz="2800" b="1">
                <a:solidFill>
                  <a:schemeClr val="tx2"/>
                </a:solidFill>
                <a:latin typeface="Times New Roman" pitchFamily="18" charset="0"/>
              </a:rPr>
              <a:t>С</a:t>
            </a:r>
            <a:r>
              <a:rPr lang="en-GB" sz="2800" b="1">
                <a:solidFill>
                  <a:schemeClr val="tx2"/>
                </a:solidFill>
                <a:latin typeface="Times New Roman" pitchFamily="18" charset="0"/>
              </a:rPr>
              <a:t>]</a:t>
            </a:r>
            <a:r>
              <a:rPr lang="ru-RU" sz="2800">
                <a:latin typeface="Times New Roman" pitchFamily="18" charset="0"/>
              </a:rPr>
              <a:t> или </a:t>
            </a:r>
            <a:r>
              <a:rPr lang="en-GB" sz="2800" b="1">
                <a:solidFill>
                  <a:schemeClr val="tx2"/>
                </a:solidFill>
                <a:latin typeface="Times New Roman" pitchFamily="18" charset="0"/>
              </a:rPr>
              <a:t>[</a:t>
            </a:r>
            <a:r>
              <a:rPr lang="ru-RU" sz="2800" b="1">
                <a:solidFill>
                  <a:schemeClr val="tx2"/>
                </a:solidFill>
                <a:latin typeface="Times New Roman" pitchFamily="18" charset="0"/>
              </a:rPr>
              <a:t>С</a:t>
            </a:r>
            <a:r>
              <a:rPr lang="en-GB" sz="2800" b="1">
                <a:solidFill>
                  <a:schemeClr val="tx2"/>
                </a:solidFill>
                <a:latin typeface="Times New Roman" pitchFamily="18" charset="0"/>
              </a:rPr>
              <a:t>’]</a:t>
            </a:r>
            <a:endParaRPr lang="ru-RU" sz="2800" b="1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1273" name="Picture 9" descr="буква с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1412776"/>
            <a:ext cx="8243888" cy="5229225"/>
          </a:xfrm>
        </p:spPr>
      </p:pic>
    </p:spTree>
    <p:extLst>
      <p:ext uri="{BB962C8B-B14F-4D97-AF65-F5344CB8AC3E}">
        <p14:creationId xmlns:p14="http://schemas.microsoft.com/office/powerpoint/2010/main" val="179287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4419600" y="-76200"/>
            <a:ext cx="3048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ю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648200" y="-76200"/>
            <a:ext cx="3048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е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191000" y="-76200"/>
            <a:ext cx="3048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и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191000" y="0"/>
            <a:ext cx="3048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ы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4191000" y="-92075"/>
            <a:ext cx="3048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ё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4343400" y="-92075"/>
            <a:ext cx="3048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я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724400" y="-76200"/>
            <a:ext cx="3048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э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4343400" y="-76200"/>
            <a:ext cx="22098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4191000" y="-76200"/>
            <a:ext cx="22098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905000" y="-76200"/>
            <a:ext cx="22098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663300"/>
                </a:solidFill>
                <a:latin typeface="Times New Roman" pitchFamily="18" charset="0"/>
              </a:rPr>
              <a:t>с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4495800" y="-76200"/>
            <a:ext cx="22098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5000">
                <a:solidFill>
                  <a:srgbClr val="FF3300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5076825" y="260350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ы</a:t>
            </a: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1619250" y="260350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684213" y="5373688"/>
            <a:ext cx="1143000" cy="1219200"/>
          </a:xfrm>
          <a:prstGeom prst="rect">
            <a:avLst/>
          </a:prstGeom>
          <a:solidFill>
            <a:srgbClr val="80D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80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2771775" y="260350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6443663" y="5373688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е</a:t>
            </a:r>
          </a:p>
        </p:txBody>
      </p: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5292725" y="5373688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и</a:t>
            </a:r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2987675" y="5373688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ё</a:t>
            </a: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1835150" y="5373688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я</a:t>
            </a: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539750" y="260350"/>
            <a:ext cx="1143000" cy="12192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80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6227763" y="260350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э</a:t>
            </a:r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4140200" y="5373688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ю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684213" y="5373688"/>
            <a:ext cx="6858000" cy="1219200"/>
          </a:xfrm>
          <a:prstGeom prst="rect">
            <a:avLst/>
          </a:prstGeom>
          <a:noFill/>
          <a:ln w="57150">
            <a:solidFill>
              <a:srgbClr val="80D03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924300" y="260350"/>
            <a:ext cx="1143000" cy="1219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EE7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у</a:t>
            </a: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539750" y="260350"/>
            <a:ext cx="6858000" cy="1219200"/>
          </a:xfrm>
          <a:prstGeom prst="rect">
            <a:avLst/>
          </a:prstGeom>
          <a:noFill/>
          <a:ln w="57150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59" name="AutoShape 2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67625" y="6092825"/>
            <a:ext cx="1296988" cy="576263"/>
          </a:xfrm>
          <a:prstGeom prst="actionButtonBlank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меню</a:t>
            </a:r>
          </a:p>
        </p:txBody>
      </p:sp>
    </p:spTree>
    <p:extLst>
      <p:ext uri="{BB962C8B-B14F-4D97-AF65-F5344CB8AC3E}">
        <p14:creationId xmlns:p14="http://schemas.microsoft.com/office/powerpoint/2010/main" val="40531162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6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276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276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276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276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76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autoRev="1" fill="hold"/>
                                        <p:tgtEl>
                                          <p:spTgt spid="276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250" autoRev="1" fill="hold"/>
                                        <p:tgtEl>
                                          <p:spTgt spid="276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276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276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mph" presetSubtype="2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6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hold"/>
                                        <p:tgtEl>
                                          <p:spTgt spid="276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hold"/>
                                        <p:tgtEl>
                                          <p:spTgt spid="276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276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276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mph" presetSubtype="2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2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76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50" autoRev="1" fill="hold"/>
                                        <p:tgtEl>
                                          <p:spTgt spid="276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250" autoRev="1" fill="hold"/>
                                        <p:tgtEl>
                                          <p:spTgt spid="276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250" autoRev="1" fill="hold"/>
                                        <p:tgtEl>
                                          <p:spTgt spid="276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autoRev="1" fill="hold"/>
                                        <p:tgtEl>
                                          <p:spTgt spid="276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" presetClass="emph" presetSubtype="2" fill="hold" grpId="14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76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250" autoRev="1" fill="hold"/>
                                        <p:tgtEl>
                                          <p:spTgt spid="276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7" dur="250" autoRev="1" fill="hold"/>
                                        <p:tgtEl>
                                          <p:spTgt spid="276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8" dur="250" autoRev="1" fill="hold"/>
                                        <p:tgtEl>
                                          <p:spTgt spid="276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autoRev="1" fill="hold"/>
                                        <p:tgtEl>
                                          <p:spTgt spid="276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emph" presetSubtype="2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8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6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76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 nodeType="clickPar">
                      <p:stCondLst>
                        <p:cond delay="0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" dur="250" autoRev="1" fill="hold"/>
                                        <p:tgtEl>
                                          <p:spTgt spid="276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8" dur="250" autoRev="1" fill="hold"/>
                                        <p:tgtEl>
                                          <p:spTgt spid="276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9" dur="250" autoRev="1" fill="hold"/>
                                        <p:tgtEl>
                                          <p:spTgt spid="276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50" autoRev="1" fill="hold"/>
                                        <p:tgtEl>
                                          <p:spTgt spid="276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9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" presetClass="emph" presetSubtype="2" fill="hold" grpId="18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76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" dur="250" autoRev="1" fill="hold"/>
                                        <p:tgtEl>
                                          <p:spTgt spid="276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9" dur="250" autoRev="1" fill="hold"/>
                                        <p:tgtEl>
                                          <p:spTgt spid="276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0" dur="250" autoRev="1" fill="hold"/>
                                        <p:tgtEl>
                                          <p:spTgt spid="276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50" autoRev="1" fill="hold"/>
                                        <p:tgtEl>
                                          <p:spTgt spid="276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0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1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76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 nodeType="clickPar">
                      <p:stCondLst>
                        <p:cond delay="0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250" autoRev="1" fill="hold"/>
                                        <p:tgtEl>
                                          <p:spTgt spid="276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250" autoRev="1" fill="hold"/>
                                        <p:tgtEl>
                                          <p:spTgt spid="276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250" autoRev="1" fill="hold"/>
                                        <p:tgtEl>
                                          <p:spTgt spid="276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50" autoRev="1" fill="hold"/>
                                        <p:tgtEl>
                                          <p:spTgt spid="276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1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3" presetClass="emph" presetSubtype="2" fill="hold" grpId="10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5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0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76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 nodeType="clickPar">
                      <p:stCondLst>
                        <p:cond delay="0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250" autoRev="1" fill="hold"/>
                                        <p:tgtEl>
                                          <p:spTgt spid="276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1" dur="250" autoRev="1" fill="hold"/>
                                        <p:tgtEl>
                                          <p:spTgt spid="276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2" dur="250" autoRev="1" fill="hold"/>
                                        <p:tgtEl>
                                          <p:spTgt spid="276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50" autoRev="1" fill="hold"/>
                                        <p:tgtEl>
                                          <p:spTgt spid="276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" presetClass="emph" presetSubtype="2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2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20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6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1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27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1" dur="250" autoRev="1" fill="hold"/>
                                        <p:tgtEl>
                                          <p:spTgt spid="276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2" dur="250" autoRev="1" fill="hold"/>
                                        <p:tgtEl>
                                          <p:spTgt spid="276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3" dur="250" autoRev="1" fill="hold"/>
                                        <p:tgtEl>
                                          <p:spTgt spid="276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250" autoRev="1" fill="hold"/>
                                        <p:tgtEl>
                                          <p:spTgt spid="276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6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3" presetID="9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3" presetClass="emph" presetSubtype="2" fill="hold" grpId="8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7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3"/>
                  </p:tgtEl>
                </p:cond>
              </p:nextCondLst>
            </p:seq>
          </p:childTnLst>
        </p:cTn>
      </p:par>
    </p:tnLst>
    <p:bldLst>
      <p:bldP spid="27650" grpId="0"/>
      <p:bldP spid="27650" grpId="1"/>
      <p:bldP spid="27651" grpId="0"/>
      <p:bldP spid="27651" grpId="1"/>
      <p:bldP spid="27652" grpId="0"/>
      <p:bldP spid="27652" grpId="1"/>
      <p:bldP spid="27653" grpId="0"/>
      <p:bldP spid="27653" grpId="1"/>
      <p:bldP spid="27654" grpId="0"/>
      <p:bldP spid="27654" grpId="1"/>
      <p:bldP spid="27655" grpId="0"/>
      <p:bldP spid="27655" grpId="1"/>
      <p:bldP spid="27656" grpId="0"/>
      <p:bldP spid="27656" grpId="1"/>
      <p:bldP spid="27657" grpId="0"/>
      <p:bldP spid="27657" grpId="1"/>
      <p:bldP spid="27658" grpId="0"/>
      <p:bldP spid="27658" grpId="1"/>
      <p:bldP spid="27659" grpId="0"/>
      <p:bldP spid="27659" grpId="1"/>
      <p:bldP spid="27659" grpId="2"/>
      <p:bldP spid="27659" grpId="3"/>
      <p:bldP spid="27659" grpId="4"/>
      <p:bldP spid="27659" grpId="5"/>
      <p:bldP spid="27659" grpId="6"/>
      <p:bldP spid="27659" grpId="7"/>
      <p:bldP spid="27659" grpId="8"/>
      <p:bldP spid="27659" grpId="9"/>
      <p:bldP spid="27659" grpId="10"/>
      <p:bldP spid="27659" grpId="11"/>
      <p:bldP spid="27659" grpId="12"/>
      <p:bldP spid="27659" grpId="13"/>
      <p:bldP spid="27659" grpId="14"/>
      <p:bldP spid="27659" grpId="15"/>
      <p:bldP spid="27659" grpId="16"/>
      <p:bldP spid="27659" grpId="17"/>
      <p:bldP spid="27659" grpId="18"/>
      <p:bldP spid="27659" grpId="19"/>
      <p:bldP spid="27659" grpId="20"/>
      <p:bldP spid="27660" grpId="0"/>
      <p:bldP spid="27660" grpId="1"/>
      <p:bldP spid="27661" grpId="0"/>
      <p:bldP spid="27662" grpId="0"/>
      <p:bldP spid="27664" grpId="0"/>
      <p:bldP spid="27665" grpId="0"/>
      <p:bldP spid="27666" grpId="0"/>
      <p:bldP spid="27667" grpId="0"/>
      <p:bldP spid="27668" grpId="0"/>
      <p:bldP spid="27670" grpId="0"/>
      <p:bldP spid="27671" grpId="0"/>
      <p:bldP spid="276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125783"/>
              </p:ext>
            </p:extLst>
          </p:nvPr>
        </p:nvGraphicFramePr>
        <p:xfrm>
          <a:off x="323528" y="1412776"/>
          <a:ext cx="7992887" cy="3600400"/>
        </p:xfrm>
        <a:graphic>
          <a:graphicData uri="http://schemas.openxmlformats.org/drawingml/2006/table">
            <a:tbl>
              <a:tblPr/>
              <a:tblGrid>
                <a:gridCol w="1141841"/>
                <a:gridCol w="1141841"/>
                <a:gridCol w="1141841"/>
                <a:gridCol w="1141841"/>
                <a:gridCol w="1141841"/>
                <a:gridCol w="1141841"/>
                <a:gridCol w="1141841"/>
              </a:tblGrid>
              <a:tr h="18002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Century Schoolbook"/>
                          <a:ea typeface="Times New Roman"/>
                          <a:cs typeface="Times New Roman"/>
                        </a:rPr>
                        <a:t>  </a:t>
                      </a: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7544" y="1916832"/>
            <a:ext cx="5277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в</a:t>
            </a:r>
            <a:endParaRPr lang="ru-RU" sz="5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33335" y="2006123"/>
            <a:ext cx="55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04539" y="3724925"/>
            <a:ext cx="52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0875" y="1997763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23488" y="1950041"/>
            <a:ext cx="474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80312" y="1978123"/>
            <a:ext cx="6783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72200" y="1996817"/>
            <a:ext cx="5277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36723" y="1996817"/>
            <a:ext cx="5629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н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3993" y="3717032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64463" y="3770899"/>
            <a:ext cx="6783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979140" y="3724607"/>
            <a:ext cx="532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25341" y="3755010"/>
            <a:ext cx="52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48558" y="3770899"/>
            <a:ext cx="55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о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81781" y="3755010"/>
            <a:ext cx="4299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г</a:t>
            </a:r>
          </a:p>
        </p:txBody>
      </p:sp>
      <p:pic>
        <p:nvPicPr>
          <p:cNvPr id="29" name="Picture 2" descr="http://www.balalaralemi.kz/img/uploads/2da47b63f30e26e138bbe7a9d287054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539" y="5013176"/>
            <a:ext cx="1560523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46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9.24855E-7 L -0.25312 -0.0053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56" y="-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9.82659E-7 L 0.11372 -0.25711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-128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-0.00509 L -0.10695 -0.25618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9" y="-12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  <p:bldP spid="17" grpId="0"/>
      <p:bldP spid="18" grpId="0"/>
      <p:bldP spid="19" grpId="0"/>
      <p:bldP spid="20" grpId="0"/>
      <p:bldP spid="23" grpId="0"/>
      <p:bldP spid="24" grpId="0"/>
      <p:bldP spid="25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324</Words>
  <Application>Microsoft Office PowerPoint</Application>
  <PresentationFormat>Экран (4:3)</PresentationFormat>
  <Paragraphs>139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Найди лишнюю букву.</vt:lpstr>
      <vt:lpstr>Презентация PowerPoint</vt:lpstr>
      <vt:lpstr>Презентация PowerPoint</vt:lpstr>
      <vt:lpstr>Презентация PowerPoint</vt:lpstr>
      <vt:lpstr>Найди слова на картинке со звуками [С] или [С’]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15</cp:revision>
  <dcterms:created xsi:type="dcterms:W3CDTF">2017-12-04T19:27:59Z</dcterms:created>
  <dcterms:modified xsi:type="dcterms:W3CDTF">2017-12-05T18:28:15Z</dcterms:modified>
</cp:coreProperties>
</file>