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0" autoAdjust="0"/>
    <p:restoredTop sz="94652" autoAdjust="0"/>
  </p:normalViewPr>
  <p:slideViewPr>
    <p:cSldViewPr>
      <p:cViewPr varScale="1">
        <p:scale>
          <a:sx n="69" d="100"/>
          <a:sy n="69" d="100"/>
        </p:scale>
        <p:origin x="-15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33FA1-3280-4EE0-964E-55A844755059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58689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72761-09AB-4BF3-BB7D-A922392B49A2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630185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40BA74-D73B-4AC7-93BF-B76A16862085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943074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56206-885E-4E87-BF63-E3FD80643488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4227650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6260A-43CB-4244-BEF7-4ECDC179DCA3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758685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6F7DB-A5A1-45F2-AFC3-AB7FAA9B4A95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67039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32FE8-D911-42A0-BA30-C2DEB48FA109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78055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C6836-8744-4CA6-B0EF-C00AF1AFE997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4268435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ECDB6-7739-4DF1-8379-D7BF017B29B3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825118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060AD-F343-4C8E-BA49-5AD042F76D40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78466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AED91-64DE-435E-B952-F738E95AA0EE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29313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CC6472-0355-4B0C-9177-ACD8F5F82A93}" type="slidenum">
              <a:rPr lang="es-ES" altLang="ru-RU"/>
              <a:pPr/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files.net/preview/5483171/page:11/" TargetMode="External"/><Relationship Id="rId2" Type="http://schemas.openxmlformats.org/officeDocument/2006/relationships/hyperlink" Target="https://znaiu.ru/art/400106300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dical-enc.ru/9/immobilization.shtml" TargetMode="External"/><Relationship Id="rId5" Type="http://schemas.openxmlformats.org/officeDocument/2006/relationships/hyperlink" Target="http://spargalki.ru/medicine/180-osnovy-medicinskih-znanii.html?start=19" TargetMode="External"/><Relationship Id="rId4" Type="http://schemas.openxmlformats.org/officeDocument/2006/relationships/hyperlink" Target="https://studopedia.ru/14_101390_sredstva-immobilizatsii-i-ee-osnovnie-printsipi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>
          <a:xfrm>
            <a:off x="251520" y="2564904"/>
            <a:ext cx="7772400" cy="1470025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Иммобилизация</a:t>
            </a:r>
            <a:endParaRPr lang="es-ES" alt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9580" cy="148478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2400" dirty="0" smtClean="0">
                <a:latin typeface="+mj-lt"/>
                <a:cs typeface="Times New Roman" pitchFamily="18" charset="0"/>
              </a:rPr>
              <a:t>ГБПОУ НО «НИЖЕГОРОДСКИЙ МЕДИЦИНСКИЙ КОЛЛЕДЖ»</a:t>
            </a:r>
            <a:br>
              <a:rPr lang="ru-RU" altLang="ru-RU" sz="2400" dirty="0" smtClean="0">
                <a:latin typeface="+mj-lt"/>
                <a:cs typeface="Times New Roman" pitchFamily="18" charset="0"/>
              </a:rPr>
            </a:br>
            <a:r>
              <a:rPr lang="ru-RU" altLang="ru-RU" sz="2400" dirty="0" smtClean="0">
                <a:latin typeface="+mj-lt"/>
                <a:cs typeface="Times New Roman" pitchFamily="18" charset="0"/>
              </a:rPr>
              <a:t>Специальность 34.02.01 Сестринское дело</a:t>
            </a:r>
            <a:r>
              <a:rPr lang="ru-RU" sz="2400" dirty="0" smtClean="0">
                <a:solidFill>
                  <a:srgbClr val="FFFF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FFFF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013176"/>
            <a:ext cx="6012160" cy="18448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ПМ 04</a:t>
            </a:r>
            <a:r>
              <a:rPr lang="ru-RU" sz="2000" dirty="0" smtClean="0"/>
              <a:t>«Выполнение работ по должностям служащих </a:t>
            </a:r>
            <a:r>
              <a:rPr lang="ru-RU" sz="2000" dirty="0" smtClean="0"/>
              <a:t>«</a:t>
            </a:r>
            <a:r>
              <a:rPr lang="ru-RU" sz="2000" dirty="0" smtClean="0"/>
              <a:t>Младший медицинский персонал»</a:t>
            </a:r>
          </a:p>
          <a:p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МДК 04.03.</a:t>
            </a:r>
            <a:r>
              <a:rPr lang="ru-RU" dirty="0" smtClean="0"/>
              <a:t> Первая помощь пациенту при угрожающих жизни </a:t>
            </a:r>
            <a:r>
              <a:rPr lang="ru-RU" dirty="0" smtClean="0"/>
              <a:t>состояниях</a:t>
            </a:r>
            <a:endParaRPr lang="ru-RU" altLang="ru-RU" sz="2000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  <a:p>
            <a:pPr eaLnBrk="1" hangingPunct="1"/>
            <a:r>
              <a:rPr lang="ru-RU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Преподаватель</a:t>
            </a:r>
            <a:r>
              <a:rPr lang="ru-RU" alt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: Федотко Е. 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511"/>
            <a:ext cx="8229600" cy="1143000"/>
          </a:xfrm>
        </p:spPr>
        <p:txBody>
          <a:bodyPr/>
          <a:lstStyle/>
          <a:p>
            <a:r>
              <a:rPr lang="ru-RU" sz="3600" dirty="0" smtClean="0"/>
              <a:t>Разновидности шин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66" y="1196753"/>
            <a:ext cx="9144000" cy="2376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Транспортные шины подразделяются на фиксирующие и сочетающие фиксацию с вытяжением.</a:t>
            </a:r>
          </a:p>
          <a:p>
            <a:pPr marL="0" indent="0" algn="ctr">
              <a:buNone/>
            </a:pPr>
            <a:r>
              <a:rPr lang="ru-RU" sz="2000" dirty="0" smtClean="0"/>
              <a:t>Из фиксирующих наибольшее распространение получили шины фанерные, проволочно-лестничные, дощатые, картонные.</a:t>
            </a:r>
          </a:p>
          <a:p>
            <a:pPr marL="0" indent="0" algn="ctr">
              <a:buNone/>
            </a:pPr>
            <a:r>
              <a:rPr lang="ru-RU" sz="2000" dirty="0" smtClean="0"/>
              <a:t>К сочетающим фиксацию с вытяжением относятся шины Томаса – Виноградова и Дитерихса. При транспортировке на дальнее расстояние используются также временные гипсовые повязки.</a:t>
            </a:r>
          </a:p>
        </p:txBody>
      </p:sp>
      <p:pic>
        <p:nvPicPr>
          <p:cNvPr id="67588" name="Picture 4" descr="http://medbooking.com/images/cache/Articles/Article3396/bab1b7842c-2_1220x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3267" y="4653136"/>
            <a:ext cx="5470733" cy="224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573015"/>
            <a:ext cx="3024336" cy="5628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Фанерная шина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4029221"/>
            <a:ext cx="3024336" cy="5628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Гипсовая повязка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13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Фанерные шины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Фанерные шины изготовляются из тонкой фанеры и применяются для иммобилизации верхних и нижних конечностей.</a:t>
            </a:r>
            <a:endParaRPr lang="ru-RU" sz="2000" dirty="0"/>
          </a:p>
        </p:txBody>
      </p:sp>
      <p:pic>
        <p:nvPicPr>
          <p:cNvPr id="68614" name="Picture 6" descr="http://www.zubstom.ru/pars_docs/refs/13/12815/12815_html_m3cc61b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92" y="3981910"/>
            <a:ext cx="8591203" cy="287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8616" name="Picture 8" descr="https://konspekta.net/studopediainfo/baza1/984037794728.files/image2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67995"/>
            <a:ext cx="8316416" cy="191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73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602" y="0"/>
            <a:ext cx="8229600" cy="1143000"/>
          </a:xfrm>
        </p:spPr>
        <p:txBody>
          <a:bodyPr/>
          <a:lstStyle/>
          <a:p>
            <a:r>
              <a:rPr lang="ru-RU" sz="3600" dirty="0" smtClean="0"/>
              <a:t>Проволочные шины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208823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Проволочные шины (типа Крамера) изготовляются двух размеров (110x10 и 60 x10 см) из стальной отожженной проволоки и имеют форму лестницы. Благодаря возможности придать шине любую форму (моделирование), дешевизне, легкости и прочности лестничная шина получила широкое распространение.</a:t>
            </a:r>
            <a:endParaRPr lang="ru-RU" sz="2000" dirty="0"/>
          </a:p>
        </p:txBody>
      </p:sp>
      <p:pic>
        <p:nvPicPr>
          <p:cNvPr id="69634" name="Picture 2" descr="http://bezperelomov.com/wp-content/uploads/2016/08/china-kramera-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54339"/>
            <a:ext cx="5508104" cy="413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636" name="Picture 4" descr="http://www.medik-dom.ru/uploads/photo/23632/photo_box/midl/shini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9372" y="3679421"/>
            <a:ext cx="3154627" cy="315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235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94828"/>
            <a:ext cx="8229600" cy="1143000"/>
          </a:xfrm>
        </p:spPr>
        <p:txBody>
          <a:bodyPr/>
          <a:lstStyle/>
          <a:p>
            <a:r>
              <a:rPr lang="ru-RU" sz="3600" dirty="0" smtClean="0"/>
              <a:t>Сетчатая шина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883" y="1124744"/>
            <a:ext cx="822960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Сетчатая шина изготовляется из мягкой тонкой проволоки, хорошо моделируется, портативна, однако недостаточная прочность ограничивает ее применение.</a:t>
            </a:r>
            <a:endParaRPr lang="ru-RU" sz="2000" dirty="0"/>
          </a:p>
        </p:txBody>
      </p:sp>
      <p:pic>
        <p:nvPicPr>
          <p:cNvPr id="70658" name="Picture 2" descr="http://medznate.ru/tw_refs/16/15757/15757_html_m51f5026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5506500" cy="349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60298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 rot="10800000">
            <a:off x="539551" y="35130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2330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184"/>
            <a:ext cx="8229600" cy="1143000"/>
          </a:xfrm>
        </p:spPr>
        <p:txBody>
          <a:bodyPr/>
          <a:lstStyle/>
          <a:p>
            <a:r>
              <a:rPr lang="ru-RU" sz="3600" dirty="0" smtClean="0"/>
              <a:t>Шина Дитерихса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3"/>
            <a:ext cx="8640960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Шина Дитерихса сконструирована советским хирургом М.М. Дитерихсом (1871–1941) для иммобилизации нижней конечности. Шина деревянная, окрашенная.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В </a:t>
            </a:r>
            <a:r>
              <a:rPr lang="ru-RU" sz="2000" dirty="0" smtClean="0"/>
              <a:t>последнее время шину изготовляют из легкого нержавеющего металла.</a:t>
            </a:r>
            <a:endParaRPr lang="ru-RU" sz="2000" dirty="0"/>
          </a:p>
        </p:txBody>
      </p:sp>
      <p:pic>
        <p:nvPicPr>
          <p:cNvPr id="71682" name="Picture 2" descr="https://im0-tub-ru.yandex.net/i?id=d83cf6807facb026910072154c35a3d5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95" y="2576150"/>
            <a:ext cx="5709133" cy="428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652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Гипсовая повязка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Гипсовая повязка удобна тем, что ее можно изготовить любой формы. Иммобилизация этой шиной особенно удобна при повреждении голени, предплечья, плеча</a:t>
            </a:r>
            <a:r>
              <a:rPr lang="ru-RU" sz="2000" dirty="0" smtClean="0"/>
              <a:t>.</a:t>
            </a:r>
          </a:p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Неудобство заключается в том, что при транспортировке в этой шине надо выждать время не только до затвердевания, но и до высыхания, особенно в зимнее время.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60298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2706" name="Picture 2" descr="http://ok-t.ru/studopediaru/baza17/1942442082474.files/image1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135" y="3702398"/>
            <a:ext cx="5562239" cy="275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708" name="Picture 4" descr="http://900igr.net/up/datai/246056/0027-023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16324"/>
            <a:ext cx="2627784" cy="394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88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1" y="9628"/>
            <a:ext cx="8266229" cy="1143000"/>
          </a:xfrm>
        </p:spPr>
        <p:txBody>
          <a:bodyPr/>
          <a:lstStyle/>
          <a:p>
            <a:r>
              <a:rPr lang="ru-RU" sz="3600" dirty="0"/>
              <a:t>М</a:t>
            </a:r>
            <a:r>
              <a:rPr lang="ru-RU" sz="3600" dirty="0" smtClean="0"/>
              <a:t>етод компрессионно-дистракционного остеосинтеза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5"/>
            <a:ext cx="8964488" cy="33843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 К методам лечебной иммобилизации </a:t>
            </a:r>
            <a:r>
              <a:rPr lang="ru-RU" sz="2000" dirty="0" smtClean="0"/>
              <a:t>относится </a:t>
            </a:r>
            <a:r>
              <a:rPr lang="ru-RU" sz="2000" dirty="0" smtClean="0"/>
              <a:t>фиксация костных фрагментов различными металлическими или пластмассовыми конструкциями (спицами, винтами, штифтами, пластинами и др.), введенными внутрикостно или накостно, быстро развивающийся метод компрессионно-дистракционного остеосинтеза. Сущность его заключается в том, что с помощью специальных аппаратов и спиц создается взаимное давление или растяжение костных фрагментов, а также их фиксация до сращения перелома (см. Дистракционно-компрессионные аппараты). Широкое применение в качестве лечебной иммобилизации имеют шины из различных пластических материалов (поливика, полиэтилена, вспененного полиэтилена и др.).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60298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3730" name="Picture 2" descr="http://i081.radikal.ru/1205/07/3918d680af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580312"/>
            <a:ext cx="3476997" cy="234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 rot="10800000">
            <a:off x="357242" y="188640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228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273630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Важно помнить о том, что на месте происшествия не всегда оказываются шины для транспортной иммобилизации, приходится пользоваться подручным материалом или импровизированными шинами.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Для </a:t>
            </a:r>
            <a:r>
              <a:rPr lang="ru-RU" sz="2000" dirty="0" smtClean="0"/>
              <a:t>этой цели используют палки, дощечки, куски фанеры, картона, зонтики, лыжи, плотно скатанную одежду и др. Можно также прибинтовать верхнюю конечность к туловищу, а нижнюю к здоровой ноге – аутоиммобилизация.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778" name="Picture 2" descr="http://mrt-krym.ru/images/resized/images/joomlart/slideshow/3_1600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67432"/>
            <a:ext cx="9144000" cy="319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5649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3600" dirty="0" smtClean="0"/>
              <a:t>Список литературы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8697144" cy="45259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Иммобилизация </a:t>
            </a:r>
            <a:r>
              <a:rPr lang="en-US" sz="2000" dirty="0" smtClean="0"/>
              <a:t>[</a:t>
            </a:r>
            <a:r>
              <a:rPr lang="ru-RU" sz="2000" dirty="0" smtClean="0"/>
              <a:t>Электронный ресурс</a:t>
            </a:r>
            <a:r>
              <a:rPr lang="en-US" sz="2000" dirty="0" smtClean="0"/>
              <a:t>] / </a:t>
            </a:r>
            <a:r>
              <a:rPr lang="en-US" sz="2000" dirty="0" smtClean="0">
                <a:hlinkClick r:id="rId2"/>
              </a:rPr>
              <a:t>https://znaiu.ru/art/400106300.php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Транспортная иммобилизация конечностей </a:t>
            </a:r>
            <a:r>
              <a:rPr lang="en-US" sz="2000" dirty="0" smtClean="0"/>
              <a:t>[</a:t>
            </a:r>
            <a:r>
              <a:rPr lang="ru-RU" sz="2000" dirty="0" smtClean="0"/>
              <a:t>Электронный ресурс</a:t>
            </a:r>
            <a:r>
              <a:rPr lang="en-US" sz="2000" dirty="0" smtClean="0"/>
              <a:t>]</a:t>
            </a:r>
            <a:r>
              <a:rPr lang="ru-RU" sz="2000" dirty="0" smtClean="0"/>
              <a:t> / </a:t>
            </a:r>
            <a:r>
              <a:rPr lang="en-US" sz="2000" dirty="0" smtClean="0">
                <a:hlinkClick r:id="rId3"/>
              </a:rPr>
              <a:t>https://studfiles.net/preview/5483171/page:11/</a:t>
            </a: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Средства иммобилизации и ее основные принципы </a:t>
            </a:r>
            <a:r>
              <a:rPr lang="en-US" sz="2000" dirty="0" smtClean="0"/>
              <a:t>[</a:t>
            </a:r>
            <a:r>
              <a:rPr lang="ru-RU" sz="2000" dirty="0" smtClean="0"/>
              <a:t>Электронный ресурс</a:t>
            </a:r>
            <a:r>
              <a:rPr lang="en-US" sz="2000" dirty="0" smtClean="0"/>
              <a:t>]</a:t>
            </a:r>
            <a:r>
              <a:rPr lang="ru-RU" sz="2000" dirty="0" smtClean="0"/>
              <a:t> / </a:t>
            </a:r>
            <a:r>
              <a:rPr lang="en-US" sz="2000" dirty="0" smtClean="0">
                <a:hlinkClick r:id="rId4"/>
              </a:rPr>
              <a:t>https://studopedia.ru/14_101390_sredstva-immobilizatsii-i-ee-osnovnie-printsipi.html</a:t>
            </a: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Принципы и способы иммобилизации </a:t>
            </a:r>
            <a:r>
              <a:rPr lang="en-US" sz="2000" dirty="0" smtClean="0"/>
              <a:t>[</a:t>
            </a:r>
            <a:r>
              <a:rPr lang="ru-RU" sz="2000" dirty="0" smtClean="0"/>
              <a:t>Электронный ресурс</a:t>
            </a:r>
            <a:r>
              <a:rPr lang="en-US" sz="2000" dirty="0" smtClean="0"/>
              <a:t>]</a:t>
            </a:r>
            <a:r>
              <a:rPr lang="ru-RU" sz="2000" dirty="0" smtClean="0"/>
              <a:t> / </a:t>
            </a:r>
            <a:r>
              <a:rPr lang="en-US" sz="2000" dirty="0" smtClean="0">
                <a:hlinkClick r:id="rId5"/>
              </a:rPr>
              <a:t>http://spargalki.ru/medicine/180-osnovy-medicinskih-znanii.html?start=19</a:t>
            </a: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Иммобилизация </a:t>
            </a:r>
            <a:r>
              <a:rPr lang="en-US" sz="2000" dirty="0" smtClean="0"/>
              <a:t>[</a:t>
            </a:r>
            <a:r>
              <a:rPr lang="ru-RU" sz="2000" dirty="0" smtClean="0"/>
              <a:t>Электронный ресурс</a:t>
            </a:r>
            <a:r>
              <a:rPr lang="en-US" sz="2000" dirty="0" smtClean="0"/>
              <a:t>]</a:t>
            </a:r>
            <a:r>
              <a:rPr lang="ru-RU" sz="2000" dirty="0" smtClean="0"/>
              <a:t> / </a:t>
            </a:r>
            <a:r>
              <a:rPr lang="en-US" sz="2000" dirty="0" smtClean="0">
                <a:hlinkClick r:id="rId6"/>
              </a:rPr>
              <a:t>http://www.medical-enc.ru/9/immobilization.shtml</a:t>
            </a: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60298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061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tx1"/>
                </a:solidFill>
              </a:rPr>
              <a:t>Содержание</a:t>
            </a:r>
            <a:endParaRPr lang="ru-RU" altLang="ru-RU" sz="3600" dirty="0">
              <a:solidFill>
                <a:schemeClr val="tx1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62068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dirty="0" smtClean="0"/>
              <a:t>Введение</a:t>
            </a:r>
            <a:endParaRPr lang="ru-RU" altLang="ru-RU" sz="2000" dirty="0"/>
          </a:p>
          <a:p>
            <a:pPr marL="0" indent="0">
              <a:buNone/>
            </a:pPr>
            <a:r>
              <a:rPr lang="ru-RU" altLang="ru-RU" sz="2000" dirty="0" smtClean="0"/>
              <a:t>Понятие иммобилизации</a:t>
            </a:r>
          </a:p>
          <a:p>
            <a:pPr marL="0" indent="0">
              <a:buNone/>
            </a:pPr>
            <a:r>
              <a:rPr lang="ru-RU" altLang="ru-RU" sz="2000" dirty="0" smtClean="0"/>
              <a:t>Классификация иммобилизации</a:t>
            </a:r>
          </a:p>
          <a:p>
            <a:pPr marL="0" indent="0">
              <a:buNone/>
            </a:pPr>
            <a:r>
              <a:rPr lang="ru-RU" sz="2000" dirty="0" smtClean="0"/>
              <a:t>Транспортная иммобилизация</a:t>
            </a:r>
          </a:p>
          <a:p>
            <a:pPr marL="0" indent="0">
              <a:buNone/>
            </a:pPr>
            <a:r>
              <a:rPr lang="ru-RU" sz="2000" dirty="0" smtClean="0"/>
              <a:t>Постоянная иммобилизация</a:t>
            </a:r>
            <a:endParaRPr lang="ru-RU" altLang="ru-RU" sz="2000" dirty="0" smtClean="0"/>
          </a:p>
          <a:p>
            <a:pPr marL="0" indent="0">
              <a:buNone/>
            </a:pPr>
            <a:r>
              <a:rPr lang="ru-RU" altLang="ru-RU" sz="2000" dirty="0" smtClean="0"/>
              <a:t>Принципы иммобилизации</a:t>
            </a:r>
          </a:p>
          <a:p>
            <a:pPr marL="0" indent="0">
              <a:buNone/>
            </a:pPr>
            <a:r>
              <a:rPr lang="ru-RU" altLang="ru-RU" sz="2000" dirty="0" smtClean="0"/>
              <a:t>Средства иммобилизации </a:t>
            </a:r>
          </a:p>
          <a:p>
            <a:pPr marL="0" indent="0">
              <a:buNone/>
            </a:pPr>
            <a:r>
              <a:rPr lang="ru-RU" sz="2000" dirty="0" smtClean="0"/>
              <a:t>Разновидности шин</a:t>
            </a:r>
          </a:p>
          <a:p>
            <a:pPr marL="0" indent="0">
              <a:buNone/>
            </a:pPr>
            <a:r>
              <a:rPr lang="ru-RU" sz="2000" dirty="0" smtClean="0"/>
              <a:t>Фанерные шины</a:t>
            </a:r>
          </a:p>
          <a:p>
            <a:pPr marL="0" indent="0">
              <a:buNone/>
            </a:pPr>
            <a:r>
              <a:rPr lang="ru-RU" sz="2000" dirty="0" smtClean="0"/>
              <a:t>Проволочные шины</a:t>
            </a:r>
          </a:p>
          <a:p>
            <a:pPr marL="0" indent="0">
              <a:buNone/>
            </a:pPr>
            <a:r>
              <a:rPr lang="ru-RU" sz="2000" dirty="0" smtClean="0"/>
              <a:t>Сетчатая шина</a:t>
            </a:r>
          </a:p>
          <a:p>
            <a:pPr marL="0" indent="0">
              <a:buNone/>
            </a:pPr>
            <a:r>
              <a:rPr lang="ru-RU" sz="2000" dirty="0" smtClean="0"/>
              <a:t>Шина Дитерихса</a:t>
            </a:r>
          </a:p>
          <a:p>
            <a:pPr marL="0" indent="0">
              <a:buNone/>
            </a:pPr>
            <a:r>
              <a:rPr lang="ru-RU" sz="2000" dirty="0" smtClean="0"/>
              <a:t>Гипсовая повязка</a:t>
            </a:r>
          </a:p>
          <a:p>
            <a:pPr marL="0" indent="0">
              <a:buNone/>
            </a:pPr>
            <a:r>
              <a:rPr lang="ru-RU" sz="2000" dirty="0" smtClean="0"/>
              <a:t>Метод компрессионно-дистракционного остеосинтеза</a:t>
            </a:r>
          </a:p>
          <a:p>
            <a:pPr marL="0" indent="0">
              <a:buNone/>
            </a:pPr>
            <a:r>
              <a:rPr lang="ru-RU" altLang="ru-RU" sz="2000" dirty="0" smtClean="0"/>
              <a:t>Заключение</a:t>
            </a:r>
          </a:p>
          <a:p>
            <a:pPr marL="457200" indent="-457200">
              <a:buFont typeface="+mj-lt"/>
              <a:buAutoNum type="arabicPeriod"/>
            </a:pPr>
            <a:endParaRPr lang="ru-RU" alt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32481" y="692696"/>
            <a:ext cx="7052753" cy="61653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altLang="ru-RU" sz="2400" dirty="0" smtClean="0">
                <a:hlinkClick r:id="rId2" action="ppaction://hlinksldjump"/>
              </a:rPr>
              <a:t>Введение</a:t>
            </a:r>
            <a:endParaRPr lang="ru-RU" alt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altLang="ru-RU" sz="2400" dirty="0" smtClean="0">
                <a:hlinkClick r:id="rId3" action="ppaction://hlinksldjump"/>
              </a:rPr>
              <a:t>Понятие иммобилизации</a:t>
            </a:r>
            <a:endParaRPr lang="ru-RU" alt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altLang="ru-RU" sz="2400" dirty="0" smtClean="0">
                <a:hlinkClick r:id="rId4" action="ppaction://hlinksldjump"/>
              </a:rPr>
              <a:t>Классификация иммобилизации</a:t>
            </a:r>
            <a:endParaRPr lang="ru-RU" altLang="ru-RU" sz="2400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hlinkClick r:id="rId5" action="ppaction://hlinksldjump"/>
              </a:rPr>
              <a:t>Транспортная иммобилизация</a:t>
            </a:r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hlinkClick r:id="rId6" action="ppaction://hlinksldjump"/>
              </a:rPr>
              <a:t>Постоянная </a:t>
            </a:r>
            <a:r>
              <a:rPr lang="ru-RU" sz="2400" dirty="0" smtClean="0">
                <a:hlinkClick r:id="rId6" action="ppaction://hlinksldjump"/>
              </a:rPr>
              <a:t>иммобилизация</a:t>
            </a:r>
            <a:endParaRPr lang="ru-RU" altLang="ru-RU" sz="2400" dirty="0" smtClean="0"/>
          </a:p>
          <a:p>
            <a:pPr marL="0" indent="0">
              <a:buNone/>
            </a:pPr>
            <a:r>
              <a:rPr lang="ru-RU" altLang="ru-RU" sz="2400" dirty="0" smtClean="0"/>
              <a:t>4.  </a:t>
            </a:r>
            <a:r>
              <a:rPr lang="ru-RU" altLang="ru-RU" sz="2400" dirty="0" smtClean="0">
                <a:hlinkClick r:id="rId7" action="ppaction://hlinksldjump"/>
              </a:rPr>
              <a:t>Принципы иммобилизации</a:t>
            </a:r>
            <a:endParaRPr lang="ru-RU" altLang="ru-RU" sz="2400" dirty="0" smtClean="0"/>
          </a:p>
          <a:p>
            <a:pPr marL="0" indent="0">
              <a:buNone/>
            </a:pPr>
            <a:r>
              <a:rPr lang="ru-RU" altLang="ru-RU" sz="2400" dirty="0" smtClean="0"/>
              <a:t>5.  </a:t>
            </a:r>
            <a:r>
              <a:rPr lang="ru-RU" altLang="ru-RU" sz="2400" dirty="0" smtClean="0">
                <a:hlinkClick r:id="rId8" action="ppaction://hlinksldjump"/>
              </a:rPr>
              <a:t>Средства иммобилизации </a:t>
            </a:r>
            <a:endParaRPr lang="ru-RU" alt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hlinkClick r:id="rId9" action="ppaction://hlinksldjump"/>
              </a:rPr>
              <a:t>Разновидности шин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hlinkClick r:id="rId10" action="ppaction://hlinksldjump"/>
              </a:rPr>
              <a:t>Фанерные шины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hlinkClick r:id="rId11" action="ppaction://hlinksldjump"/>
              </a:rPr>
              <a:t>Проволочные шины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hlinkClick r:id="rId12" action="ppaction://hlinksldjump"/>
              </a:rPr>
              <a:t>Сетчатая шина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hlinkClick r:id="rId13" action="ppaction://hlinksldjump"/>
              </a:rPr>
              <a:t>Шина Дитерихса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hlinkClick r:id="rId14" action="ppaction://hlinksldjump"/>
              </a:rPr>
              <a:t>Гипсовая повязка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hlinkClick r:id="rId15" action="ppaction://hlinksldjump"/>
              </a:rPr>
              <a:t>Метод компрессионно-дистракционного остеосинтеза</a:t>
            </a:r>
            <a:endParaRPr lang="ru-RU" sz="2400" dirty="0" smtClean="0"/>
          </a:p>
          <a:p>
            <a:pPr marL="0" indent="0">
              <a:buNone/>
            </a:pPr>
            <a:r>
              <a:rPr lang="ru-RU" altLang="ru-RU" sz="2400" dirty="0" smtClean="0">
                <a:hlinkClick r:id="rId16" action="ppaction://hlinksldjump"/>
              </a:rPr>
              <a:t>Заключение</a:t>
            </a:r>
            <a:endParaRPr lang="ru-RU" altLang="ru-RU" sz="2400" dirty="0" smtClean="0"/>
          </a:p>
          <a:p>
            <a:pPr marL="0" indent="0">
              <a:buNone/>
            </a:pPr>
            <a:r>
              <a:rPr lang="ru-RU" altLang="ru-RU" sz="2400" dirty="0" smtClean="0">
                <a:hlinkClick r:id="rId17" action="ppaction://hlinksldjump"/>
              </a:rPr>
              <a:t>Список литературы</a:t>
            </a:r>
            <a:endParaRPr lang="ru-RU" altLang="ru-RU" sz="24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229600" cy="1143000"/>
          </a:xfrm>
        </p:spPr>
        <p:txBody>
          <a:bodyPr/>
          <a:lstStyle/>
          <a:p>
            <a:r>
              <a:rPr lang="ru-RU" sz="3600" dirty="0" smtClean="0"/>
              <a:t>Введение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1" y="764704"/>
            <a:ext cx="8229600" cy="32403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В данной презентации рассмотрены самые распространенные виды иммобилизации при экстренной госпитализации.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Основная </a:t>
            </a:r>
            <a:r>
              <a:rPr lang="ru-RU" sz="2000" i="1" u="sng" dirty="0" smtClean="0"/>
              <a:t>цель</a:t>
            </a:r>
            <a:r>
              <a:rPr lang="ru-RU" sz="2000" dirty="0" smtClean="0"/>
              <a:t> </a:t>
            </a:r>
            <a:r>
              <a:rPr lang="ru-RU" sz="2000" dirty="0" smtClean="0"/>
              <a:t>работы </a:t>
            </a:r>
            <a:r>
              <a:rPr lang="ru-RU" sz="2000" dirty="0" smtClean="0"/>
              <a:t>-</a:t>
            </a:r>
            <a:r>
              <a:rPr lang="ru-RU" sz="2000" dirty="0" smtClean="0"/>
              <a:t> </a:t>
            </a:r>
            <a:r>
              <a:rPr lang="ru-RU" sz="2000" dirty="0" smtClean="0"/>
              <a:t>раскрытие понятия иммобилизации</a:t>
            </a:r>
            <a:r>
              <a:rPr lang="ru-RU" sz="2000" dirty="0" smtClean="0"/>
              <a:t>.</a:t>
            </a:r>
          </a:p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Ведь все это </a:t>
            </a:r>
            <a:r>
              <a:rPr lang="ru-RU" sz="2000" i="1" u="sng" dirty="0" smtClean="0"/>
              <a:t>очень важно</a:t>
            </a:r>
            <a:r>
              <a:rPr lang="ru-RU" sz="2000" dirty="0" smtClean="0"/>
              <a:t>, благодаря тому, </a:t>
            </a:r>
            <a:r>
              <a:rPr lang="ru-RU" sz="2000" dirty="0" err="1" smtClean="0"/>
              <a:t>чтоиммобилизация</a:t>
            </a:r>
            <a:r>
              <a:rPr lang="ru-RU" sz="2000" dirty="0" smtClean="0"/>
              <a:t> </a:t>
            </a:r>
            <a:r>
              <a:rPr lang="ru-RU" sz="2000" dirty="0" smtClean="0"/>
              <a:t>может спасти </a:t>
            </a:r>
            <a:r>
              <a:rPr lang="ru-RU" sz="2000" dirty="0" smtClean="0"/>
              <a:t> </a:t>
            </a:r>
            <a:r>
              <a:rPr lang="ru-RU" sz="2000" dirty="0" smtClean="0"/>
              <a:t>не только пострадавшую часть тела, но и жизнь в целом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i="1" u="sng" dirty="0" smtClean="0"/>
              <a:t>Задачи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Рассмотрение основных принципов иммобилизации;</a:t>
            </a:r>
          </a:p>
          <a:p>
            <a:r>
              <a:rPr lang="ru-RU" sz="2000" dirty="0" smtClean="0"/>
              <a:t>Понять значение иммобилизации.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2481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754" name="Picture 2" descr="https://www.osp.ru/FileStorage/ARTICLE/Computerworld_Rossiya/2016-06/09_16/13189032/Computerworld_Rossiya_sotrudniki_(682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4112821"/>
            <a:ext cx="6264695" cy="273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rot="10800000">
            <a:off x="467544" y="44624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33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116632"/>
            <a:ext cx="8229600" cy="1143000"/>
          </a:xfrm>
        </p:spPr>
        <p:txBody>
          <a:bodyPr/>
          <a:lstStyle/>
          <a:p>
            <a:r>
              <a:rPr lang="ru-RU" sz="3600" dirty="0" smtClean="0"/>
              <a:t>Понятие иммобилизации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33843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Иммобилизация — это метод создания неподвижности с целью обеспечения покоя пораженному участку тела при повреждениях и заболеваниях; основная мера предупреждения болевого шока , особенно при тяжелых травмах опорно-двигательного аппарата</a:t>
            </a:r>
            <a:r>
              <a:rPr lang="ru-RU" sz="2000" dirty="0" smtClean="0"/>
              <a:t>.</a:t>
            </a:r>
          </a:p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Без надежной иммобилизации невозможна транспортировка пострадавшего</a:t>
            </a:r>
            <a:r>
              <a:rPr lang="ru-RU" sz="2000" dirty="0" smtClean="0"/>
              <a:t>.</a:t>
            </a:r>
          </a:p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Отсутствие или плохая иммобилизация при переломах конечностей может привести к вторичному смещению отломков, повреждению близлежащих нервных стволов, крупных сосудов и мышц острыми концами костных отломков.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32481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44" name="Picture 4" descr="https://i.io.ua/img_su/large/0093/74/00937487_n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2873744" cy="290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46" name="Picture 6" descr="http://www.arspas.ru/Product/MED_OBORUD/izdel_perem/KSHVTv-01+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16" y="4415318"/>
            <a:ext cx="601994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1400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62074"/>
          </a:xfrm>
        </p:spPr>
        <p:txBody>
          <a:bodyPr/>
          <a:lstStyle/>
          <a:p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437112"/>
            <a:ext cx="1450504" cy="1689051"/>
          </a:xfrm>
        </p:spPr>
        <p:txBody>
          <a:bodyPr/>
          <a:lstStyle/>
          <a:p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62739" y="188640"/>
            <a:ext cx="4499268" cy="134315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Иммобилизация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544993">
            <a:off x="2517470" y="1592855"/>
            <a:ext cx="864096" cy="1139299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32481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2519" y="2765684"/>
            <a:ext cx="3960440" cy="25799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Постоянная (лечебная) иммобилизация</a:t>
            </a:r>
            <a:endParaRPr lang="ru-RU" sz="3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76056" y="2784306"/>
            <a:ext cx="3708724" cy="258594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Транспортная (временная) иммобилизация</a:t>
            </a:r>
            <a:endParaRPr lang="ru-RU" sz="3200" dirty="0"/>
          </a:p>
        </p:txBody>
      </p:sp>
      <p:sp>
        <p:nvSpPr>
          <p:cNvPr id="15" name="Стрелка вниз 14"/>
          <p:cNvSpPr/>
          <p:nvPr/>
        </p:nvSpPr>
        <p:spPr>
          <a:xfrm rot="20892958">
            <a:off x="5723817" y="1588017"/>
            <a:ext cx="864096" cy="1139299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>
            <a:hlinkClick r:id="rId2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8262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Транспортная иммобилизация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2592289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Транспортная или, как часто ее называют, временная иммобилизация проводится в порядке оказания первой помощи (например, при травме) на время транспортировки пострадавшего в лечебное учреждение.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При </a:t>
            </a:r>
            <a:r>
              <a:rPr lang="ru-RU" sz="2000" dirty="0" smtClean="0"/>
              <a:t>огнестрельных ранах транспортная иммобилизация необходима даже при отсутствии перелома, если имеется значительное повреждение мягких тканей, так как покой в </a:t>
            </a:r>
            <a:r>
              <a:rPr lang="ru-RU" sz="2000" dirty="0" smtClean="0"/>
              <a:t>большей </a:t>
            </a:r>
            <a:r>
              <a:rPr lang="ru-RU" sz="2000" dirty="0" smtClean="0"/>
              <a:t>степени предупреждает развитие инфекции.</a:t>
            </a:r>
            <a:endParaRPr lang="ru-RU" sz="2000" dirty="0"/>
          </a:p>
        </p:txBody>
      </p:sp>
      <p:pic>
        <p:nvPicPr>
          <p:cNvPr id="63490" name="Picture 2" descr="http://health-news.ru/doc/med/images/14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22" y="5589240"/>
            <a:ext cx="3908790" cy="128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http://www.medtehno.ru/upload/resize_cache/iblock/f5c/600_600_1c372bbce3ac02395a6cd9972491544d9/f5cd8b6216023124d3b9d5221f1c7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85733"/>
            <a:ext cx="2987824" cy="298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494" name="Picture 6" descr="http://gazpro.centr-ugra.ru/uploads/regulation/224849437384967118/image6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22" y="3717032"/>
            <a:ext cx="336588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496" name="Picture 8" descr="https://pda.litres.ru/static/bookimages/21/62/65/21626546.bin.dir/h/_1_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6881" y="3711027"/>
            <a:ext cx="2509295" cy="314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 rot="10800000">
            <a:off x="323528" y="116632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514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1143000"/>
          </a:xfrm>
        </p:spPr>
        <p:txBody>
          <a:bodyPr/>
          <a:lstStyle/>
          <a:p>
            <a:r>
              <a:rPr lang="ru-RU" sz="3600" dirty="0" smtClean="0"/>
              <a:t>Постоянная иммобилизация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478" y="836712"/>
            <a:ext cx="8229600" cy="476332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Постоянная (лечебная) иммобилизация — важнейший лечебный фактор, так как благодаря фиксации в правильном положении костных отломков при переломах создаются условия для благоприятных биологических процессов развития костной мозоли; при ранах мягких тканей иммобилизация способствует скорейшему их заживлению, при воспалительных процессах — скорейшему их затиханию.</a:t>
            </a:r>
            <a:endParaRPr lang="ru-RU" sz="2000" dirty="0"/>
          </a:p>
        </p:txBody>
      </p:sp>
      <p:pic>
        <p:nvPicPr>
          <p:cNvPr id="62466" name="Picture 2" descr="http://vsekosti.ru/wp-content/uploads/longetka-na-luchezapiastniy-sustav-700x3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29424"/>
            <a:ext cx="4775115" cy="259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https://ampgirl.su/wp-content/uploads/2012/01/431969-transpla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4601" y="3068960"/>
            <a:ext cx="4615756" cy="259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 rot="10800000">
            <a:off x="539552" y="260648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4711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55" y="-36328"/>
            <a:ext cx="8229600" cy="836162"/>
          </a:xfrm>
        </p:spPr>
        <p:txBody>
          <a:bodyPr/>
          <a:lstStyle/>
          <a:p>
            <a:r>
              <a:rPr lang="ru-RU" sz="3600" dirty="0" smtClean="0"/>
              <a:t>Принципы иммобилизации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591337"/>
            <a:ext cx="5868144" cy="4525963"/>
          </a:xfrm>
        </p:spPr>
        <p:txBody>
          <a:bodyPr/>
          <a:lstStyle/>
          <a:p>
            <a:pPr marL="0" indent="0">
              <a:buNone/>
            </a:pP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4847" y="908719"/>
            <a:ext cx="6377047" cy="594928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dirty="0" smtClean="0"/>
              <a:t>1) Шина обязательно должна захватывать два сустава (выше и ниже перелома), а иногда и три сустава;</a:t>
            </a:r>
          </a:p>
          <a:p>
            <a:pPr marL="0" indent="0">
              <a:buNone/>
            </a:pPr>
            <a:r>
              <a:rPr lang="ru-RU" dirty="0" smtClean="0"/>
              <a:t>2) при иммобилизации конечности необходимо придать ей привыяное положение, а если это невозможно, то такое положение, при котором конечность меньше всего травмируется;</a:t>
            </a:r>
          </a:p>
          <a:p>
            <a:pPr marL="0" indent="0">
              <a:buNone/>
            </a:pPr>
            <a:r>
              <a:rPr lang="ru-RU" dirty="0" smtClean="0"/>
              <a:t>3) при открытых переломах вправление отломков не производят, накладывают стерильную повязку и конечность фиксируют в том положении, в каком она находится в момент повреждения;</a:t>
            </a:r>
          </a:p>
          <a:p>
            <a:pPr marL="0" indent="0">
              <a:buNone/>
            </a:pPr>
            <a:r>
              <a:rPr lang="ru-RU" dirty="0" smtClean="0"/>
              <a:t>4) при закрытых переломах снимать одежду с пострадавшего не нужно. При открытых переломах на рану необходимо наложить стерильную повязку;</a:t>
            </a:r>
          </a:p>
          <a:p>
            <a:pPr marL="0" indent="0">
              <a:buNone/>
            </a:pPr>
            <a:r>
              <a:rPr lang="ru-RU" dirty="0" smtClean="0"/>
              <a:t>5) нельзя накладывать жесткую шину прямо на тело, необходимо подложить мягкую подкладку, во время перекладывания больного с носилок поврежденную конечность должен держать помощник;</a:t>
            </a:r>
          </a:p>
          <a:p>
            <a:pPr marL="0" indent="0">
              <a:buNone/>
            </a:pPr>
            <a:r>
              <a:rPr lang="ru-RU" dirty="0" smtClean="0"/>
              <a:t>6) надо помнить, что неправильно выполненная иммобилизация может принести вред в результате дополнительной травматизации. </a:t>
            </a:r>
            <a:endParaRPr lang="ru-RU" dirty="0"/>
          </a:p>
        </p:txBody>
      </p:sp>
      <p:pic>
        <p:nvPicPr>
          <p:cNvPr id="65538" name="Picture 2" descr="http://img.happy-giraffe.ru/v2/thumbs/e26e4ffdce15f4bc6711c767ffa68dac/97/9e/a6149286ecf6e56d03b9ae6b4ef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8013" y="4653136"/>
            <a:ext cx="3147082" cy="21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540" name="Picture 4" descr="http://mizotek.ru/wp-content/uploads/2015/06/band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7652" y="764704"/>
            <a:ext cx="2563847" cy="381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 rot="10800000">
            <a:off x="179512" y="46756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3221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221" y="0"/>
            <a:ext cx="8229600" cy="1143000"/>
          </a:xfrm>
        </p:spPr>
        <p:txBody>
          <a:bodyPr/>
          <a:lstStyle/>
          <a:p>
            <a:r>
              <a:rPr lang="ru-RU" sz="3600" dirty="0" smtClean="0"/>
              <a:t>Средства иммобилизации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454" y="844674"/>
            <a:ext cx="676875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В зависимости от классификации, различают врменные(транспортные) и постоянные(лечебные) средства иммобилизации.</a:t>
            </a:r>
          </a:p>
          <a:p>
            <a:pPr marL="0" indent="0" algn="ctr">
              <a:buNone/>
            </a:pPr>
            <a:r>
              <a:rPr lang="ru-RU" sz="2000" dirty="0" smtClean="0"/>
              <a:t>Осуществляется транспортная иммобилизация посредством специальных шин, шин, изготовленных из подручных материалов, и путем наложения повязок.</a:t>
            </a:r>
          </a:p>
          <a:p>
            <a:pPr marL="0" indent="0" algn="ctr">
              <a:buNone/>
            </a:pPr>
            <a:r>
              <a:rPr lang="ru-RU" sz="2000" dirty="0" smtClean="0"/>
              <a:t>Средства лечебной иммобилизации многообразны.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В </a:t>
            </a:r>
            <a:r>
              <a:rPr lang="ru-RU" sz="2000" dirty="0" smtClean="0"/>
              <a:t>амбулаторной практике иммобилизацию нередко осуществляют с помощью гипсовых и мягкотканных повязок (например, при переломах без смещения или с незначительным смещением отломков). Другим видом лечебной иммобилизации является вытяжение, которое устраняет смещение костных фрагментов и фиксирует их в достигнутом положении на срок, необходимый для сращения перелома.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32481" y="6453336"/>
            <a:ext cx="7052753" cy="404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562" name="Picture 2" descr="https://static.ngs.ru/news/preview/a101bdee0f4dbbc329c395846ad175d50ae11dd0_9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00508" y="4014507"/>
            <a:ext cx="3412190" cy="22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https://www.syl.ru/misc/i/ai/168040/6248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4054" y="811810"/>
            <a:ext cx="2274793" cy="263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 rot="10800000">
            <a:off x="251520" y="91730"/>
            <a:ext cx="93610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327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1033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Diseño predeterminado</vt:lpstr>
      <vt:lpstr>Иммобилизация</vt:lpstr>
      <vt:lpstr>Содержание</vt:lpstr>
      <vt:lpstr>Введение</vt:lpstr>
      <vt:lpstr>Понятие иммобилизации</vt:lpstr>
      <vt:lpstr> </vt:lpstr>
      <vt:lpstr>Транспортная иммобилизация</vt:lpstr>
      <vt:lpstr>Постоянная иммобилизация</vt:lpstr>
      <vt:lpstr>Принципы иммобилизации</vt:lpstr>
      <vt:lpstr>Средства иммобилизации</vt:lpstr>
      <vt:lpstr>Разновидности шин</vt:lpstr>
      <vt:lpstr>Фанерные шины</vt:lpstr>
      <vt:lpstr>Проволочные шины</vt:lpstr>
      <vt:lpstr>Сетчатая шина</vt:lpstr>
      <vt:lpstr>Шина Дитерихса</vt:lpstr>
      <vt:lpstr>Гипсовая повязка</vt:lpstr>
      <vt:lpstr>Метод компрессионно-дистракционного остеосинтеза</vt:lpstr>
      <vt:lpstr>Заключение</vt:lpstr>
      <vt:lpstr>Список литературы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Екатерина</cp:lastModifiedBy>
  <cp:revision>163</cp:revision>
  <dcterms:created xsi:type="dcterms:W3CDTF">2010-05-23T14:28:12Z</dcterms:created>
  <dcterms:modified xsi:type="dcterms:W3CDTF">2018-03-23T14:59:17Z</dcterms:modified>
</cp:coreProperties>
</file>