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56" r:id="rId2"/>
    <p:sldId id="257" r:id="rId3"/>
    <p:sldId id="289" r:id="rId4"/>
    <p:sldId id="258" r:id="rId5"/>
    <p:sldId id="262" r:id="rId6"/>
    <p:sldId id="264" r:id="rId7"/>
    <p:sldId id="276" r:id="rId8"/>
    <p:sldId id="290" r:id="rId9"/>
    <p:sldId id="291" r:id="rId10"/>
    <p:sldId id="292" r:id="rId11"/>
    <p:sldId id="293" r:id="rId12"/>
    <p:sldId id="294" r:id="rId13"/>
    <p:sldId id="295" r:id="rId14"/>
    <p:sldId id="284" r:id="rId15"/>
    <p:sldId id="285" r:id="rId16"/>
    <p:sldId id="268" r:id="rId17"/>
    <p:sldId id="29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7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AC092-23D9-45CA-A2D2-005149058538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79D32-D638-4897-89E9-D56B9A9B96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6489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79D32-D638-4897-89E9-D56B9A9B961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4260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biofile.ru/his/27598.html" TargetMode="External"/><Relationship Id="rId2" Type="http://schemas.openxmlformats.org/officeDocument/2006/relationships/hyperlink" Target="http://www.istmira.com/drugoe-razlichnye-temy/12322-kultura-volzhskoy-bulgarii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estnik.space/mir-cherez-kulturu/4-ob-ekty-vsemirnogo-naslediya-yunesko-na-territorii-rossii" TargetMode="External"/><Relationship Id="rId5" Type="http://schemas.openxmlformats.org/officeDocument/2006/relationships/hyperlink" Target="http://www.kazan-kremlin.ru/kremlin/history" TargetMode="External"/><Relationship Id="rId4" Type="http://schemas.openxmlformats.org/officeDocument/2006/relationships/hyperlink" Target="http://rushist.com/index.php/russia-children/802-vzyatie-kazani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387737"/>
            <a:ext cx="8496944" cy="17319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Исследовательская работа  </a:t>
            </a:r>
            <a:br>
              <a:rPr lang="ru-RU" sz="3600" dirty="0" smtClean="0"/>
            </a:br>
            <a:r>
              <a:rPr lang="ru-RU" sz="3600" dirty="0" smtClean="0"/>
              <a:t>«Диалог культур, как основа толерантности» </a:t>
            </a:r>
            <a:br>
              <a:rPr lang="ru-RU" sz="3600" dirty="0" smtClean="0"/>
            </a:br>
            <a:r>
              <a:rPr lang="ru-RU" sz="3600" dirty="0" smtClean="0"/>
              <a:t>(на примере Казани)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645024"/>
            <a:ext cx="8319868" cy="252028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Исполнители – учащиеся 9-а класса: </a:t>
            </a:r>
            <a:r>
              <a:rPr lang="ru-RU" dirty="0" err="1" smtClean="0"/>
              <a:t>Бадаева</a:t>
            </a:r>
            <a:r>
              <a:rPr lang="ru-RU" dirty="0" smtClean="0"/>
              <a:t> Алина, Шинкарева Ангелина</a:t>
            </a:r>
          </a:p>
          <a:p>
            <a:r>
              <a:rPr lang="ru-RU" dirty="0" smtClean="0"/>
              <a:t>Руководитель – учитель МХК </a:t>
            </a:r>
            <a:r>
              <a:rPr lang="ru-RU" dirty="0" err="1" smtClean="0"/>
              <a:t>Аргунова</a:t>
            </a:r>
            <a:r>
              <a:rPr lang="ru-RU" dirty="0" smtClean="0"/>
              <a:t> Галина Анатольевна </a:t>
            </a:r>
          </a:p>
          <a:p>
            <a:r>
              <a:rPr lang="ru-RU" dirty="0" smtClean="0"/>
              <a:t>ГБОУ Школа 2115 г.Москва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622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43924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</a:p>
          <a:p>
            <a:r>
              <a:rPr lang="ru-RU" sz="2400" dirty="0" smtClean="0"/>
              <a:t>  Национальная </a:t>
            </a:r>
            <a:r>
              <a:rPr lang="ru-RU" sz="2400" dirty="0"/>
              <a:t>культура продолжала развиваться, </a:t>
            </a:r>
            <a:r>
              <a:rPr lang="ru-RU" sz="2400" dirty="0" smtClean="0"/>
              <a:t>вбирая </a:t>
            </a:r>
            <a:r>
              <a:rPr lang="ru-RU" sz="2400" dirty="0"/>
              <a:t>в себя и отголоски древности, и элементы искусства мусульманского мира, и новой религии – православия. </a:t>
            </a:r>
            <a:endParaRPr lang="ru-RU" sz="2400" dirty="0" smtClean="0"/>
          </a:p>
          <a:p>
            <a:r>
              <a:rPr lang="ru-RU" sz="2400" dirty="0" smtClean="0"/>
              <a:t>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</a:t>
            </a:r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Развивалось </a:t>
            </a:r>
            <a:r>
              <a:rPr lang="ru-RU" sz="2400" dirty="0"/>
              <a:t>декоративно-прикладное искусство, вместе отмечались национальные праздники.</a:t>
            </a:r>
          </a:p>
          <a:p>
            <a:endParaRPr lang="ru-RU" sz="2400" dirty="0"/>
          </a:p>
        </p:txBody>
      </p:sp>
      <p:pic>
        <p:nvPicPr>
          <p:cNvPr id="3" name="Picture 2" descr="http://www.tatarstan-mitropolia.ru/www/news2015/5/bolgar_5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93059"/>
            <a:ext cx="4316373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iske-kazan.ru/images/izo-tatar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0101" y="3645024"/>
            <a:ext cx="3304185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251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5"/>
            <a:ext cx="44999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sz="2400" dirty="0" smtClean="0"/>
              <a:t>В </a:t>
            </a:r>
            <a:r>
              <a:rPr lang="ru-RU" sz="2400" dirty="0"/>
              <a:t>мае 1767 года в Казань прибыла Екатерина </a:t>
            </a:r>
            <a:r>
              <a:rPr lang="en-US" sz="2400" dirty="0"/>
              <a:t>II</a:t>
            </a:r>
            <a:r>
              <a:rPr lang="ru-RU" sz="2400" dirty="0" smtClean="0"/>
              <a:t>. </a:t>
            </a:r>
            <a:r>
              <a:rPr lang="ru-RU" sz="2400" dirty="0"/>
              <a:t>О</a:t>
            </a:r>
            <a:r>
              <a:rPr lang="ru-RU" sz="2400" dirty="0" smtClean="0"/>
              <a:t>на </a:t>
            </a:r>
            <a:r>
              <a:rPr lang="ru-RU" sz="2400" dirty="0"/>
              <a:t>запретила  насильственное крещение </a:t>
            </a:r>
            <a:r>
              <a:rPr lang="ru-RU" sz="2400" dirty="0" smtClean="0"/>
              <a:t>татар. 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   Позднее </a:t>
            </a:r>
            <a:r>
              <a:rPr lang="ru-RU" sz="2400" dirty="0"/>
              <a:t>издала </a:t>
            </a:r>
            <a:r>
              <a:rPr lang="ru-RU" sz="2400" dirty="0" smtClean="0"/>
              <a:t>Указ</a:t>
            </a:r>
            <a:r>
              <a:rPr lang="ru-RU" sz="2400" dirty="0"/>
              <a:t>, разрешающий  строить каменные мечети. В 1770 году открылась Первая Соборная мечеть </a:t>
            </a:r>
            <a:r>
              <a:rPr lang="ru-RU" sz="2400" dirty="0" smtClean="0"/>
              <a:t>(</a:t>
            </a:r>
            <a:r>
              <a:rPr lang="ru-RU" sz="2400" dirty="0" err="1" smtClean="0"/>
              <a:t>Марджани</a:t>
            </a:r>
            <a:r>
              <a:rPr lang="ru-RU" sz="2400" dirty="0"/>
              <a:t>). </a:t>
            </a:r>
          </a:p>
        </p:txBody>
      </p:sp>
      <p:pic>
        <p:nvPicPr>
          <p:cNvPr id="3" name="Picture 2" descr="http://www.tatarstan-mitropolia.ru/www/news2015/5/ekaterina2_5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3612" y="2708920"/>
            <a:ext cx="280819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neizvestniy-geniy.ru/images/works/photo/2012/10/756975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6632"/>
            <a:ext cx="473691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-c.photosight.ru/415/6237770_xlar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45024"/>
            <a:ext cx="2034016" cy="303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170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460851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sz="2400" dirty="0" smtClean="0"/>
              <a:t>Екатерина </a:t>
            </a:r>
            <a:r>
              <a:rPr lang="en-US" sz="2400" dirty="0"/>
              <a:t>II </a:t>
            </a:r>
            <a:r>
              <a:rPr lang="ru-RU" sz="2400" dirty="0"/>
              <a:t>осталась в памяти народа, как "</a:t>
            </a:r>
            <a:r>
              <a:rPr lang="ru-RU" sz="2400" dirty="0" err="1"/>
              <a:t>Эби-патша</a:t>
            </a:r>
            <a:r>
              <a:rPr lang="ru-RU" sz="2400" dirty="0"/>
              <a:t>" - добрая бабушка-царица. </a:t>
            </a:r>
          </a:p>
          <a:p>
            <a:r>
              <a:rPr lang="ru-RU" sz="2400" dirty="0"/>
              <a:t>   Она способствовала сближению народов разного вероисповедания, а следственно развитию национальной культуры.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   Гости </a:t>
            </a:r>
            <a:r>
              <a:rPr lang="ru-RU" sz="2400" dirty="0"/>
              <a:t>Казани  фотографируются </a:t>
            </a:r>
            <a:endParaRPr lang="ru-RU" sz="2400" dirty="0" smtClean="0"/>
          </a:p>
          <a:p>
            <a:r>
              <a:rPr lang="ru-RU" sz="2400" dirty="0" smtClean="0"/>
              <a:t>на </a:t>
            </a:r>
            <a:r>
              <a:rPr lang="ru-RU" sz="2400" dirty="0"/>
              <a:t>фоне  копии кареты императрицы, которая находится на одной из центральных улиц </a:t>
            </a:r>
            <a:r>
              <a:rPr lang="ru-RU" sz="2400" dirty="0" smtClean="0"/>
              <a:t>города, </a:t>
            </a:r>
            <a:r>
              <a:rPr lang="ru-RU" sz="2400" dirty="0"/>
              <a:t>а оригинал – в Национальном музее Татарстана.</a:t>
            </a:r>
          </a:p>
          <a:p>
            <a:endParaRPr lang="ru-RU" sz="2400" dirty="0"/>
          </a:p>
        </p:txBody>
      </p:sp>
      <p:pic>
        <p:nvPicPr>
          <p:cNvPr id="3" name="Picture 2" descr="C:\Users\Mihail\Desktop\Фото\Казань\PA3000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4568" y="96333"/>
            <a:ext cx="278092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ihail\Documents\Downloads\IMG_3241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2" y="2410367"/>
            <a:ext cx="307798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ihail\Documents\Downloads\IMG_3192 (2)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4568" y="4581128"/>
            <a:ext cx="305097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88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514806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dirty="0" smtClean="0"/>
              <a:t>  </a:t>
            </a:r>
            <a:r>
              <a:rPr lang="ru-RU" sz="2400" dirty="0" smtClean="0"/>
              <a:t>Ярким </a:t>
            </a:r>
            <a:r>
              <a:rPr lang="ru-RU" sz="2400" dirty="0"/>
              <a:t>примером бережного отношения к национальной культуре </a:t>
            </a:r>
            <a:r>
              <a:rPr lang="ru-RU" sz="2400" dirty="0" smtClean="0"/>
              <a:t> </a:t>
            </a:r>
            <a:r>
              <a:rPr lang="ru-RU" sz="2400" dirty="0"/>
              <a:t>стало восстановление мечети </a:t>
            </a:r>
            <a:r>
              <a:rPr lang="ru-RU" sz="2400" dirty="0" err="1"/>
              <a:t>Кул</a:t>
            </a:r>
            <a:r>
              <a:rPr lang="ru-RU" sz="2400" dirty="0"/>
              <a:t>-Шариф</a:t>
            </a:r>
            <a:r>
              <a:rPr lang="ru-RU" sz="2400" dirty="0" smtClean="0"/>
              <a:t>.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</a:t>
            </a:r>
            <a:r>
              <a:rPr lang="ru-RU" sz="2400" dirty="0"/>
              <a:t>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В </a:t>
            </a:r>
            <a:r>
              <a:rPr lang="ru-RU" sz="2400" dirty="0"/>
              <a:t>2000 году Казанский Кремль </a:t>
            </a:r>
            <a:endParaRPr lang="ru-RU" sz="2400" dirty="0" smtClean="0"/>
          </a:p>
          <a:p>
            <a:r>
              <a:rPr lang="ru-RU" sz="2400" dirty="0" smtClean="0"/>
              <a:t>был </a:t>
            </a:r>
            <a:r>
              <a:rPr lang="ru-RU" sz="2400" dirty="0"/>
              <a:t>включен в Список всемирного культурного и природного наследия ЮНЕСКО.</a:t>
            </a:r>
          </a:p>
          <a:p>
            <a:r>
              <a:rPr lang="ru-RU" sz="2400" dirty="0" smtClean="0"/>
              <a:t>  </a:t>
            </a:r>
          </a:p>
          <a:p>
            <a:endParaRPr lang="ru-RU" sz="2400" dirty="0" smtClean="0"/>
          </a:p>
          <a:p>
            <a:r>
              <a:rPr lang="ru-RU" sz="2400" dirty="0" smtClean="0"/>
              <a:t>  </a:t>
            </a:r>
            <a:r>
              <a:rPr lang="ru-RU" sz="2400" dirty="0"/>
              <a:t>С 1992 года  Казанский Кремль </a:t>
            </a:r>
            <a:endParaRPr lang="ru-RU" sz="2400" dirty="0" smtClean="0"/>
          </a:p>
          <a:p>
            <a:r>
              <a:rPr lang="ru-RU" sz="2400" dirty="0" smtClean="0"/>
              <a:t>стал </a:t>
            </a:r>
            <a:r>
              <a:rPr lang="ru-RU" sz="2400" dirty="0"/>
              <a:t>резиденцией  Президента Республики Татарстан.</a:t>
            </a:r>
          </a:p>
        </p:txBody>
      </p:sp>
      <p:pic>
        <p:nvPicPr>
          <p:cNvPr id="3" name="Picture 2" descr="C:\Users\Mihail\Desktop\Фото\Казань\PA290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632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Mihail\Desktop\Фото\Казань\PA290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20888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hochuvseznat.com/wp-content/uploads/2015/07/KAZAN%60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668943"/>
            <a:ext cx="314563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195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7"/>
            <a:ext cx="40324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Сейчас </a:t>
            </a:r>
            <a:r>
              <a:rPr lang="ru-RU" sz="2400" dirty="0"/>
              <a:t>Казань – большой красивый город со множеством мечетей и православных храмов. В городе проводятся  соревнования по разным видам спорта и творческие конкурсы. Один из них - Международный фестиваль «Крылатый барс».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На </a:t>
            </a:r>
            <a:r>
              <a:rPr lang="ru-RU" sz="2400" dirty="0"/>
              <a:t>нем дети из разных стран показывают свои таланты в разных областях искусства. На творческом форуме царят радость и дружба. </a:t>
            </a:r>
          </a:p>
        </p:txBody>
      </p:sp>
      <p:pic>
        <p:nvPicPr>
          <p:cNvPr id="3" name="Picture 2" descr="C:\Users\Mihail\Documents\Downloads\IMG_0223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0648"/>
            <a:ext cx="459006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ihail\Desktop\фото и видео Казань\DSCN11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3014" y="3645024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169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052736"/>
            <a:ext cx="78488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Выводы: </a:t>
            </a:r>
          </a:p>
          <a:p>
            <a:pPr marL="457200" lvl="0" indent="-457200">
              <a:buAutoNum type="arabicPeriod"/>
            </a:pPr>
            <a:r>
              <a:rPr lang="ru-RU" sz="2400" dirty="0" smtClean="0"/>
              <a:t>На </a:t>
            </a:r>
            <a:r>
              <a:rPr lang="ru-RU" sz="2400" dirty="0"/>
              <a:t>протяжении всех этапов развития истории </a:t>
            </a:r>
            <a:r>
              <a:rPr lang="ru-RU" sz="2400" dirty="0" smtClean="0"/>
              <a:t>Казани </a:t>
            </a:r>
            <a:r>
              <a:rPr lang="ru-RU" sz="2400" smtClean="0"/>
              <a:t>происходило взаимодействие </a:t>
            </a:r>
            <a:r>
              <a:rPr lang="ru-RU" sz="2400" dirty="0"/>
              <a:t>культуры разного вероисповедания</a:t>
            </a:r>
            <a:r>
              <a:rPr lang="ru-RU" sz="2400" dirty="0" smtClean="0"/>
              <a:t>.</a:t>
            </a:r>
          </a:p>
          <a:p>
            <a:pPr marL="457200" lvl="0" indent="-457200">
              <a:buAutoNum type="arabicPeriod"/>
            </a:pPr>
            <a:endParaRPr lang="ru-RU" sz="2400" dirty="0"/>
          </a:p>
          <a:p>
            <a:pPr marL="457200" lvl="0" indent="-457200">
              <a:buAutoNum type="arabicPeriod" startAt="2"/>
            </a:pPr>
            <a:r>
              <a:rPr lang="ru-RU" sz="2400" dirty="0" smtClean="0"/>
              <a:t>Люди </a:t>
            </a:r>
            <a:r>
              <a:rPr lang="ru-RU" sz="2400" dirty="0"/>
              <a:t>разных национальностей смогли сохранить </a:t>
            </a:r>
            <a:r>
              <a:rPr lang="ru-RU" sz="2400" dirty="0" smtClean="0"/>
              <a:t> </a:t>
            </a:r>
          </a:p>
          <a:p>
            <a:pPr lvl="0"/>
            <a:r>
              <a:rPr lang="ru-RU" sz="2400" dirty="0"/>
              <a:t> </a:t>
            </a:r>
            <a:r>
              <a:rPr lang="ru-RU" sz="2400" dirty="0" smtClean="0"/>
              <a:t>     доброе </a:t>
            </a:r>
            <a:r>
              <a:rPr lang="ru-RU" sz="2400" dirty="0"/>
              <a:t>отношение друг к другу</a:t>
            </a:r>
            <a:r>
              <a:rPr lang="ru-RU" sz="2400" dirty="0" smtClean="0"/>
              <a:t>. </a:t>
            </a:r>
          </a:p>
          <a:p>
            <a:pPr lvl="0"/>
            <a:endParaRPr lang="ru-RU" sz="2400" dirty="0"/>
          </a:p>
          <a:p>
            <a:pPr marL="457200" lvl="0" indent="-457200">
              <a:buAutoNum type="arabicPeriod" startAt="3"/>
            </a:pPr>
            <a:r>
              <a:rPr lang="ru-RU" sz="2400" dirty="0" smtClean="0"/>
              <a:t>Культура </a:t>
            </a:r>
            <a:r>
              <a:rPr lang="ru-RU" sz="2400" dirty="0"/>
              <a:t>и искусство способствуют </a:t>
            </a:r>
            <a:r>
              <a:rPr lang="ru-RU" sz="2400" dirty="0" smtClean="0"/>
              <a:t>взаимопониманию</a:t>
            </a:r>
          </a:p>
          <a:p>
            <a:pPr lvl="0"/>
            <a:r>
              <a:rPr lang="ru-RU" sz="2400" dirty="0"/>
              <a:t> </a:t>
            </a:r>
            <a:r>
              <a:rPr lang="ru-RU" sz="2400" dirty="0" smtClean="0"/>
              <a:t>     </a:t>
            </a:r>
            <a:r>
              <a:rPr lang="ru-RU" sz="2400" dirty="0"/>
              <a:t>и сближению народов разных национальностей и </a:t>
            </a:r>
            <a:r>
              <a:rPr lang="ru-RU" sz="2400" dirty="0" smtClean="0"/>
              <a:t>  </a:t>
            </a:r>
          </a:p>
          <a:p>
            <a:pPr lvl="0"/>
            <a:r>
              <a:rPr lang="ru-RU" sz="2400" dirty="0"/>
              <a:t> </a:t>
            </a:r>
            <a:r>
              <a:rPr lang="ru-RU" sz="2400" dirty="0" smtClean="0"/>
              <a:t>     конфессий</a:t>
            </a:r>
            <a:r>
              <a:rPr lang="ru-RU" sz="2400" dirty="0"/>
              <a:t>.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35681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aratorim.ru/nabchelny/naberezhnye-chelny-a/Istoricheskaya-Poezdka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714284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7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64371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Список литературы: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dirty="0" err="1" smtClean="0"/>
              <a:t>Алишев</a:t>
            </a:r>
            <a:r>
              <a:rPr lang="ru-RU" dirty="0" smtClean="0"/>
              <a:t> С.Х. Все об истории Казани. – Казань: </a:t>
            </a:r>
            <a:r>
              <a:rPr lang="ru-RU" dirty="0" err="1" smtClean="0"/>
              <a:t>Раннур</a:t>
            </a:r>
            <a:r>
              <a:rPr lang="ru-RU" dirty="0" smtClean="0"/>
              <a:t>, 2005. – 640 с.</a:t>
            </a:r>
          </a:p>
          <a:p>
            <a:pPr lvl="0"/>
            <a:r>
              <a:rPr lang="ru-RU" dirty="0" smtClean="0"/>
              <a:t>Библиография истории Казани / Составитель </a:t>
            </a:r>
            <a:r>
              <a:rPr lang="ru-RU" dirty="0" err="1" smtClean="0"/>
              <a:t>Х.З.Багаутдинова</a:t>
            </a:r>
            <a:r>
              <a:rPr lang="ru-RU" dirty="0" smtClean="0"/>
              <a:t>. – Казань: Изд-во Института истории им. </a:t>
            </a:r>
            <a:r>
              <a:rPr lang="ru-RU" dirty="0" err="1" smtClean="0"/>
              <a:t>Ш.Марджани</a:t>
            </a:r>
            <a:r>
              <a:rPr lang="ru-RU" dirty="0" smtClean="0"/>
              <a:t> АН РТ, 2005. – 104 с.</a:t>
            </a:r>
          </a:p>
          <a:p>
            <a:pPr lvl="0"/>
            <a:r>
              <a:rPr lang="ru-RU" dirty="0" smtClean="0"/>
              <a:t>Измайлов И.Л., История Казани//kazan1000/</a:t>
            </a:r>
          </a:p>
          <a:p>
            <a:pPr lvl="0"/>
            <a:r>
              <a:rPr lang="ru-RU" dirty="0" smtClean="0"/>
              <a:t>Проблемы истории Казани: современный взгляд. Сборник статей. – Казань: Институт истории </a:t>
            </a:r>
            <a:r>
              <a:rPr lang="ru-RU" dirty="0" err="1" smtClean="0"/>
              <a:t>им.Ш.Марджани</a:t>
            </a:r>
            <a:r>
              <a:rPr lang="ru-RU" dirty="0" smtClean="0"/>
              <a:t> АН РТ, 2004. – 600 с.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Интернет-ресурсы: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2"/>
              </a:rPr>
              <a:t>http://www.istmira.com/drugoe-razlichnye-temy/12322-kultura-volzhskoy-bulgarii.html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http://biofile.ru/his/27598.html</a:t>
            </a:r>
            <a:r>
              <a:rPr lang="ru-RU" dirty="0" smtClean="0"/>
              <a:t> Духовная культура </a:t>
            </a:r>
            <a:r>
              <a:rPr lang="ru-RU" dirty="0" err="1" smtClean="0"/>
              <a:t>ВолжскойБулгарии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http://rushist.com/index.php/russia-children/802-vzyatie-kazani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http://www.kazan-kremlin.ru/kremlin/history</a:t>
            </a:r>
            <a:endParaRPr lang="ru-RU" dirty="0" smtClean="0"/>
          </a:p>
          <a:p>
            <a:pPr lvl="0"/>
            <a:r>
              <a:rPr lang="ru-RU" u="sng" dirty="0" smtClean="0">
                <a:hlinkClick r:id="rId6"/>
              </a:rPr>
              <a:t>http://vestnik.space/mir-cherez-kulturu/4-ob-ekty-vsemirnogo-naslediya-yunesko-na-territorii-rossii</a:t>
            </a:r>
            <a:endParaRPr lang="ru-RU" dirty="0" smtClean="0"/>
          </a:p>
          <a:p>
            <a:pPr lvl="0"/>
            <a:r>
              <a:rPr lang="ru-RU" dirty="0" smtClean="0"/>
              <a:t>Фото из личного архива.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84976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Проблема/вопрос</a:t>
            </a:r>
            <a:r>
              <a:rPr lang="ru-RU" sz="2400" b="1" dirty="0"/>
              <a:t>, требующий решения или исследования:</a:t>
            </a:r>
            <a:r>
              <a:rPr lang="ru-RU" sz="2400" dirty="0"/>
              <a:t> </a:t>
            </a:r>
            <a:endParaRPr lang="ru-RU" sz="2400" dirty="0" smtClean="0"/>
          </a:p>
          <a:p>
            <a:r>
              <a:rPr lang="ru-RU" sz="2400" dirty="0" smtClean="0"/>
              <a:t>   Как </a:t>
            </a:r>
            <a:r>
              <a:rPr lang="ru-RU" sz="2400" dirty="0"/>
              <a:t>исторический диалог культур </a:t>
            </a:r>
            <a:r>
              <a:rPr lang="ru-RU" sz="2400" dirty="0" smtClean="0"/>
              <a:t>способствовал </a:t>
            </a:r>
            <a:r>
              <a:rPr lang="ru-RU" sz="2400" dirty="0"/>
              <a:t>сближению </a:t>
            </a:r>
            <a:r>
              <a:rPr lang="ru-RU" sz="2400" dirty="0" smtClean="0"/>
              <a:t>народов разных национальностей и конфессий?</a:t>
            </a:r>
          </a:p>
          <a:p>
            <a:pPr lvl="0"/>
            <a:endParaRPr lang="ru-RU" sz="2400" b="1" dirty="0" smtClean="0"/>
          </a:p>
          <a:p>
            <a:pPr lvl="0"/>
            <a:r>
              <a:rPr lang="ru-RU" sz="2400" b="1" dirty="0" smtClean="0"/>
              <a:t>Цель </a:t>
            </a:r>
            <a:r>
              <a:rPr lang="ru-RU" sz="2400" b="1" dirty="0"/>
              <a:t>исследования: </a:t>
            </a:r>
          </a:p>
          <a:p>
            <a:pPr lvl="0"/>
            <a:r>
              <a:rPr lang="ru-RU" sz="2400" dirty="0" smtClean="0"/>
              <a:t>   Доказать</a:t>
            </a:r>
            <a:r>
              <a:rPr lang="ru-RU" sz="2400" dirty="0"/>
              <a:t>, что сближение разных культур способствует дружбе и взаимопониманию народов.</a:t>
            </a:r>
          </a:p>
          <a:p>
            <a:pPr lvl="0"/>
            <a:endParaRPr lang="ru-RU" sz="2400" b="1" dirty="0" smtClean="0"/>
          </a:p>
          <a:p>
            <a:pPr lvl="0"/>
            <a:r>
              <a:rPr lang="ru-RU" sz="2400" b="1" dirty="0" smtClean="0"/>
              <a:t>Идея </a:t>
            </a:r>
            <a:r>
              <a:rPr lang="ru-RU" sz="2400" b="1" dirty="0"/>
              <a:t>решения проблемы  исследования: </a:t>
            </a:r>
            <a:endParaRPr lang="ru-RU" sz="2400" dirty="0"/>
          </a:p>
          <a:p>
            <a:r>
              <a:rPr lang="ru-RU" sz="2400" dirty="0" smtClean="0"/>
              <a:t>   Показать </a:t>
            </a:r>
            <a:r>
              <a:rPr lang="ru-RU" sz="2400" dirty="0"/>
              <a:t>влияние культуры на взаимодействие людей разных конфессий на примере одного региона – города Казани.</a:t>
            </a:r>
          </a:p>
          <a:p>
            <a:pPr lvl="0"/>
            <a:endParaRPr lang="ru-RU" sz="2400" b="1" dirty="0" smtClean="0"/>
          </a:p>
          <a:p>
            <a:pPr lvl="0"/>
            <a:r>
              <a:rPr lang="ru-RU" sz="2400" b="1" dirty="0" smtClean="0"/>
              <a:t>Реализация/ход </a:t>
            </a:r>
            <a:r>
              <a:rPr lang="ru-RU" sz="2400" b="1" dirty="0"/>
              <a:t>работы:</a:t>
            </a:r>
          </a:p>
          <a:p>
            <a:pPr lvl="0"/>
            <a:r>
              <a:rPr lang="ru-RU" sz="2400" b="1" dirty="0"/>
              <a:t>- </a:t>
            </a:r>
            <a:r>
              <a:rPr lang="ru-RU" sz="2400" dirty="0"/>
              <a:t>Анкетирование по теме.</a:t>
            </a:r>
          </a:p>
          <a:p>
            <a:r>
              <a:rPr lang="ru-RU" sz="2400" dirty="0"/>
              <a:t>- Знакомство с историей данного региона.</a:t>
            </a:r>
          </a:p>
          <a:p>
            <a:r>
              <a:rPr lang="ru-RU" sz="2400" dirty="0"/>
              <a:t>- Изучить этапы развития культуры данного региона.</a:t>
            </a:r>
          </a:p>
          <a:p>
            <a:r>
              <a:rPr lang="ru-RU" sz="2400" dirty="0"/>
              <a:t>- Выяснить связи взаимодействия культур.</a:t>
            </a:r>
          </a:p>
          <a:p>
            <a:r>
              <a:rPr lang="ru-RU" sz="2400" dirty="0"/>
              <a:t>- Показать, как эти связи помогают в </a:t>
            </a:r>
            <a:r>
              <a:rPr lang="ru-RU" sz="2400" smtClean="0"/>
              <a:t>современной жизни. 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82462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8684865"/>
              </p:ext>
            </p:extLst>
          </p:nvPr>
        </p:nvGraphicFramePr>
        <p:xfrm>
          <a:off x="0" y="116633"/>
          <a:ext cx="9108504" cy="33843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5576"/>
                <a:gridCol w="4608512"/>
                <a:gridCol w="864096"/>
                <a:gridCol w="949831"/>
                <a:gridCol w="1930489"/>
              </a:tblGrid>
              <a:tr h="508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№ п/п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Вопросы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Да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Нет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Затрудняюсь ответить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3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1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Способствует ли культура сближению народов разного вероисповедания</a:t>
                      </a:r>
                      <a:r>
                        <a:rPr lang="ru-RU" sz="2000" dirty="0" smtClean="0">
                          <a:effectLst/>
                          <a:latin typeface="+mn-lt"/>
                        </a:rPr>
                        <a:t>?</a:t>
                      </a:r>
                      <a:endParaRPr lang="ru-RU" sz="2000" dirty="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+mn-lt"/>
                        </a:rPr>
                        <a:t>  65%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+mn-lt"/>
                        </a:rPr>
                        <a:t>    2%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+mn-lt"/>
                        </a:rPr>
                        <a:t>     33%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Можно ли Казань рассматривать, как один из примеров, где культура способствует сближению народов?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+mn-lt"/>
                        </a:rPr>
                        <a:t>   55%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+mn-lt"/>
                        </a:rPr>
                        <a:t>      45%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8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Знаете ли вы, что является визитной карточкой Казани</a:t>
                      </a:r>
                      <a:r>
                        <a:rPr lang="ru-RU" sz="2000" dirty="0" smtClean="0">
                          <a:effectLst/>
                          <a:latin typeface="+mn-lt"/>
                        </a:rPr>
                        <a:t>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+mn-lt"/>
                        </a:rPr>
                        <a:t>   96%    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+mn-lt"/>
                        </a:rPr>
                        <a:t>     2%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+mn-lt"/>
                        </a:rPr>
                        <a:t>       2%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 flipH="1" flipV="1">
            <a:off x="2777308" y="3613666"/>
            <a:ext cx="7865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1026" name="Picture 2" descr="C:\Users\Mihail\Desktop\imag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6675" y="4221088"/>
            <a:ext cx="2953968" cy="251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ihail\Documents\Downloads\image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4221088"/>
            <a:ext cx="3027301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ihail\Documents\Downloads\image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4836" y="3613666"/>
            <a:ext cx="3170597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39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4211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dirty="0" smtClean="0"/>
              <a:t>  </a:t>
            </a:r>
            <a:r>
              <a:rPr lang="ru-RU" sz="2400" dirty="0" smtClean="0"/>
              <a:t>Свое </a:t>
            </a:r>
            <a:r>
              <a:rPr lang="ru-RU" sz="2400" dirty="0"/>
              <a:t>появление Волжская </a:t>
            </a:r>
            <a:r>
              <a:rPr lang="ru-RU" sz="2400" dirty="0" err="1"/>
              <a:t>Булгария</a:t>
            </a:r>
            <a:r>
              <a:rPr lang="ru-RU" sz="2400" dirty="0"/>
              <a:t> начинает с конца 9 века, путем объединения множества кочевых племен в единое централизованное государство. 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Духовная </a:t>
            </a:r>
            <a:r>
              <a:rPr lang="ru-RU" sz="2400" dirty="0"/>
              <a:t>культура волжских булгар </a:t>
            </a:r>
            <a:r>
              <a:rPr lang="ru-RU" sz="2400" dirty="0" smtClean="0"/>
              <a:t>прошла </a:t>
            </a:r>
            <a:r>
              <a:rPr lang="ru-RU" sz="2400" dirty="0"/>
              <a:t>сложный путь развития и достигла значительных успехов.  </a:t>
            </a:r>
          </a:p>
        </p:txBody>
      </p:sp>
      <p:pic>
        <p:nvPicPr>
          <p:cNvPr id="1028" name="Picture 4" descr="http://www.novini.bg/uploads/news_pictures/2013-13/orig/prystite-na-krakata-izdavat-etnicheskiq-proizhod-1385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0410" y="116992"/>
            <a:ext cx="41256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ihail\Desktop\Фото\Казань\PA3000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6289" y="3645024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727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Ислам </a:t>
            </a:r>
            <a:r>
              <a:rPr lang="ru-RU" sz="2400" dirty="0"/>
              <a:t>стал ядром, вокруг которого развивалась вся духовная культурная жизнь Волжской </a:t>
            </a:r>
            <a:r>
              <a:rPr lang="ru-RU" sz="2400" dirty="0" err="1"/>
              <a:t>Булгарии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smtClean="0"/>
              <a:t>    Почему же новой религией Волжской </a:t>
            </a:r>
            <a:r>
              <a:rPr lang="ru-RU" sz="2400" dirty="0" err="1" smtClean="0"/>
              <a:t>Булгарии</a:t>
            </a:r>
            <a:r>
              <a:rPr lang="ru-RU" sz="2400" dirty="0" smtClean="0"/>
              <a:t> стал именно ислам?</a:t>
            </a:r>
            <a:endParaRPr lang="ru-RU" sz="2400" dirty="0"/>
          </a:p>
        </p:txBody>
      </p:sp>
      <p:pic>
        <p:nvPicPr>
          <p:cNvPr id="2050" name="Picture 2" descr="https://www.wikireading.ru/img/421958_5_b00000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792088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982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8928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Ислам </a:t>
            </a:r>
            <a:r>
              <a:rPr lang="ru-RU" sz="2400" dirty="0"/>
              <a:t>был принят по трём основным причинам</a:t>
            </a:r>
            <a:r>
              <a:rPr lang="ru-RU" sz="2400" dirty="0" smtClean="0"/>
              <a:t>:</a:t>
            </a:r>
          </a:p>
          <a:p>
            <a:endParaRPr lang="ru-RU" sz="2400" dirty="0"/>
          </a:p>
          <a:p>
            <a:r>
              <a:rPr lang="ru-RU" sz="2400" dirty="0" smtClean="0"/>
              <a:t>-Для </a:t>
            </a:r>
            <a:r>
              <a:rPr lang="ru-RU" sz="2400" dirty="0"/>
              <a:t>укрепления власти </a:t>
            </a:r>
            <a:r>
              <a:rPr lang="ru-RU" sz="2400" dirty="0" smtClean="0"/>
              <a:t>верховного правителя;</a:t>
            </a:r>
            <a:endParaRPr lang="ru-RU" sz="2400" dirty="0"/>
          </a:p>
          <a:p>
            <a:r>
              <a:rPr lang="ru-RU" sz="2400" dirty="0" smtClean="0"/>
              <a:t>-Для </a:t>
            </a:r>
            <a:r>
              <a:rPr lang="ru-RU" sz="2400" dirty="0"/>
              <a:t>окончательного объединения разрозненных племён в единое государство;</a:t>
            </a:r>
          </a:p>
          <a:p>
            <a:r>
              <a:rPr lang="ru-RU" sz="2400" dirty="0" smtClean="0"/>
              <a:t>-Для </a:t>
            </a:r>
            <a:r>
              <a:rPr lang="ru-RU" sz="2400" dirty="0"/>
              <a:t>ликвидации зависимости от Хазарии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</a:t>
            </a:r>
            <a:endParaRPr lang="ru-RU" sz="2400" dirty="0"/>
          </a:p>
        </p:txBody>
      </p:sp>
      <p:pic>
        <p:nvPicPr>
          <p:cNvPr id="4098" name="Picture 2" descr="http://tatar-duslyk.ru/wp-content/uploads/2013/05/b20QWWkgE8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842" y="2955680"/>
            <a:ext cx="4104456" cy="32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42.sobaka.ru/uploads/%D1%88%D0%B0%D0%BC%D0%B0%D0%B8%D0%BB%D1%8C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8451" y="2955680"/>
            <a:ext cx="4308769" cy="32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194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3672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2" name="Picture 6" descr="http://isttat6.izmeri.edusite.ru/images/p69_torgulicatashaya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8742"/>
            <a:ext cx="476250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nik-rech.narod.ru/album_kazan/excursion/305/300000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468794"/>
            <a:ext cx="229950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upload.wikimedia.org/wikipedia/ru/e/eb/%D0%A5%D0%B0%D0%BD%D1%81%D0%BA%D0%B0%D1%8F_%D1%83%D1%81%D1%8B%D0%BF%D0%B0%D0%BB%D1%8C%D0%BD%D0%B8%D1%86%D0%B0_%D0%B8_%D0%BC%D0%B0%D0%BB%D1%8B%D0%B9_%D0%BC%D0%B8%D0%BD%D0%B0%D1%80%D0%B5%D1%82_%D0%B2_%D0%91%D1%83%D0%BB%D0%B3%D0%B0%D1%80%D0%B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005064"/>
            <a:ext cx="267693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18742"/>
            <a:ext cx="36004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2400" dirty="0" smtClean="0"/>
              <a:t>Ханская </a:t>
            </a:r>
            <a:r>
              <a:rPr lang="ru-RU" sz="2400" dirty="0"/>
              <a:t>Казань была  крупным торговым и ремесленным  городом с высоким уровнем развития культуры и просвещения, где мирно жили представители различных народов и религий. </a:t>
            </a:r>
          </a:p>
          <a:p>
            <a:r>
              <a:rPr lang="ru-RU" sz="2400" dirty="0"/>
              <a:t> </a:t>
            </a:r>
          </a:p>
          <a:p>
            <a:r>
              <a:rPr lang="ru-RU" sz="2400" dirty="0"/>
              <a:t>  Великолепие Казани было связано, в первую очередь, с архитектурой. </a:t>
            </a:r>
          </a:p>
          <a:p>
            <a:r>
              <a:rPr lang="ru-RU" sz="2400" dirty="0"/>
              <a:t>   </a:t>
            </a:r>
            <a:endParaRPr lang="ru-RU" sz="2400" dirty="0" smtClean="0"/>
          </a:p>
          <a:p>
            <a:r>
              <a:rPr lang="ru-RU" sz="2400"/>
              <a:t> </a:t>
            </a:r>
            <a:r>
              <a:rPr lang="ru-RU" sz="2400" smtClean="0"/>
              <a:t>  Многочисленные </a:t>
            </a:r>
            <a:r>
              <a:rPr lang="ru-RU" sz="2400" dirty="0"/>
              <a:t>минареты мечетей словно подпирали небо.</a:t>
            </a:r>
          </a:p>
        </p:txBody>
      </p:sp>
    </p:spTree>
    <p:extLst>
      <p:ext uri="{BB962C8B-B14F-4D97-AF65-F5344CB8AC3E}">
        <p14:creationId xmlns:p14="http://schemas.microsoft.com/office/powerpoint/2010/main" xmlns="" val="26831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446449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dirty="0" smtClean="0"/>
              <a:t>   </a:t>
            </a:r>
            <a:r>
              <a:rPr lang="ru-RU" sz="2400" dirty="0"/>
              <a:t>В 1552 году царь Иван Грозный завоевал Казань. Началось активное строительство  монастырей и </a:t>
            </a:r>
            <a:r>
              <a:rPr lang="ru-RU" sz="2400" dirty="0" smtClean="0"/>
              <a:t>церквей.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   Начинается </a:t>
            </a:r>
            <a:r>
              <a:rPr lang="ru-RU" sz="2400" dirty="0"/>
              <a:t>процесс активного заселения Казани и ее окрестностей русскими переселенцами. Происходит смена культурных традиций, формируется новый уклад городской жизни. </a:t>
            </a:r>
          </a:p>
          <a:p>
            <a:endParaRPr lang="ru-RU" sz="2400" dirty="0"/>
          </a:p>
        </p:txBody>
      </p:sp>
      <p:pic>
        <p:nvPicPr>
          <p:cNvPr id="3" name="Picture 2" descr="http://klin-demianovo.ru/wp-content/uploads/2012/10/history-996-99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2656"/>
            <a:ext cx="4283968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www.wikireading.ru/img/421958_34_b000018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57016"/>
            <a:ext cx="4184674" cy="309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227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446449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endParaRPr lang="ru-RU" sz="2400" dirty="0" smtClean="0"/>
          </a:p>
          <a:p>
            <a:r>
              <a:rPr lang="ru-RU" sz="2400" dirty="0" smtClean="0"/>
              <a:t>   По </a:t>
            </a:r>
            <a:r>
              <a:rPr lang="ru-RU" sz="2400" dirty="0"/>
              <a:t>поручению Ивана Грозного псковскими мастерами во главе с Постником Яковлевым, </a:t>
            </a:r>
            <a:r>
              <a:rPr lang="ru-RU" sz="2400" dirty="0" smtClean="0"/>
              <a:t>началось  </a:t>
            </a:r>
            <a:r>
              <a:rPr lang="ru-RU" sz="2400" dirty="0"/>
              <a:t>восстановление стен и башен Кремля</a:t>
            </a:r>
            <a:r>
              <a:rPr lang="ru-RU" sz="2400" dirty="0" smtClean="0"/>
              <a:t>. 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   Одним </a:t>
            </a:r>
            <a:r>
              <a:rPr lang="ru-RU" sz="2400" dirty="0"/>
              <a:t>из первых православных храмов, является Благовещенский собор. </a:t>
            </a:r>
          </a:p>
        </p:txBody>
      </p:sp>
      <p:pic>
        <p:nvPicPr>
          <p:cNvPr id="3" name="Picture 2" descr="http://nik-rech.narod.ru/album_kazan/excursion/301/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8350"/>
            <a:ext cx="281136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static.panoramio.com/photos/large/852556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32856"/>
            <a:ext cx="313165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ihail\Desktop\Фото\Казань\PA290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6171" y="4338000"/>
            <a:ext cx="329113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321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1030</TotalTime>
  <Words>631</Words>
  <Application>Microsoft Office PowerPoint</Application>
  <PresentationFormat>Экран (4:3)</PresentationFormat>
  <Paragraphs>133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Твердый переплет</vt:lpstr>
      <vt:lpstr>Исследовательская работа   «Диалог культур, как основа толерантности»  (на примере Казани)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 «Диалог культур, как основа толерантности» (на примере Казани)</dc:title>
  <dc:creator>Mihail</dc:creator>
  <cp:lastModifiedBy>User</cp:lastModifiedBy>
  <cp:revision>59</cp:revision>
  <dcterms:created xsi:type="dcterms:W3CDTF">2016-12-11T20:07:04Z</dcterms:created>
  <dcterms:modified xsi:type="dcterms:W3CDTF">2018-03-29T09:57:09Z</dcterms:modified>
</cp:coreProperties>
</file>