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91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31000">
              <a:schemeClr val="accent1">
                <a:tint val="44500"/>
                <a:satMod val="160000"/>
                <a:lumMod val="0"/>
                <a:lumOff val="100000"/>
                <a:alpha val="55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-33338"/>
            <a:ext cx="9139237" cy="6928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267744" y="1556792"/>
            <a:ext cx="51125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500" b="1" i="1" dirty="0" smtClean="0">
                <a:solidFill>
                  <a:srgbClr val="002060"/>
                </a:solidFill>
              </a:rPr>
              <a:t>Классная работа</a:t>
            </a:r>
            <a:endParaRPr lang="ru-RU" sz="45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043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Объект 2"/>
              <p:cNvSpPr txBox="1">
                <a:spLocks/>
              </p:cNvSpPr>
              <p:nvPr/>
            </p:nvSpPr>
            <p:spPr>
              <a:xfrm>
                <a:off x="2518910" y="1052736"/>
                <a:ext cx="4716524" cy="970748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itchFamily="34" charset="0"/>
                  <a:buNone/>
                </a:pPr>
                <a14:m>
                  <m:oMath xmlns:m="http://schemas.openxmlformats.org/officeDocument/2006/math">
                    <m:r>
                      <a:rPr lang="en-US" sz="4000" b="1" i="1" dirty="0" smtClean="0">
                        <a:solidFill>
                          <a:srgbClr val="C00000"/>
                        </a:solidFill>
                        <a:latin typeface="Cambria Math"/>
                      </a:rPr>
                      <m:t>(</m:t>
                    </m:r>
                    <m:r>
                      <a:rPr lang="en-US" sz="4000" b="1" i="1" dirty="0" smtClean="0">
                        <a:solidFill>
                          <a:srgbClr val="C00000"/>
                        </a:solidFill>
                        <a:latin typeface="Cambria Math"/>
                      </a:rPr>
                      <m:t>𝟐</m:t>
                    </m:r>
                    <m:r>
                      <a:rPr lang="en-US" sz="4000" b="1" i="1" dirty="0" smtClean="0">
                        <a:solidFill>
                          <a:srgbClr val="C00000"/>
                        </a:solidFill>
                        <a:latin typeface="Cambria Math"/>
                      </a:rPr>
                      <m:t>𝒙</m:t>
                    </m:r>
                    <m:r>
                      <a:rPr lang="en-US" sz="4000" b="1" i="1" dirty="0" smtClean="0">
                        <a:solidFill>
                          <a:srgbClr val="C00000"/>
                        </a:solidFill>
                        <a:latin typeface="Cambria Math"/>
                      </a:rPr>
                      <m:t>−</m:t>
                    </m:r>
                    <m:r>
                      <a:rPr lang="en-US" sz="4000" b="1" i="1" dirty="0" smtClean="0">
                        <a:solidFill>
                          <a:srgbClr val="C00000"/>
                        </a:solidFill>
                        <a:latin typeface="Cambria Math"/>
                      </a:rPr>
                      <m:t>𝒚</m:t>
                    </m:r>
                    <m:r>
                      <a:rPr lang="en-US" sz="4000" b="1" i="1" dirty="0" smtClean="0">
                        <a:solidFill>
                          <a:srgbClr val="C00000"/>
                        </a:solidFill>
                        <a:latin typeface="Cambria Math"/>
                      </a:rPr>
                      <m:t>)(</m:t>
                    </m:r>
                    <m:r>
                      <a:rPr lang="en-US" sz="4000" b="1" i="1" dirty="0" smtClean="0">
                        <a:solidFill>
                          <a:srgbClr val="C00000"/>
                        </a:solidFill>
                        <a:latin typeface="Cambria Math"/>
                      </a:rPr>
                      <m:t>𝟒</m:t>
                    </m:r>
                    <m:r>
                      <a:rPr lang="en-US" sz="4000" b="1" i="1" dirty="0" smtClean="0">
                        <a:solidFill>
                          <a:srgbClr val="C00000"/>
                        </a:solidFill>
                        <a:latin typeface="Cambria Math"/>
                      </a:rPr>
                      <m:t>𝒙</m:t>
                    </m:r>
                    <m:r>
                      <a:rPr lang="en-US" sz="4000" b="1" i="1" dirty="0" smtClean="0">
                        <a:solidFill>
                          <a:srgbClr val="C00000"/>
                        </a:solidFill>
                        <a:latin typeface="Cambria Math"/>
                      </a:rPr>
                      <m:t>−</m:t>
                    </m:r>
                    <m:r>
                      <a:rPr lang="en-US" sz="4000" b="1" i="1" dirty="0" smtClean="0">
                        <a:solidFill>
                          <a:srgbClr val="C00000"/>
                        </a:solidFill>
                        <a:latin typeface="Cambria Math"/>
                      </a:rPr>
                      <m:t>𝟑</m:t>
                    </m:r>
                    <m:r>
                      <a:rPr lang="en-US" sz="4000" b="1" i="1" dirty="0" smtClean="0">
                        <a:solidFill>
                          <a:srgbClr val="C00000"/>
                        </a:solidFill>
                        <a:latin typeface="Cambria Math"/>
                      </a:rPr>
                      <m:t>𝒚</m:t>
                    </m:r>
                    <m:r>
                      <a:rPr lang="en-US" sz="4000" b="1" i="1" dirty="0" smtClean="0">
                        <a:solidFill>
                          <a:srgbClr val="C00000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ru-RU" sz="4000" b="1" dirty="0" smtClean="0">
                    <a:solidFill>
                      <a:srgbClr val="C00000"/>
                    </a:solidFill>
                  </a:rPr>
                  <a:t>=</a:t>
                </a:r>
                <a:endParaRPr lang="ru-RU" sz="4000" b="1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11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8910" y="1052736"/>
                <a:ext cx="4716524" cy="970748"/>
              </a:xfrm>
              <a:prstGeom prst="rect">
                <a:avLst/>
              </a:prstGeom>
              <a:blipFill rotWithShape="1">
                <a:blip r:embed="rId2"/>
                <a:stretch>
                  <a:fillRect t="-11321" r="-193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/>
          <p:cNvSpPr txBox="1"/>
          <p:nvPr/>
        </p:nvSpPr>
        <p:spPr>
          <a:xfrm>
            <a:off x="2843808" y="693183"/>
            <a:ext cx="511696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 smtClean="0">
                <a:solidFill>
                  <a:srgbClr val="7030A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1</a:t>
            </a:r>
            <a:endParaRPr lang="ru-RU" sz="2300" b="1" dirty="0">
              <a:solidFill>
                <a:srgbClr val="7030A0"/>
              </a:solidFill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23928" y="684637"/>
            <a:ext cx="511696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 smtClean="0">
                <a:solidFill>
                  <a:srgbClr val="7030A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2</a:t>
            </a:r>
            <a:endParaRPr lang="ru-RU" sz="2300" b="1" dirty="0">
              <a:solidFill>
                <a:srgbClr val="7030A0"/>
              </a:solidFill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Объект 2"/>
              <p:cNvSpPr txBox="1">
                <a:spLocks/>
              </p:cNvSpPr>
              <p:nvPr/>
            </p:nvSpPr>
            <p:spPr>
              <a:xfrm>
                <a:off x="1403648" y="2420888"/>
                <a:ext cx="7128792" cy="970748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4000" b="1" i="1" dirty="0" smtClean="0">
                        <a:solidFill>
                          <a:srgbClr val="C00000"/>
                        </a:solidFill>
                        <a:latin typeface="Cambria Math"/>
                      </a:rPr>
                      <m:t>𝟐</m:t>
                    </m:r>
                    <m:r>
                      <a:rPr lang="en-US" sz="4000" b="1" i="1" dirty="0" smtClean="0">
                        <a:solidFill>
                          <a:srgbClr val="C00000"/>
                        </a:solidFill>
                        <a:latin typeface="Cambria Math"/>
                      </a:rPr>
                      <m:t>𝒙</m:t>
                    </m:r>
                    <m:d>
                      <m:dPr>
                        <m:ctrlPr>
                          <a:rPr lang="en-US" sz="4000" b="1" i="1" dirty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4000" b="1" i="1" dirty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𝟒</m:t>
                        </m:r>
                        <m:r>
                          <a:rPr lang="en-US" sz="4000" b="1" i="1" dirty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𝒙</m:t>
                        </m:r>
                        <m:r>
                          <a:rPr lang="en-US" sz="4000" b="1" i="1" dirty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en-US" sz="4000" b="1" i="1" dirty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𝟑</m:t>
                        </m:r>
                        <m:r>
                          <a:rPr lang="en-US" sz="4000" b="1" i="1" dirty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𝒚</m:t>
                        </m:r>
                      </m:e>
                    </m:d>
                    <m:r>
                      <a:rPr lang="ru-RU" sz="4000" b="1" i="0" dirty="0" smtClean="0">
                        <a:solidFill>
                          <a:srgbClr val="C00000"/>
                        </a:solidFill>
                        <a:latin typeface="Cambria Math"/>
                      </a:rPr>
                      <m:t>−</m:t>
                    </m:r>
                    <m:r>
                      <a:rPr lang="en-US" sz="4000" b="1" i="0" dirty="0" smtClean="0">
                        <a:solidFill>
                          <a:srgbClr val="C00000"/>
                        </a:solidFill>
                        <a:latin typeface="Cambria Math"/>
                      </a:rPr>
                      <m:t>𝐲</m:t>
                    </m:r>
                  </m:oMath>
                </a14:m>
                <a:r>
                  <a:rPr lang="en-US" sz="4000" b="1" dirty="0">
                    <a:solidFill>
                      <a:srgbClr val="C00000"/>
                    </a:solidFill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000" b="1" i="1" dirty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4000" b="1" i="1" dirty="0">
                            <a:solidFill>
                              <a:srgbClr val="C00000"/>
                            </a:solidFill>
                            <a:latin typeface="Cambria Math"/>
                          </a:rPr>
                          <m:t>𝟒</m:t>
                        </m:r>
                        <m:r>
                          <a:rPr lang="en-US" sz="4000" b="1" i="1" dirty="0">
                            <a:solidFill>
                              <a:srgbClr val="C00000"/>
                            </a:solidFill>
                            <a:latin typeface="Cambria Math"/>
                          </a:rPr>
                          <m:t>𝒙</m:t>
                        </m:r>
                        <m:r>
                          <a:rPr lang="en-US" sz="4000" b="1" i="1" dirty="0">
                            <a:solidFill>
                              <a:srgbClr val="C00000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en-US" sz="4000" b="1" i="1" dirty="0">
                            <a:solidFill>
                              <a:srgbClr val="C00000"/>
                            </a:solidFill>
                            <a:latin typeface="Cambria Math"/>
                          </a:rPr>
                          <m:t>𝟑</m:t>
                        </m:r>
                        <m:r>
                          <a:rPr lang="en-US" sz="4000" b="1" i="1" dirty="0">
                            <a:solidFill>
                              <a:srgbClr val="C00000"/>
                            </a:solidFill>
                            <a:latin typeface="Cambria Math"/>
                          </a:rPr>
                          <m:t>𝒚</m:t>
                        </m:r>
                      </m:e>
                    </m:d>
                  </m:oMath>
                </a14:m>
                <a:r>
                  <a:rPr lang="en-US" sz="4000" b="1" dirty="0" smtClean="0">
                    <a:solidFill>
                      <a:srgbClr val="C00000"/>
                    </a:solidFill>
                  </a:rPr>
                  <a:t>=</a:t>
                </a:r>
                <a:endParaRPr lang="ru-RU" sz="4000" b="1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14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3648" y="2420888"/>
                <a:ext cx="7128792" cy="970748"/>
              </a:xfrm>
              <a:prstGeom prst="rect">
                <a:avLst/>
              </a:prstGeom>
              <a:blipFill rotWithShape="1">
                <a:blip r:embed="rId3"/>
                <a:stretch>
                  <a:fillRect t="-1132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Выгнутая вверх стрелка 14"/>
          <p:cNvSpPr/>
          <p:nvPr/>
        </p:nvSpPr>
        <p:spPr>
          <a:xfrm>
            <a:off x="1691680" y="2023484"/>
            <a:ext cx="936104" cy="397404"/>
          </a:xfrm>
          <a:prstGeom prst="curved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Выгнутая вверх стрелка 15"/>
          <p:cNvSpPr/>
          <p:nvPr/>
        </p:nvSpPr>
        <p:spPr>
          <a:xfrm>
            <a:off x="5076056" y="2132856"/>
            <a:ext cx="936104" cy="432048"/>
          </a:xfrm>
          <a:prstGeom prst="curved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Выгнутая вверх стрелка 16"/>
          <p:cNvSpPr/>
          <p:nvPr/>
        </p:nvSpPr>
        <p:spPr>
          <a:xfrm>
            <a:off x="1844080" y="2132856"/>
            <a:ext cx="2079848" cy="440432"/>
          </a:xfrm>
          <a:prstGeom prst="curved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Выгнутая вверх стрелка 17"/>
          <p:cNvSpPr/>
          <p:nvPr/>
        </p:nvSpPr>
        <p:spPr>
          <a:xfrm>
            <a:off x="5170444" y="2200672"/>
            <a:ext cx="2079848" cy="440432"/>
          </a:xfrm>
          <a:prstGeom prst="curved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Объект 2"/>
              <p:cNvSpPr txBox="1">
                <a:spLocks/>
              </p:cNvSpPr>
              <p:nvPr/>
            </p:nvSpPr>
            <p:spPr>
              <a:xfrm>
                <a:off x="1476022" y="3391636"/>
                <a:ext cx="6192322" cy="970748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itchFamily="34" charset="0"/>
                  <a:buNone/>
                </a:pPr>
                <a14:m>
                  <m:oMath xmlns:m="http://schemas.openxmlformats.org/officeDocument/2006/math">
                    <m:r>
                      <a:rPr lang="en-US" sz="4000" b="1" i="1" dirty="0" smtClean="0">
                        <a:solidFill>
                          <a:srgbClr val="C00000"/>
                        </a:solidFill>
                        <a:latin typeface="Cambria Math"/>
                      </a:rPr>
                      <m:t>8</m:t>
                    </m:r>
                    <m:sSup>
                      <m:sSupPr>
                        <m:ctrlPr>
                          <a:rPr lang="en-US" sz="4000" b="1" i="1" dirty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4000" b="1" i="1" dirty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4000" b="1" i="1" dirty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4000" b="1" i="1" dirty="0" smtClean="0">
                        <a:solidFill>
                          <a:srgbClr val="C00000"/>
                        </a:solidFill>
                        <a:latin typeface="Cambria Math"/>
                      </a:rPr>
                      <m:t>−</m:t>
                    </m:r>
                    <m:r>
                      <a:rPr lang="en-US" sz="4000" b="1" i="1" dirty="0" smtClean="0">
                        <a:solidFill>
                          <a:srgbClr val="C00000"/>
                        </a:solidFill>
                        <a:latin typeface="Cambria Math"/>
                      </a:rPr>
                      <m:t>𝟔</m:t>
                    </m:r>
                    <m:r>
                      <a:rPr lang="en-US" sz="4000" b="1" i="1" dirty="0" smtClean="0">
                        <a:solidFill>
                          <a:srgbClr val="C00000"/>
                        </a:solidFill>
                        <a:latin typeface="Cambria Math"/>
                      </a:rPr>
                      <m:t>𝒙𝒚</m:t>
                    </m:r>
                    <m:r>
                      <a:rPr lang="en-US" sz="4000" b="1" i="1" dirty="0" smtClean="0">
                        <a:solidFill>
                          <a:srgbClr val="C00000"/>
                        </a:solidFill>
                        <a:latin typeface="Cambria Math"/>
                      </a:rPr>
                      <m:t>−</m:t>
                    </m:r>
                    <m:r>
                      <a:rPr lang="en-US" sz="4000" b="1" i="1" dirty="0" smtClean="0">
                        <a:solidFill>
                          <a:srgbClr val="C00000"/>
                        </a:solidFill>
                        <a:latin typeface="Cambria Math"/>
                      </a:rPr>
                      <m:t>𝟒</m:t>
                    </m:r>
                    <m:r>
                      <a:rPr lang="en-US" sz="4000" b="1" i="1" dirty="0" smtClean="0">
                        <a:solidFill>
                          <a:srgbClr val="C00000"/>
                        </a:solidFill>
                        <a:latin typeface="Cambria Math"/>
                      </a:rPr>
                      <m:t>𝒙𝒚</m:t>
                    </m:r>
                    <m:r>
                      <a:rPr lang="en-US" sz="4000" b="1" i="1" dirty="0" smtClean="0">
                        <a:solidFill>
                          <a:srgbClr val="C00000"/>
                        </a:solidFill>
                        <a:latin typeface="Cambria Math"/>
                      </a:rPr>
                      <m:t>+</m:t>
                    </m:r>
                    <m:r>
                      <a:rPr lang="en-US" sz="4000" b="1" i="1" dirty="0" smtClean="0">
                        <a:solidFill>
                          <a:srgbClr val="C00000"/>
                        </a:solidFill>
                        <a:latin typeface="Cambria Math"/>
                      </a:rPr>
                      <m:t>𝟑</m:t>
                    </m:r>
                    <m:sSup>
                      <m:sSupPr>
                        <m:ctrlPr>
                          <a:rPr lang="en-US" sz="4000" b="1" i="1" dirty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4000" b="1" i="1" dirty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𝒚</m:t>
                        </m:r>
                      </m:e>
                      <m:sup>
                        <m:r>
                          <a:rPr lang="en-US" sz="4000" b="1" i="1" dirty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4000" b="1" dirty="0" smtClean="0">
                    <a:solidFill>
                      <a:srgbClr val="C00000"/>
                    </a:solidFill>
                  </a:rPr>
                  <a:t>=</a:t>
                </a:r>
                <a:endParaRPr lang="ru-RU" sz="4000" b="1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19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6022" y="3391636"/>
                <a:ext cx="6192322" cy="970748"/>
              </a:xfrm>
              <a:prstGeom prst="rect">
                <a:avLst/>
              </a:prstGeom>
              <a:blipFill rotWithShape="1">
                <a:blip r:embed="rId4"/>
                <a:stretch>
                  <a:fillRect t="-9375" b="-62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1" name="Прямая соединительная линия 20"/>
          <p:cNvCxnSpPr/>
          <p:nvPr/>
        </p:nvCxnSpPr>
        <p:spPr>
          <a:xfrm>
            <a:off x="2627784" y="4119267"/>
            <a:ext cx="1288504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4255604" y="4110915"/>
            <a:ext cx="1288504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4" name="Объект 2"/>
              <p:cNvSpPr txBox="1">
                <a:spLocks/>
              </p:cNvSpPr>
              <p:nvPr/>
            </p:nvSpPr>
            <p:spPr>
              <a:xfrm>
                <a:off x="1901809" y="4437112"/>
                <a:ext cx="5352950" cy="1082840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8</m:t>
                      </m:r>
                      <m:sSup>
                        <m:sSupPr>
                          <m:ctrlP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𝟏𝟎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𝒙𝒚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𝟑</m:t>
                      </m:r>
                      <m:sSup>
                        <m:sSupPr>
                          <m:ctrlP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𝒚</m:t>
                          </m:r>
                        </m:e>
                        <m:sup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ru-RU" sz="4000" b="1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24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1809" y="4437112"/>
                <a:ext cx="5352950" cy="108284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38440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 animBg="1"/>
      <p:bldP spid="16" grpId="0" animBg="1"/>
      <p:bldP spid="17" grpId="0" animBg="1"/>
      <p:bldP spid="18" grpId="0" animBg="1"/>
      <p:bldP spid="19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642194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7030A0"/>
                </a:solidFill>
              </a:rPr>
              <a:t>Сформулируйте правило умножения </a:t>
            </a:r>
            <a:r>
              <a:rPr lang="ru-RU" b="1" i="1" dirty="0" smtClean="0">
                <a:solidFill>
                  <a:srgbClr val="7030A0"/>
                </a:solidFill>
              </a:rPr>
              <a:t>многочлен</a:t>
            </a:r>
            <a:r>
              <a:rPr lang="en-US" b="1" i="1" dirty="0" smtClean="0">
                <a:solidFill>
                  <a:srgbClr val="7030A0"/>
                </a:solidFill>
              </a:rPr>
              <a:t>f</a:t>
            </a:r>
            <a:r>
              <a:rPr lang="ru-RU" b="1" i="1" dirty="0" smtClean="0">
                <a:solidFill>
                  <a:srgbClr val="7030A0"/>
                </a:solidFill>
              </a:rPr>
              <a:t>а на многочлен</a:t>
            </a:r>
            <a:endParaRPr lang="ru-RU" b="1" i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2204864"/>
            <a:ext cx="7416824" cy="3744416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spcAft>
                <a:spcPts val="1200"/>
              </a:spcAft>
              <a:buNone/>
            </a:pPr>
            <a:r>
              <a:rPr lang="ru-RU" sz="43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</a:t>
            </a:r>
            <a:r>
              <a:rPr lang="ru-RU" sz="43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умножить многочлен на многочлен, нужно каждый член одного многочлена умножить на каждый член другого многочлена и полученные произведения сложить</a:t>
            </a:r>
            <a:r>
              <a:rPr lang="ru-RU" sz="43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4341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1216" y="44624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Выполните умножение:</a:t>
            </a:r>
            <a:endParaRPr lang="ru-RU" b="1" dirty="0">
              <a:solidFill>
                <a:srgbClr val="7030A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691680" y="1052736"/>
                <a:ext cx="5364596" cy="1022023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𝟏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) (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𝒂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𝟔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)(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𝒂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𝒃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ru-RU" sz="4000" b="1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691680" y="1052736"/>
                <a:ext cx="5364596" cy="1022023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Объект 2"/>
              <p:cNvSpPr txBox="1">
                <a:spLocks/>
              </p:cNvSpPr>
              <p:nvPr/>
            </p:nvSpPr>
            <p:spPr>
              <a:xfrm>
                <a:off x="971600" y="2600252"/>
                <a:ext cx="6552728" cy="82874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  <m:sup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𝒂𝒃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𝟏𝟐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𝒂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𝟔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𝒃</m:t>
                      </m:r>
                    </m:oMath>
                  </m:oMathPara>
                </a14:m>
                <a:endParaRPr lang="ru-RU" sz="4000" b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600" y="2600252"/>
                <a:ext cx="6552728" cy="82874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Объект 2"/>
              <p:cNvSpPr txBox="1">
                <a:spLocks/>
              </p:cNvSpPr>
              <p:nvPr/>
            </p:nvSpPr>
            <p:spPr>
              <a:xfrm>
                <a:off x="1403648" y="1844825"/>
                <a:ext cx="6624736" cy="93610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itchFamily="34" charset="0"/>
                  <a:buNone/>
                </a:pPr>
                <a:r>
                  <a:rPr lang="en-US" sz="4000" b="1" dirty="0" smtClean="0">
                    <a:solidFill>
                      <a:srgbClr val="C0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b="1" i="0" dirty="0" smtClean="0">
                        <a:solidFill>
                          <a:srgbClr val="C00000"/>
                        </a:solidFill>
                        <a:latin typeface="Cambria Math"/>
                      </a:rPr>
                      <m:t>=</m:t>
                    </m:r>
                    <m:r>
                      <a:rPr lang="en-US" sz="4000" b="1" i="1" dirty="0" smtClean="0">
                        <a:solidFill>
                          <a:srgbClr val="C00000"/>
                        </a:solidFill>
                        <a:latin typeface="Cambria Math"/>
                      </a:rPr>
                      <m:t>𝒂</m:t>
                    </m:r>
                    <m:d>
                      <m:dPr>
                        <m:ctrlPr>
                          <a:rPr lang="en-US" sz="4000" b="1" i="1" dirty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4000" b="1" i="1" dirty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𝟐</m:t>
                        </m:r>
                        <m:r>
                          <a:rPr lang="en-US" sz="4000" b="1" i="1" dirty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𝒂</m:t>
                        </m:r>
                        <m:r>
                          <a:rPr lang="en-US" sz="4000" b="1" i="1" dirty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en-US" sz="4000" b="1" i="1" dirty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𝒃</m:t>
                        </m:r>
                      </m:e>
                    </m:d>
                    <m:r>
                      <a:rPr lang="en-US" sz="4000" b="1" i="1" dirty="0" smtClean="0">
                        <a:solidFill>
                          <a:srgbClr val="C00000"/>
                        </a:solidFill>
                        <a:latin typeface="Cambria Math"/>
                      </a:rPr>
                      <m:t>+</m:t>
                    </m:r>
                    <m:r>
                      <a:rPr lang="en-US" sz="4000" b="1" i="1" dirty="0" smtClean="0">
                        <a:solidFill>
                          <a:srgbClr val="C00000"/>
                        </a:solidFill>
                        <a:latin typeface="Cambria Math"/>
                      </a:rPr>
                      <m:t>𝒃</m:t>
                    </m:r>
                    <m:r>
                      <a:rPr lang="en-US" sz="4000" b="1" i="1" dirty="0" smtClean="0">
                        <a:solidFill>
                          <a:srgbClr val="C00000"/>
                        </a:solidFill>
                        <a:latin typeface="Cambria Math"/>
                      </a:rPr>
                      <m:t>(</m:t>
                    </m:r>
                    <m:r>
                      <a:rPr lang="en-US" sz="4000" b="1" i="1" dirty="0" smtClean="0">
                        <a:solidFill>
                          <a:srgbClr val="C00000"/>
                        </a:solidFill>
                        <a:latin typeface="Cambria Math"/>
                      </a:rPr>
                      <m:t>𝟐</m:t>
                    </m:r>
                    <m:r>
                      <a:rPr lang="en-US" sz="4000" b="1" i="1" dirty="0" smtClean="0">
                        <a:solidFill>
                          <a:srgbClr val="C00000"/>
                        </a:solidFill>
                        <a:latin typeface="Cambria Math"/>
                      </a:rPr>
                      <m:t>𝒂</m:t>
                    </m:r>
                    <m:r>
                      <a:rPr lang="en-US" sz="4000" b="1" i="1" dirty="0" smtClean="0">
                        <a:solidFill>
                          <a:srgbClr val="C00000"/>
                        </a:solidFill>
                        <a:latin typeface="Cambria Math"/>
                      </a:rPr>
                      <m:t>−</m:t>
                    </m:r>
                    <m:r>
                      <a:rPr lang="en-US" sz="4000" b="1" i="1" dirty="0" smtClean="0">
                        <a:solidFill>
                          <a:srgbClr val="C00000"/>
                        </a:solidFill>
                        <a:latin typeface="Cambria Math"/>
                      </a:rPr>
                      <m:t>𝒃</m:t>
                    </m:r>
                    <m:r>
                      <a:rPr lang="en-US" sz="4000" b="1" i="1" dirty="0" smtClean="0">
                        <a:solidFill>
                          <a:srgbClr val="C00000"/>
                        </a:solidFill>
                        <a:latin typeface="Cambria Math"/>
                      </a:rPr>
                      <m:t>)</m:t>
                    </m:r>
                  </m:oMath>
                </a14:m>
                <a:endParaRPr lang="ru-RU" sz="4000" b="1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7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3648" y="1844825"/>
                <a:ext cx="6624736" cy="936104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Объект 2"/>
              <p:cNvSpPr txBox="1">
                <a:spLocks/>
              </p:cNvSpPr>
              <p:nvPr/>
            </p:nvSpPr>
            <p:spPr>
              <a:xfrm>
                <a:off x="1659197" y="3428998"/>
                <a:ext cx="5364596" cy="102202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) (</m:t>
                      </m:r>
                      <m:sSup>
                        <m:sSupPr>
                          <m:ctrlP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  <m:sup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𝟕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𝒃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)(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𝒂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𝒃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ru-RU" sz="4000" b="1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8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9197" y="3428998"/>
                <a:ext cx="5364596" cy="1022023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Объект 2"/>
              <p:cNvSpPr txBox="1">
                <a:spLocks/>
              </p:cNvSpPr>
              <p:nvPr/>
            </p:nvSpPr>
            <p:spPr>
              <a:xfrm>
                <a:off x="1187624" y="4101349"/>
                <a:ext cx="6912768" cy="98383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  <m:sup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d>
                        <m:dPr>
                          <m:ctrlP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𝟑</m:t>
                          </m:r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𝒂</m:t>
                          </m:r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𝒃</m:t>
                          </m:r>
                        </m:e>
                      </m:d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𝟕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𝒃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𝒂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𝒃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ru-RU" sz="4000" b="1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9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4101349"/>
                <a:ext cx="6912768" cy="98383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Объект 2"/>
              <p:cNvSpPr txBox="1">
                <a:spLocks/>
              </p:cNvSpPr>
              <p:nvPr/>
            </p:nvSpPr>
            <p:spPr>
              <a:xfrm>
                <a:off x="395536" y="4869159"/>
                <a:ext cx="8064896" cy="86409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𝟑</m:t>
                          </m:r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  <m:sup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𝟑</m:t>
                          </m:r>
                        </m:sup>
                      </m:sSup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−</m:t>
                      </m:r>
                      <m:sSup>
                        <m:sSupPr>
                          <m:ctrlP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  <m:sup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𝒃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𝟐𝟏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𝒂𝒃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𝟕</m:t>
                          </m:r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𝒃</m:t>
                          </m:r>
                        </m:e>
                        <m:sup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ru-RU" sz="4000" b="1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10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4869159"/>
                <a:ext cx="8064896" cy="864097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04492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7" grpId="0"/>
      <p:bldP spid="8" grpId="0" build="p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fs00.infourok.ru/images/doc/225/31045/1/img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3"/>
            <a:ext cx="9084577" cy="6813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9477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1034091" y="1484784"/>
                <a:ext cx="4598502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𝟑</m:t>
                      </m:r>
                      <m:r>
                        <a:rPr lang="ru-RU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) (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𝒂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𝒅</m:t>
                      </m:r>
                      <m:r>
                        <a:rPr lang="ru-RU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)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𝟕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𝒅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ru-RU" sz="4000" b="1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4091" y="1484784"/>
                <a:ext cx="4598502" cy="707886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1011124" y="2420888"/>
                <a:ext cx="4468659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𝟒</m:t>
                      </m:r>
                      <m:r>
                        <a:rPr lang="ru-RU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) (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𝒅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𝟒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𝒄</m:t>
                      </m:r>
                      <m:r>
                        <a:rPr lang="ru-RU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)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𝒄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𝟗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ru-RU" sz="4000" b="1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1124" y="2420888"/>
                <a:ext cx="4468659" cy="70788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1034091" y="3501008"/>
                <a:ext cx="520764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𝟓</m:t>
                      </m:r>
                      <m:r>
                        <a:rPr lang="ru-RU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) (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𝟓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𝟖</m:t>
                      </m:r>
                      <m:r>
                        <a:rPr lang="ru-RU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)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(−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ru-RU" sz="4000" b="1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4091" y="3501008"/>
                <a:ext cx="5207644" cy="70788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1011124" y="4506061"/>
                <a:ext cx="513070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𝟔</m:t>
                      </m:r>
                      <m:r>
                        <a:rPr lang="ru-RU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) (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𝟖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𝒚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𝟒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𝒙</m:t>
                      </m:r>
                      <m:r>
                        <a:rPr lang="ru-RU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)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𝒚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ru-RU" sz="4000" b="1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1124" y="4506061"/>
                <a:ext cx="5130700" cy="707886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1009328" y="5373216"/>
                <a:ext cx="5449697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𝟕</m:t>
                      </m:r>
                      <m:r>
                        <a:rPr lang="ru-RU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) (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𝟒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𝒃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𝟔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𝒄</m:t>
                      </m:r>
                      <m:r>
                        <a:rPr lang="ru-RU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)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𝒄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𝒃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ru-RU" sz="4000" b="1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9328" y="5373216"/>
                <a:ext cx="5449697" cy="707886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Заголовок 1"/>
          <p:cNvSpPr txBox="1">
            <a:spLocks/>
          </p:cNvSpPr>
          <p:nvPr/>
        </p:nvSpPr>
        <p:spPr>
          <a:xfrm>
            <a:off x="467544" y="34178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7030A0"/>
                </a:solidFill>
              </a:rPr>
              <a:t>Выполните умножение:</a:t>
            </a:r>
            <a:endParaRPr lang="ru-RU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600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562810" y="3326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i="1" dirty="0" smtClean="0">
                <a:solidFill>
                  <a:srgbClr val="7030A0"/>
                </a:solidFill>
              </a:rPr>
              <a:t>Упростите выражения:</a:t>
            </a:r>
            <a:endParaRPr lang="ru-RU" b="1" i="1" dirty="0">
              <a:solidFill>
                <a:srgbClr val="7030A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251520" y="1772816"/>
                <a:ext cx="7249550" cy="1080120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𝟏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) </m:t>
                      </m:r>
                      <m:d>
                        <m:dPr>
                          <m:ctrlP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ru-RU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𝟖</m:t>
                          </m:r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𝒂</m:t>
                          </m:r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𝟕</m:t>
                          </m:r>
                        </m:e>
                      </m:d>
                      <m:d>
                        <m:dPr>
                          <m:ctrlP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𝟗</m:t>
                          </m:r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𝟑</m:t>
                          </m:r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</m:d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𝟓</m:t>
                      </m:r>
                      <m:sSup>
                        <m:sSupPr>
                          <m:ctrlP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  <m:sup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;</m:t>
                      </m:r>
                    </m:oMath>
                  </m:oMathPara>
                </a14:m>
                <a:endParaRPr lang="ru-RU" sz="4000" b="1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7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1520" y="1772816"/>
                <a:ext cx="7249550" cy="1080120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Объект 2"/>
              <p:cNvSpPr txBox="1">
                <a:spLocks/>
              </p:cNvSpPr>
              <p:nvPr/>
            </p:nvSpPr>
            <p:spPr>
              <a:xfrm>
                <a:off x="323528" y="3004041"/>
                <a:ext cx="7249550" cy="108012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) 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𝟏𝟐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𝒙𝒚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−</m:t>
                      </m:r>
                      <m:d>
                        <m:dPr>
                          <m:ctrlP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𝟔</m:t>
                          </m:r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𝒚</m:t>
                          </m:r>
                        </m:e>
                      </m:d>
                      <m:d>
                        <m:dPr>
                          <m:ctrlP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𝒚</m:t>
                          </m:r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𝟕</m:t>
                          </m:r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;</m:t>
                      </m:r>
                    </m:oMath>
                  </m:oMathPara>
                </a14:m>
                <a:endParaRPr lang="ru-RU" sz="4000" b="1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8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3004041"/>
                <a:ext cx="7249550" cy="108012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Объект 2"/>
              <p:cNvSpPr txBox="1">
                <a:spLocks/>
              </p:cNvSpPr>
              <p:nvPr/>
            </p:nvSpPr>
            <p:spPr>
              <a:xfrm>
                <a:off x="605780" y="4077072"/>
                <a:ext cx="8280920" cy="115212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) </m:t>
                      </m:r>
                      <m:d>
                        <m:dPr>
                          <m:ctrlP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𝒄</m:t>
                          </m:r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𝟓</m:t>
                          </m:r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𝒅</m:t>
                          </m:r>
                        </m:e>
                      </m:d>
                      <m:d>
                        <m:dPr>
                          <m:ctrlP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𝟔</m:t>
                          </m:r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𝒄</m:t>
                          </m:r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𝟔</m:t>
                          </m:r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𝒅</m:t>
                          </m:r>
                        </m:e>
                      </m:d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𝟖</m:t>
                      </m:r>
                      <m:sSup>
                        <m:sSupPr>
                          <m:ctrlP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𝒄</m:t>
                          </m:r>
                        </m:e>
                        <m:sup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𝟓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𝒄𝒅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;</m:t>
                      </m:r>
                    </m:oMath>
                  </m:oMathPara>
                </a14:m>
                <a:endParaRPr lang="ru-RU" sz="4000" b="1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9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780" y="4077072"/>
                <a:ext cx="8280920" cy="1152128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96992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  <p:bldP spid="9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1143000"/>
          </a:xfrm>
        </p:spPr>
        <p:txBody>
          <a:bodyPr>
            <a:normAutofit/>
          </a:bodyPr>
          <a:lstStyle/>
          <a:p>
            <a:r>
              <a:rPr lang="ru-RU" sz="4600" b="1" dirty="0" smtClean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 фразу:</a:t>
            </a:r>
            <a:endParaRPr lang="ru-RU" sz="4600" b="1" dirty="0">
              <a:solidFill>
                <a:srgbClr val="99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132856"/>
            <a:ext cx="8712968" cy="3268960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45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 уроке я научился</a:t>
            </a:r>
            <a:r>
              <a:rPr lang="ru-RU" sz="45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…»</a:t>
            </a:r>
          </a:p>
          <a:p>
            <a:pPr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45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5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 уроке мне было легко</a:t>
            </a:r>
            <a:r>
              <a:rPr lang="ru-RU" sz="45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…»</a:t>
            </a:r>
          </a:p>
          <a:p>
            <a:pPr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45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5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уроке мне было </a:t>
            </a:r>
            <a:r>
              <a:rPr lang="ru-RU" sz="45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тяжело…»</a:t>
            </a:r>
            <a:endParaRPr lang="ru-RU" sz="45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2689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6840760" cy="1224136"/>
          </a:xfrm>
        </p:spPr>
        <p:txBody>
          <a:bodyPr>
            <a:normAutofit/>
          </a:bodyPr>
          <a:lstStyle/>
          <a:p>
            <a:r>
              <a:rPr lang="ru-RU" sz="4600" b="1" dirty="0" smtClean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задание:</a:t>
            </a:r>
            <a:endParaRPr lang="ru-RU" sz="4600" b="1" dirty="0">
              <a:solidFill>
                <a:srgbClr val="99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484784"/>
            <a:ext cx="7848872" cy="4608512"/>
          </a:xfrm>
        </p:spPr>
        <p:txBody>
          <a:bodyPr>
            <a:normAutofit fontScale="85000" lnSpcReduction="20000"/>
          </a:bodyPr>
          <a:lstStyle/>
          <a:p>
            <a:pPr>
              <a:spcAft>
                <a:spcPts val="1200"/>
              </a:spcAft>
            </a:pPr>
            <a:r>
              <a:rPr lang="ru-RU" sz="4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Выучить  правило умножения многочлена на многочлен п 29 стр. 145-146;</a:t>
            </a:r>
          </a:p>
          <a:p>
            <a:pPr>
              <a:spcAft>
                <a:spcPts val="1200"/>
              </a:spcAft>
            </a:pPr>
            <a:r>
              <a:rPr lang="ru-RU" sz="4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выполнить по учебнику №677, 679 – выполнить по правилу умножения многочлена на многочлен, 706 а – решить уравнение;</a:t>
            </a:r>
            <a:endParaRPr lang="ru-RU" sz="45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2171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Вопросы: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268760"/>
            <a:ext cx="8363272" cy="4997152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3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Что такое одночлен?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3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Что такое многочлен?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3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Что такое стандартный вид одночлена?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3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Как выполнить умножение одночленов?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3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Как выполнить умножение одночлена на многочлен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36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058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Выполните умножение: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59832" y="1412776"/>
            <a:ext cx="1512168" cy="100811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b="1" dirty="0" smtClean="0">
                <a:solidFill>
                  <a:srgbClr val="C00000"/>
                </a:solidFill>
              </a:rPr>
              <a:t>35 ∙ 9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4427984" y="1412776"/>
            <a:ext cx="1512168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4000" b="1" dirty="0" smtClean="0">
                <a:solidFill>
                  <a:srgbClr val="C00000"/>
                </a:solidFill>
              </a:rPr>
              <a:t>= 315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1680" y="2627620"/>
            <a:ext cx="640871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500" b="1" i="1" dirty="0" smtClean="0">
                <a:solidFill>
                  <a:srgbClr val="002060"/>
                </a:solidFill>
              </a:rPr>
              <a:t>Произведение каких чисел вы нашли?</a:t>
            </a:r>
            <a:endParaRPr lang="ru-RU" sz="3500" b="1" i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83768" y="4293096"/>
            <a:ext cx="453650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00" b="1" i="1" dirty="0">
                <a:solidFill>
                  <a:srgbClr val="C00000"/>
                </a:solidFill>
              </a:rPr>
              <a:t>н</a:t>
            </a:r>
            <a:r>
              <a:rPr lang="ru-RU" sz="3500" b="1" i="1" dirty="0" smtClean="0">
                <a:solidFill>
                  <a:srgbClr val="C00000"/>
                </a:solidFill>
              </a:rPr>
              <a:t>атуральных чисел</a:t>
            </a:r>
            <a:endParaRPr lang="ru-RU" sz="35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211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Выполните умножение: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99792" y="1412776"/>
            <a:ext cx="1872208" cy="100811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b="1" dirty="0" smtClean="0">
                <a:solidFill>
                  <a:srgbClr val="C00000"/>
                </a:solidFill>
              </a:rPr>
              <a:t>- 46 ∙ 8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4427984" y="1412776"/>
            <a:ext cx="1872208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4000" b="1" dirty="0" smtClean="0">
                <a:solidFill>
                  <a:srgbClr val="C00000"/>
                </a:solidFill>
              </a:rPr>
              <a:t>= - 368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1680" y="2627620"/>
            <a:ext cx="640871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500" b="1" i="1" dirty="0" smtClean="0">
                <a:solidFill>
                  <a:srgbClr val="002060"/>
                </a:solidFill>
              </a:rPr>
              <a:t>Произведение каких чисел вы нашли?</a:t>
            </a:r>
            <a:endParaRPr lang="ru-RU" sz="3500" b="1" i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83768" y="4293096"/>
            <a:ext cx="453650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00" b="1" i="1" dirty="0" smtClean="0">
                <a:solidFill>
                  <a:srgbClr val="C00000"/>
                </a:solidFill>
              </a:rPr>
              <a:t>целых чисел</a:t>
            </a:r>
            <a:endParaRPr lang="ru-RU" sz="35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570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Выполните умножение: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59832" y="1412776"/>
            <a:ext cx="1512168" cy="100811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b="1" dirty="0" smtClean="0">
                <a:solidFill>
                  <a:srgbClr val="C00000"/>
                </a:solidFill>
              </a:rPr>
              <a:t>2,4 ∙ 6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4427984" y="1412776"/>
            <a:ext cx="1512168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4000" b="1" dirty="0" smtClean="0">
                <a:solidFill>
                  <a:srgbClr val="C00000"/>
                </a:solidFill>
              </a:rPr>
              <a:t>= 14,4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1680" y="2627620"/>
            <a:ext cx="640871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500" b="1" i="1" dirty="0" smtClean="0">
                <a:solidFill>
                  <a:srgbClr val="002060"/>
                </a:solidFill>
              </a:rPr>
              <a:t>Произведение каких чисел вы нашли?</a:t>
            </a:r>
            <a:endParaRPr lang="ru-RU" sz="3500" b="1" i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83768" y="4293096"/>
            <a:ext cx="453650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00" b="1" i="1" dirty="0" smtClean="0">
                <a:solidFill>
                  <a:srgbClr val="C00000"/>
                </a:solidFill>
              </a:rPr>
              <a:t>десятичных дробей</a:t>
            </a:r>
            <a:endParaRPr lang="ru-RU" sz="35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570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9776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Выполните умножение:</a:t>
            </a:r>
            <a:endParaRPr lang="ru-RU" b="1" dirty="0">
              <a:solidFill>
                <a:srgbClr val="7030A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899592" y="1412776"/>
                <a:ext cx="4608512" cy="1214844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4000" b="1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ru-RU" sz="4000" b="1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𝟑</m:t>
                          </m:r>
                          <m:r>
                            <a:rPr lang="en-US" sz="4000" b="1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ru-RU" sz="4000" b="1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𝟑</m:t>
                          </m:r>
                        </m:sup>
                      </m:sSup>
                      <m:r>
                        <a:rPr lang="ru-RU" sz="4000" b="1" i="1" smtClean="0">
                          <a:solidFill>
                            <a:srgbClr val="C00000"/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  <a:ea typeface="Cambria Math"/>
                        </a:rPr>
                        <m:t>(−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  <a:ea typeface="Cambria Math"/>
                        </a:rPr>
                        <m:t>𝟎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  <a:ea typeface="Cambria Math"/>
                        </a:rPr>
                        <m:t>,</m:t>
                      </m:r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  <a:ea typeface="Cambria Math"/>
                        </a:rPr>
                        <m:t>𝟐</m:t>
                      </m:r>
                      <m:sSup>
                        <m:sSupPr>
                          <m:ctrlPr>
                            <a:rPr lang="en-US" sz="4000" b="1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4000" b="1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4000" b="1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Cambria Math"/>
                            </a:rPr>
                            <m:t>𝟓</m:t>
                          </m:r>
                        </m:sup>
                      </m:sSup>
                      <m:r>
                        <a:rPr lang="en-US" sz="4000" b="1" i="1" smtClean="0">
                          <a:solidFill>
                            <a:srgbClr val="C00000"/>
                          </a:solidFill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ru-RU" sz="4000" b="1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99592" y="1412776"/>
                <a:ext cx="4608512" cy="1214844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Объект 2"/>
              <p:cNvSpPr txBox="1">
                <a:spLocks/>
              </p:cNvSpPr>
              <p:nvPr/>
            </p:nvSpPr>
            <p:spPr>
              <a:xfrm>
                <a:off x="4896036" y="1432588"/>
                <a:ext cx="2808312" cy="106030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𝟎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,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𝟔</m:t>
                      </m:r>
                      <m:sSup>
                        <m:sSupPr>
                          <m:ctrlP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𝟖</m:t>
                          </m:r>
                        </m:sup>
                      </m:sSup>
                    </m:oMath>
                  </m:oMathPara>
                </a14:m>
                <a:endParaRPr lang="ru-RU" sz="4000" b="1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4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6036" y="1432588"/>
                <a:ext cx="2808312" cy="1060308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1691680" y="2627620"/>
            <a:ext cx="640871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500" b="1" i="1" dirty="0" smtClean="0">
                <a:solidFill>
                  <a:srgbClr val="002060"/>
                </a:solidFill>
              </a:rPr>
              <a:t>Произведение каких выражений вы нашли?</a:t>
            </a:r>
            <a:endParaRPr lang="ru-RU" sz="3500" b="1" i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59832" y="4077072"/>
            <a:ext cx="453650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00" b="1" i="1" dirty="0" smtClean="0">
                <a:solidFill>
                  <a:srgbClr val="C00000"/>
                </a:solidFill>
              </a:rPr>
              <a:t>одночленов</a:t>
            </a:r>
            <a:endParaRPr lang="ru-RU" sz="35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3108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208" y="341784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Выполните умножение:</a:t>
            </a:r>
            <a:endParaRPr lang="ru-RU" b="1" dirty="0">
              <a:solidFill>
                <a:srgbClr val="7030A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583668" y="1450140"/>
                <a:ext cx="3600400" cy="1077400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ru-RU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𝟑</m:t>
                          </m:r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𝟑</m:t>
                          </m:r>
                        </m:sup>
                      </m:sSup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𝟓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−</m:t>
                      </m:r>
                      <m:sSup>
                        <m:sSupPr>
                          <m:ctrlP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ru-RU" sz="4000" b="1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83668" y="1450140"/>
                <a:ext cx="3600400" cy="1077400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Объект 2"/>
              <p:cNvSpPr txBox="1">
                <a:spLocks/>
              </p:cNvSpPr>
              <p:nvPr/>
            </p:nvSpPr>
            <p:spPr>
              <a:xfrm>
                <a:off x="4860032" y="1412776"/>
                <a:ext cx="3384376" cy="100811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=</m:t>
                          </m:r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𝟏𝟓</m:t>
                          </m:r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𝟒</m:t>
                          </m:r>
                        </m:sup>
                      </m:sSup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𝟑</m:t>
                      </m:r>
                      <m:sSup>
                        <m:sSupPr>
                          <m:ctrlP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4000" b="1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𝟓</m:t>
                          </m:r>
                        </m:sup>
                      </m:sSup>
                    </m:oMath>
                  </m:oMathPara>
                </a14:m>
                <a:endParaRPr lang="ru-RU" sz="4000" b="1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4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0032" y="1412776"/>
                <a:ext cx="3384376" cy="100811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1619672" y="2996951"/>
            <a:ext cx="604867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500" b="1" i="1" dirty="0" smtClean="0">
                <a:solidFill>
                  <a:srgbClr val="002060"/>
                </a:solidFill>
              </a:rPr>
              <a:t>Произведение каких выражений вы нашли?</a:t>
            </a:r>
            <a:endParaRPr lang="ru-RU" sz="3500" b="1" i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45259" y="4509120"/>
            <a:ext cx="784887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00" b="1" i="1" dirty="0" smtClean="0">
                <a:solidFill>
                  <a:srgbClr val="C00000"/>
                </a:solidFill>
              </a:rPr>
              <a:t>Умножение одночлена на многочлена</a:t>
            </a:r>
            <a:endParaRPr lang="ru-RU" sz="35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3108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208" y="341784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Выполните умножение:</a:t>
            </a:r>
            <a:endParaRPr lang="ru-RU" b="1" dirty="0">
              <a:solidFill>
                <a:srgbClr val="7030A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475656" y="1418677"/>
                <a:ext cx="4716524" cy="970748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𝒚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)(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𝟒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𝒚</m:t>
                      </m:r>
                      <m:r>
                        <a:rPr lang="en-US" sz="40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ru-RU" sz="4000" b="1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475656" y="1418677"/>
                <a:ext cx="4716524" cy="970748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Объект 2"/>
              <p:cNvSpPr txBox="1">
                <a:spLocks/>
              </p:cNvSpPr>
              <p:nvPr/>
            </p:nvSpPr>
            <p:spPr>
              <a:xfrm>
                <a:off x="5292080" y="1340768"/>
                <a:ext cx="2376264" cy="109993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500" b="1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=?</m:t>
                      </m:r>
                    </m:oMath>
                  </m:oMathPara>
                </a14:m>
                <a:endParaRPr lang="ru-RU" sz="4500" b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2080" y="1340768"/>
                <a:ext cx="2376264" cy="109993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1619672" y="2708920"/>
            <a:ext cx="604867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500" b="1" i="1" dirty="0" smtClean="0">
                <a:solidFill>
                  <a:srgbClr val="002060"/>
                </a:solidFill>
              </a:rPr>
              <a:t>Произведение каких выражений здесь записано?</a:t>
            </a:r>
            <a:endParaRPr lang="ru-RU" sz="3500" b="1" i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63687" y="4293096"/>
            <a:ext cx="552694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500" b="1" i="1" dirty="0" smtClean="0">
                <a:solidFill>
                  <a:srgbClr val="C00000"/>
                </a:solidFill>
              </a:rPr>
              <a:t>Умножение многочлена на многочлена</a:t>
            </a:r>
            <a:endParaRPr lang="ru-RU" sz="35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420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143000"/>
          </a:xfrm>
        </p:spPr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</a:rPr>
              <a:t>ТЕМА УРОКА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2060848"/>
            <a:ext cx="7272808" cy="25202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0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Умножение многочлена</a:t>
            </a:r>
          </a:p>
          <a:p>
            <a:pPr marL="0" indent="0" algn="ctr">
              <a:buNone/>
            </a:pPr>
            <a:r>
              <a:rPr lang="ru-RU" sz="50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многочлен</a:t>
            </a:r>
            <a:endParaRPr lang="ru-RU" sz="50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6238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552</Words>
  <Application>Microsoft Office PowerPoint</Application>
  <PresentationFormat>Экран (4:3)</PresentationFormat>
  <Paragraphs>72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Вопросы:</vt:lpstr>
      <vt:lpstr>Выполните умножение:</vt:lpstr>
      <vt:lpstr>Выполните умножение:</vt:lpstr>
      <vt:lpstr>Выполните умножение:</vt:lpstr>
      <vt:lpstr>Выполните умножение:</vt:lpstr>
      <vt:lpstr>Выполните умножение:</vt:lpstr>
      <vt:lpstr>Выполните умножение:</vt:lpstr>
      <vt:lpstr>ТЕМА УРОКА</vt:lpstr>
      <vt:lpstr>Презентация PowerPoint</vt:lpstr>
      <vt:lpstr>Сформулируйте правило умножения многочленfа на многочлен</vt:lpstr>
      <vt:lpstr>Выполните умножение:</vt:lpstr>
      <vt:lpstr>Презентация PowerPoint</vt:lpstr>
      <vt:lpstr>Презентация PowerPoint</vt:lpstr>
      <vt:lpstr>Презентация PowerPoint</vt:lpstr>
      <vt:lpstr>Продолжи фразу:</vt:lpstr>
      <vt:lpstr>Домашнее задание: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litvincev</dc:creator>
  <cp:lastModifiedBy>litvincev</cp:lastModifiedBy>
  <cp:revision>26</cp:revision>
  <dcterms:created xsi:type="dcterms:W3CDTF">2018-04-08T17:31:44Z</dcterms:created>
  <dcterms:modified xsi:type="dcterms:W3CDTF">2018-04-08T18:36:59Z</dcterms:modified>
</cp:coreProperties>
</file>