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32" r:id="rId3"/>
  </p:sldMasterIdLst>
  <p:notesMasterIdLst>
    <p:notesMasterId r:id="rId29"/>
  </p:notesMasterIdLst>
  <p:sldIdLst>
    <p:sldId id="256" r:id="rId4"/>
    <p:sldId id="257" r:id="rId5"/>
    <p:sldId id="268" r:id="rId6"/>
    <p:sldId id="269" r:id="rId7"/>
    <p:sldId id="258" r:id="rId8"/>
    <p:sldId id="271" r:id="rId9"/>
    <p:sldId id="272" r:id="rId10"/>
    <p:sldId id="273" r:id="rId11"/>
    <p:sldId id="274" r:id="rId12"/>
    <p:sldId id="275" r:id="rId13"/>
    <p:sldId id="276" r:id="rId14"/>
    <p:sldId id="263" r:id="rId15"/>
    <p:sldId id="264" r:id="rId16"/>
    <p:sldId id="270" r:id="rId17"/>
    <p:sldId id="278" r:id="rId18"/>
    <p:sldId id="277" r:id="rId19"/>
    <p:sldId id="280" r:id="rId20"/>
    <p:sldId id="279" r:id="rId21"/>
    <p:sldId id="281" r:id="rId22"/>
    <p:sldId id="282" r:id="rId23"/>
    <p:sldId id="283" r:id="rId24"/>
    <p:sldId id="286" r:id="rId25"/>
    <p:sldId id="285" r:id="rId26"/>
    <p:sldId id="287" r:id="rId27"/>
    <p:sldId id="26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6A295-DBD2-4E95-928B-C2B3927C4503}" type="datetimeFigureOut">
              <a:rPr lang="ru-RU" smtClean="0"/>
              <a:t>29.12.2017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A117E-6FF3-4005-8BB1-08972CA4F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36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8A117E-6FF3-4005-8BB1-08972CA4FF5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58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voslavie.ru/1082/" TargetMode="External"/><Relationship Id="rId2" Type="http://schemas.openxmlformats.org/officeDocument/2006/relationships/hyperlink" Target="https://azbyka.ru/1/kreschenie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k-istine.ru/base_faith/mystery/mystery.htm" TargetMode="External"/><Relationship Id="rId4" Type="http://schemas.openxmlformats.org/officeDocument/2006/relationships/hyperlink" Target="http://www.pravmir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azbyka.ru/kreshhenie" TargetMode="Externa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azbyka.ru/miropomazanie" TargetMode="Externa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32657"/>
            <a:ext cx="6048672" cy="259228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Таинства церкви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7520880" cy="2348880"/>
          </a:xfrm>
        </p:spPr>
        <p:txBody>
          <a:bodyPr>
            <a:normAutofit fontScale="925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Зачетная работа</a:t>
            </a:r>
          </a:p>
          <a:p>
            <a:r>
              <a:rPr lang="ru-RU" sz="2400" dirty="0">
                <a:solidFill>
                  <a:schemeClr val="tx1"/>
                </a:solidFill>
              </a:rPr>
              <a:t>с</a:t>
            </a:r>
            <a:r>
              <a:rPr lang="ru-RU" sz="2400" dirty="0" smtClean="0">
                <a:solidFill>
                  <a:schemeClr val="tx1"/>
                </a:solidFill>
              </a:rPr>
              <a:t>лушателя курса «Содержание и методика преподавания модуля «Основы православной культуры» МИОО</a:t>
            </a:r>
          </a:p>
          <a:p>
            <a:r>
              <a:rPr lang="ru-RU" sz="2400" dirty="0">
                <a:solidFill>
                  <a:schemeClr val="tx1"/>
                </a:solidFill>
              </a:rPr>
              <a:t>у</a:t>
            </a:r>
            <a:r>
              <a:rPr lang="ru-RU" sz="2400" dirty="0" smtClean="0">
                <a:solidFill>
                  <a:schemeClr val="tx1"/>
                </a:solidFill>
              </a:rPr>
              <a:t>чителя начальных классов ГБОУ «Школа им. А. Боровика»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Васильевой С.Б.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3812232" cy="485740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Совершается священником или архиереем через помазание миром лба, глаз, ноздрей, рта, ушей, груди, ладоней и ступней с произнесением слов «Печать </a:t>
            </a:r>
            <a:r>
              <a:rPr lang="ru-RU" dirty="0" smtClean="0"/>
              <a:t>Дара Духа Святого. </a:t>
            </a:r>
            <a:r>
              <a:rPr lang="ru-RU" dirty="0"/>
              <a:t>Аминь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5" name="Picture 2" descr="http://hram-pokrova-m.cerkov.ru/files/2017/08/Tainstvo_mi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16" y="1916832"/>
            <a:ext cx="4056384" cy="269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5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99592" y="980728"/>
            <a:ext cx="7488832" cy="514543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В практике Православной Церкви принято совершать </a:t>
            </a:r>
            <a:r>
              <a:rPr lang="ru-RU" sz="2800" b="1" dirty="0"/>
              <a:t>миропомазание</a:t>
            </a:r>
            <a:r>
              <a:rPr lang="ru-RU" sz="2800" dirty="0"/>
              <a:t> непосредственно после </a:t>
            </a:r>
            <a:r>
              <a:rPr lang="ru-RU" sz="2800" dirty="0" smtClean="0"/>
              <a:t>Таинства Крещения.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Оно </a:t>
            </a:r>
            <a:r>
              <a:rPr lang="ru-RU" sz="2800" dirty="0"/>
              <a:t>совершается над человеком только один раз в </a:t>
            </a:r>
            <a:r>
              <a:rPr lang="ru-RU" sz="2800" dirty="0" smtClean="0"/>
              <a:t>жизни, потому что как физически, так и духовно человек рождается однажды.</a:t>
            </a:r>
            <a:endParaRPr lang="ru-RU" sz="2800" dirty="0"/>
          </a:p>
        </p:txBody>
      </p:sp>
      <p:pic>
        <p:nvPicPr>
          <p:cNvPr id="12290" name="Picture 2" descr="http://uud.cerkov.ru/files/2016/02/IMG_06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84" y="3757588"/>
            <a:ext cx="3221010" cy="236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pokrovtulun.cerkov.ru/files/2014/10/%D0%9C%D0%B8%D1%80%D0%BE%D0%BF%D0%BE%D0%BC%D0%B0%D0%B7%D0%B0%D0%BD%D0%B8%D0%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70164"/>
            <a:ext cx="3536208" cy="235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75240" cy="79695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Таинство П</a:t>
            </a:r>
            <a:r>
              <a:rPr lang="ru-RU" sz="4000" b="1" dirty="0" smtClean="0">
                <a:solidFill>
                  <a:srgbClr val="FF0000"/>
                </a:solidFill>
              </a:rPr>
              <a:t>ричащения (Евхаристии)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83568" y="1556792"/>
            <a:ext cx="4608512" cy="460851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Ещё одно важнейшее таинство.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u="sng" dirty="0" smtClean="0">
                <a:solidFill>
                  <a:srgbClr val="7030A0"/>
                </a:solidFill>
              </a:rPr>
              <a:t>Причащение</a:t>
            </a:r>
            <a:r>
              <a:rPr lang="ru-RU" dirty="0" smtClean="0"/>
              <a:t> – это таинство, в котором христианин под видом хлеба и вина принимает Тело и Кровь Господа Иисуса Христа, и через это таинственно соединяется со Христом, становясь причастником вечной жизни.</a:t>
            </a:r>
            <a:endParaRPr lang="ru-RU" dirty="0"/>
          </a:p>
        </p:txBody>
      </p:sp>
      <p:pic>
        <p:nvPicPr>
          <p:cNvPr id="5122" name="Picture 2" descr="fotor5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96952"/>
            <a:ext cx="3674232" cy="24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755577" y="765175"/>
            <a:ext cx="7704855" cy="536098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Совершается Таинство на </a:t>
            </a:r>
            <a:r>
              <a:rPr lang="ru-RU" sz="2800" b="1" dirty="0" smtClean="0"/>
              <a:t>Литургии</a:t>
            </a:r>
            <a:r>
              <a:rPr lang="ru-RU" sz="2800" dirty="0" smtClean="0"/>
              <a:t> – главном православном богослужении, которое ежедневно бывает в храме в утреннее время. Причащение ещё называется </a:t>
            </a:r>
            <a:r>
              <a:rPr lang="ru-RU" sz="2800" b="1" dirty="0" smtClean="0"/>
              <a:t>Евхаристией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(с греч. – «Благодарение»), поскольку совершается в благодарение Богу за дарованное Им спасение.</a:t>
            </a:r>
            <a:endParaRPr lang="ru-RU" sz="2800" dirty="0"/>
          </a:p>
        </p:txBody>
      </p:sp>
      <p:pic>
        <p:nvPicPr>
          <p:cNvPr id="6148" name="Picture 4" descr="fotor5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158" y="3359629"/>
            <a:ext cx="5210944" cy="347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Таинство П</a:t>
            </a:r>
            <a:r>
              <a:rPr lang="ru-RU" b="1" dirty="0" smtClean="0">
                <a:solidFill>
                  <a:srgbClr val="FF0000"/>
                </a:solidFill>
              </a:rPr>
              <a:t>окаяния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17638"/>
            <a:ext cx="7560840" cy="4708525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В церкви есть удивительное таинство, способное восстановить, казалось бы, совсем утраченную красоту души, вернуть человека к Богу, подать ему духовную силу. Это </a:t>
            </a:r>
            <a:r>
              <a:rPr lang="ru-RU" sz="2800" u="sng" dirty="0" smtClean="0">
                <a:solidFill>
                  <a:srgbClr val="7030A0"/>
                </a:solidFill>
              </a:rPr>
              <a:t>Покаяние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3314" name="Picture 2" descr="Таинство Покая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476" y="3269118"/>
            <a:ext cx="4185047" cy="288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33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3812232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Покаяние начинается с истинного раскаяния о грехе, совершается через </a:t>
            </a:r>
            <a:r>
              <a:rPr lang="ru-RU" b="1" dirty="0" smtClean="0"/>
              <a:t>исповедь</a:t>
            </a:r>
            <a:r>
              <a:rPr lang="ru-RU" dirty="0" smtClean="0"/>
              <a:t> перед священником, завершается молитвой священнослужителя над главой кающегося.  Посредством священника грехи прощает  Сам Бог.</a:t>
            </a:r>
            <a:endParaRPr lang="ru-RU" dirty="0"/>
          </a:p>
        </p:txBody>
      </p:sp>
      <p:pic>
        <p:nvPicPr>
          <p:cNvPr id="14338" name="Picture 2" descr="http://matronamosckov.cerkov.ru/files/2014/05/87313844_1807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3740224" cy="287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56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55576" y="1124744"/>
            <a:ext cx="3740224" cy="500141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Исповедь – это примирение.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Мы </a:t>
            </a:r>
            <a:r>
              <a:rPr lang="ru-RU" dirty="0"/>
              <a:t>говорим: «Господи, я пришёл открыться перед Тобой, сказать Тебе о всём тёмном, нечистом, мрачном, порочном, что во мне есть; и я Тебя прошу меня исцелить». </a:t>
            </a:r>
            <a:endParaRPr lang="ru-RU" dirty="0"/>
          </a:p>
        </p:txBody>
      </p:sp>
      <p:pic>
        <p:nvPicPr>
          <p:cNvPr id="15362" name="Picture 2" descr="http://petrovhram.ru/uploads/article/ispoved-a1bede1c2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72816"/>
            <a:ext cx="4244280" cy="318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86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Таинство </a:t>
            </a:r>
            <a:r>
              <a:rPr lang="ru-RU" b="1" dirty="0" smtClean="0">
                <a:solidFill>
                  <a:srgbClr val="FF0000"/>
                </a:solidFill>
              </a:rPr>
              <a:t>Елеосвящения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(Соборования)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04864"/>
            <a:ext cx="7560840" cy="41044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u="sng" dirty="0">
                <a:solidFill>
                  <a:srgbClr val="7030A0"/>
                </a:solidFill>
              </a:rPr>
              <a:t>Соборование</a:t>
            </a:r>
            <a:r>
              <a:rPr lang="ru-RU" sz="2800" dirty="0"/>
              <a:t> – это Таинство, в котором при помазании тела елеем на больного призывается благодать Божия, которая исцеляет немощи духовные и телесные.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Таинство </a:t>
            </a:r>
            <a:r>
              <a:rPr lang="ru-RU" sz="2800" dirty="0"/>
              <a:t>называется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соборованием</a:t>
            </a:r>
            <a:r>
              <a:rPr lang="ru-RU" sz="2800" dirty="0"/>
              <a:t>, потому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что его </a:t>
            </a:r>
            <a:r>
              <a:rPr lang="ru-RU" sz="2800" dirty="0"/>
              <a:t>в идеале должен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совершать </a:t>
            </a:r>
            <a:r>
              <a:rPr lang="ru-RU" sz="2800" dirty="0"/>
              <a:t>«собор» из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семи </a:t>
            </a:r>
            <a:r>
              <a:rPr lang="ru-RU" sz="2800" dirty="0"/>
              <a:t>священников.</a:t>
            </a:r>
            <a:endParaRPr lang="ru-RU" sz="2800" dirty="0"/>
          </a:p>
        </p:txBody>
      </p:sp>
      <p:pic>
        <p:nvPicPr>
          <p:cNvPr id="16386" name="Picture 2" descr="Таинство Елеосвяще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61048"/>
            <a:ext cx="42104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14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3568" y="980728"/>
            <a:ext cx="3964632" cy="514543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История Таинства восходит к апостолам, которые, получив от Иисуса Христа власть «исцелять болезни», «многих больных мазали маслом и исцеляли»</a:t>
            </a:r>
            <a:endParaRPr lang="ru-RU" dirty="0"/>
          </a:p>
        </p:txBody>
      </p:sp>
      <p:pic>
        <p:nvPicPr>
          <p:cNvPr id="17410" name="Picture 2" descr="http://vcerkvi.ru/wp-content/uploads/2016/06/soborvino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80024"/>
            <a:ext cx="4397692" cy="293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78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63888" y="692696"/>
            <a:ext cx="5184576" cy="54334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Во время совершения таинства читают семь текстов из Апостольских посланий и семь – из Евангелия. После каждого чтения священник совершает помазание чела, щек, груди и рук тяжелобольного освященным маслом – </a:t>
            </a:r>
            <a:r>
              <a:rPr lang="ru-RU" dirty="0" smtClean="0"/>
              <a:t>елеем.  </a:t>
            </a:r>
            <a:r>
              <a:rPr lang="ru-RU" dirty="0"/>
              <a:t>По окончании последнего чтения Священного Писания он возлагает раскрытое Евангелие на голову соборуемого и молится о прощении ему грехов.</a:t>
            </a:r>
            <a:endParaRPr lang="ru-RU" dirty="0"/>
          </a:p>
        </p:txBody>
      </p:sp>
      <p:pic>
        <p:nvPicPr>
          <p:cNvPr id="18434" name="Picture 2" descr="http://2018god.net/wp-content/uploads/2017/10/soborovanie-v-moskve-v-2018-godu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05" y="1129471"/>
            <a:ext cx="3303070" cy="206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marino.moseparh.ru/files/2017/03/%D0%A1%D0%BE%D0%B1%D0%BE%D1%80%D0%BE%D0%B2%D0%B0%D0%BD%D0%B8%D0%B5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04" y="3573016"/>
            <a:ext cx="3380184" cy="225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02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043608" y="188640"/>
            <a:ext cx="7848872" cy="5937523"/>
          </a:xfrm>
        </p:spPr>
        <p:txBody>
          <a:bodyPr>
            <a:normAutofit/>
          </a:bodyPr>
          <a:lstStyle/>
          <a:p>
            <a:pPr algn="just" eaLnBrk="0" hangingPunct="0">
              <a:buNone/>
            </a:pPr>
            <a:r>
              <a:rPr lang="ru-RU" altLang="ru-RU" sz="3200" dirty="0">
                <a:latin typeface="Calibri" panose="020F0502020204030204" pitchFamily="34" charset="0"/>
                <a:cs typeface="Arial" panose="020B0604020202020204" pitchFamily="34" charset="0"/>
              </a:rPr>
              <a:t>Христос оставил людям не только Свои слова, но и всего Себя – Свою жизнь, Тело и Кровь.</a:t>
            </a:r>
          </a:p>
          <a:p>
            <a:pPr algn="just" eaLnBrk="0" hangingPunct="0">
              <a:buNone/>
            </a:pPr>
            <a:r>
              <a:rPr lang="ru-RU" altLang="ru-RU" sz="3200" dirty="0">
                <a:latin typeface="Calibri" panose="020F0502020204030204" pitchFamily="34" charset="0"/>
                <a:cs typeface="Arial" panose="020B0604020202020204" pitchFamily="34" charset="0"/>
              </a:rPr>
              <a:t>Христос пребывает в мире в Таинствах.</a:t>
            </a:r>
          </a:p>
          <a:p>
            <a:pPr algn="just"/>
            <a:r>
              <a:rPr lang="ru-RU" altLang="ru-RU" sz="3200" b="1" dirty="0">
                <a:latin typeface="Calibri" panose="020F0502020204030204" pitchFamily="34" charset="0"/>
                <a:cs typeface="Arial" panose="020B0604020202020204" pitchFamily="34" charset="0"/>
              </a:rPr>
              <a:t>Таинство</a:t>
            </a:r>
            <a:r>
              <a:rPr lang="ru-RU" altLang="ru-RU" sz="3200" dirty="0">
                <a:latin typeface="Calibri" panose="020F0502020204030204" pitchFamily="34" charset="0"/>
                <a:cs typeface="Arial" panose="020B0604020202020204" pitchFamily="34" charset="0"/>
              </a:rPr>
              <a:t> – действие Божие, которое Дух Святой совершает в храме через людей.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://hram-pokrova-m.cerkov.ru/files/2017/08/Tainstvo_mi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01008"/>
            <a:ext cx="4774566" cy="317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75240" cy="79695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Таинство Венчания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83568" y="1556792"/>
            <a:ext cx="4104456" cy="460851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/>
              <a:t>Брак</a:t>
            </a:r>
            <a:r>
              <a:rPr lang="ru-RU" dirty="0"/>
              <a:t> есть одно из семи христианских таинств, которое ведет свое начало от времен ветхозаветных</a:t>
            </a:r>
            <a:r>
              <a:rPr lang="ru-RU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Любовь – самое возвышенное и благородное чувство на земле.</a:t>
            </a:r>
            <a:endParaRPr lang="ru-RU" dirty="0"/>
          </a:p>
        </p:txBody>
      </p:sp>
      <p:pic>
        <p:nvPicPr>
          <p:cNvPr id="19458" name="Picture 2" descr="https://avatars.mds.yandex.net/get-pdb/234183/2f2b94d2-eb2c-4e0b-be88-366647148eb4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184" y="2325497"/>
            <a:ext cx="4043616" cy="307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5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Только Бог может подарить двум любящим друг друга людям дар высшей, благодатной любви.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Это происходит в Таинстве Венчания,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или Брака.</a:t>
            </a:r>
            <a:endParaRPr lang="ru-RU" dirty="0"/>
          </a:p>
        </p:txBody>
      </p:sp>
      <p:pic>
        <p:nvPicPr>
          <p:cNvPr id="20482" name="Picture 2" descr="https://www.colors.life/upload/blogs/bf/02/bf02b5dd28b0b0ac7319ea7b5e773533_RSZ_69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52936"/>
            <a:ext cx="4028033" cy="301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44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19906"/>
            <a:ext cx="8229600" cy="69713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Таинство Священства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755576" y="1844824"/>
            <a:ext cx="4032448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Все Таинства Церкви совершаются при непосредственном участии священнослужителей. Поэтому само посвящение в Священство также является Таинством.</a:t>
            </a:r>
            <a:endParaRPr lang="ru-RU" sz="2800" dirty="0"/>
          </a:p>
        </p:txBody>
      </p:sp>
      <p:pic>
        <p:nvPicPr>
          <p:cNvPr id="21506" name="Picture 2" descr="Таинство Священств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41959"/>
            <a:ext cx="4038600" cy="264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95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704856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Священник</a:t>
            </a:r>
            <a:r>
              <a:rPr lang="ru-RU" sz="2800" dirty="0"/>
              <a:t> – не просто проповедник, не просто человек, которому люди исповедуются, не просто общественная фигура, но прежде всего лицо, которое предстоит Богу в молитве – в молитве не только за себя, но и за людей.</a:t>
            </a:r>
          </a:p>
        </p:txBody>
      </p:sp>
      <p:pic>
        <p:nvPicPr>
          <p:cNvPr id="22530" name="Picture 2" descr="Дикирий и трикир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192" y="3166508"/>
            <a:ext cx="4475607" cy="298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22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283968" y="980728"/>
            <a:ext cx="4176464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Посвящение в Священство совершается на Литургии при чтении особых молитв и возложении рук архиерея на голову посвящаемого. </a:t>
            </a:r>
          </a:p>
          <a:p>
            <a:pPr marL="0" indent="0">
              <a:buNone/>
            </a:pPr>
            <a:r>
              <a:rPr lang="ru-RU" dirty="0" smtClean="0"/>
              <a:t>Отсюда название Таинства – Хиротония (с греч. –«Рукоположение»).</a:t>
            </a:r>
            <a:endParaRPr lang="ru-RU" dirty="0"/>
          </a:p>
        </p:txBody>
      </p:sp>
      <p:pic>
        <p:nvPicPr>
          <p:cNvPr id="23554" name="Picture 2" descr="http://hramkonoplino.cerkov.ru/files/2016/03/phoca_thumb_l_11-Xirotoniya_arximandrita_Vladimira_Samoxina_vo_episkopa_Skopinskogo_i_SHack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15" y="2852936"/>
            <a:ext cx="4086953" cy="270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40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Интернет-ресурсы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600200"/>
            <a:ext cx="7848872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azbyka.ru/1/kreschenie</a:t>
            </a:r>
            <a:endParaRPr lang="ru-RU" sz="2400" dirty="0" smtClean="0"/>
          </a:p>
          <a:p>
            <a:pPr>
              <a:buNone/>
            </a:pPr>
            <a:r>
              <a:rPr lang="en-US" sz="2400" dirty="0">
                <a:hlinkClick r:id="rId3"/>
              </a:rPr>
              <a:t>http://www.pravoslavie.ru/1082</a:t>
            </a:r>
            <a:r>
              <a:rPr lang="en-US" sz="2400" dirty="0" smtClean="0">
                <a:hlinkClick r:id="rId3"/>
              </a:rPr>
              <a:t>/</a:t>
            </a:r>
            <a:endParaRPr lang="ru-RU" sz="2400" dirty="0" smtClean="0"/>
          </a:p>
          <a:p>
            <a:pPr>
              <a:buNone/>
            </a:pPr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www.pravmir.ru</a:t>
            </a:r>
            <a:endParaRPr lang="ru-RU" sz="2400" dirty="0" smtClean="0"/>
          </a:p>
          <a:p>
            <a:pPr>
              <a:buNone/>
            </a:pPr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www.k-istine.ru/base_faith/mystery/mystery.htm</a:t>
            </a: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dirty="0" smtClean="0"/>
              <a:t>Литература: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Кураев А.В. Основы религиозных культур и светской этики.</a:t>
            </a:r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Основы православной культуры. 4-5 классы. /Учебное</a:t>
            </a:r>
          </a:p>
          <a:p>
            <a:pPr>
              <a:buNone/>
            </a:pPr>
            <a:r>
              <a:rPr lang="ru-RU" sz="2600" dirty="0">
                <a:solidFill>
                  <a:srgbClr val="7030A0"/>
                </a:solidFill>
              </a:rPr>
              <a:t>п</a:t>
            </a:r>
            <a:r>
              <a:rPr lang="ru-RU" sz="2600" dirty="0" smtClean="0">
                <a:solidFill>
                  <a:srgbClr val="7030A0"/>
                </a:solidFill>
              </a:rPr>
              <a:t>особие для </a:t>
            </a:r>
            <a:r>
              <a:rPr lang="ru-RU" sz="2600" dirty="0" err="1" smtClean="0">
                <a:solidFill>
                  <a:srgbClr val="7030A0"/>
                </a:solidFill>
              </a:rPr>
              <a:t>общеобразоват</a:t>
            </a:r>
            <a:r>
              <a:rPr lang="ru-RU" sz="2600" dirty="0" smtClean="0">
                <a:solidFill>
                  <a:srgbClr val="7030A0"/>
                </a:solidFill>
              </a:rPr>
              <a:t>. учреждений. – М:</a:t>
            </a:r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Просвещение, 2010.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87624" y="332656"/>
            <a:ext cx="7776864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Христианин приобщается Духу Святому посредством таинств.</a:t>
            </a:r>
          </a:p>
          <a:p>
            <a:pPr marL="0" indent="0">
              <a:buNone/>
            </a:pPr>
            <a:r>
              <a:rPr lang="ru-RU" b="1" dirty="0" smtClean="0"/>
              <a:t>Таинство – это священнодействие</a:t>
            </a:r>
            <a:r>
              <a:rPr lang="ru-RU" dirty="0" smtClean="0"/>
              <a:t>, в котором за видимыми знаками и символами действует возрождающая сила Божия.</a:t>
            </a:r>
            <a:endParaRPr lang="ru-RU" dirty="0"/>
          </a:p>
        </p:txBody>
      </p:sp>
      <p:pic>
        <p:nvPicPr>
          <p:cNvPr id="3076" name="Picture 4" descr="http://spbhram.ru/wp-content/uploads/2017/03/sobor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68960"/>
            <a:ext cx="5292587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14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15616" y="332656"/>
            <a:ext cx="7776864" cy="6264696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Само слово «таинство» указывает, что оно не подлежит исследованию разумом, а принимается верующим сердцем.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http://school.orthpatr.ru/sites/default/files/sites/default/files/image/evhar1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4761111" cy="316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77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2001_origi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480720" cy="686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75240" cy="79695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Таинство Крещения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83568" y="1556792"/>
            <a:ext cx="4608512" cy="4608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Одно из важнейших таинств.</a:t>
            </a:r>
          </a:p>
          <a:p>
            <a:pPr marL="0" indent="0">
              <a:buNone/>
            </a:pPr>
            <a:r>
              <a:rPr lang="ru-RU" dirty="0" smtClean="0">
                <a:hlinkClick r:id="rId2"/>
              </a:rPr>
              <a:t>Крещение</a:t>
            </a:r>
            <a:r>
              <a:rPr lang="ru-RU" dirty="0"/>
              <a:t> есть Таинство духовного рождения, именно поэтому оно возможно лишь единожды. Крещение есть принятие человека в лоно Церкви, только после него человек может приступать к </a:t>
            </a:r>
            <a:r>
              <a:rPr lang="ru-RU" dirty="0" smtClean="0"/>
              <a:t>Церковным таинствам.</a:t>
            </a:r>
            <a:r>
              <a:rPr lang="ru-RU" dirty="0"/>
              <a:t> </a:t>
            </a:r>
            <a:endParaRPr lang="ru-RU" dirty="0"/>
          </a:p>
        </p:txBody>
      </p:sp>
      <p:pic>
        <p:nvPicPr>
          <p:cNvPr id="8194" name="Picture 2" descr="http://static1.gophotoweb.com/u789/1358/photos/36701/1000-5d199c2fb30cca62eed82c065c84e92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481" y="1525247"/>
            <a:ext cx="3341121" cy="222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home-master-2006.narod.ru/og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607" y="3861048"/>
            <a:ext cx="2848868" cy="287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05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2348880"/>
            <a:ext cx="3384376" cy="377728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Вступающего в Церковь трижды погружают в освящённую воду с </a:t>
            </a:r>
            <a:r>
              <a:rPr lang="ru-RU" dirty="0" err="1" smtClean="0"/>
              <a:t>призыванием</a:t>
            </a:r>
            <a:r>
              <a:rPr lang="ru-RU" dirty="0" smtClean="0"/>
              <a:t> имени Божия – Отца, Сына и Святого Духа.</a:t>
            </a:r>
            <a:endParaRPr lang="ru-RU" dirty="0"/>
          </a:p>
        </p:txBody>
      </p:sp>
      <p:pic>
        <p:nvPicPr>
          <p:cNvPr id="5" name="Picture 2" descr="Таинство Крещ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4680520" cy="312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64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899592" y="980728"/>
            <a:ext cx="7488832" cy="51454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Погружаясь в водах Крещения, человек умирает для греха и возрождается к жизни святой, вечной. </a:t>
            </a:r>
            <a:r>
              <a:rPr lang="ru-RU" dirty="0"/>
              <a:t>Крещение является лишь первой ступенью восхождения души к </a:t>
            </a:r>
            <a:r>
              <a:rPr lang="ru-RU" dirty="0" smtClean="0"/>
              <a:t>Богу.</a:t>
            </a:r>
            <a:endParaRPr lang="ru-RU" dirty="0"/>
          </a:p>
        </p:txBody>
      </p:sp>
      <p:pic>
        <p:nvPicPr>
          <p:cNvPr id="7172" name="Picture 4" descr="IMG_0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270" y="2852936"/>
            <a:ext cx="5227476" cy="34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69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Таинство М</a:t>
            </a:r>
            <a:r>
              <a:rPr lang="ru-RU" b="1" dirty="0" smtClean="0">
                <a:solidFill>
                  <a:srgbClr val="FF0000"/>
                </a:solidFill>
              </a:rPr>
              <a:t>иропомазания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576" y="1772816"/>
            <a:ext cx="3816424" cy="435334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hlinkClick r:id="rId2"/>
              </a:rPr>
              <a:t>Миропомазание</a:t>
            </a:r>
            <a:r>
              <a:rPr lang="ru-RU" dirty="0"/>
              <a:t> – таинство, при котором через помазание священным </a:t>
            </a:r>
            <a:r>
              <a:rPr lang="ru-RU" dirty="0" smtClean="0"/>
              <a:t>миром</a:t>
            </a:r>
            <a:r>
              <a:rPr lang="ru-RU" b="1" dirty="0"/>
              <a:t> </a:t>
            </a:r>
            <a:endParaRPr lang="ru-RU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сообщаются крещённому </a:t>
            </a:r>
            <a:r>
              <a:rPr lang="ru-RU" dirty="0"/>
              <a:t>силы </a:t>
            </a:r>
            <a:r>
              <a:rPr lang="ru-RU" dirty="0" smtClean="0"/>
              <a:t>благодати</a:t>
            </a:r>
            <a:r>
              <a:rPr lang="ru-RU" dirty="0"/>
              <a:t> Божией для укрепления его в жизни духовной.</a:t>
            </a:r>
          </a:p>
          <a:p>
            <a:endParaRPr lang="ru-RU" dirty="0"/>
          </a:p>
        </p:txBody>
      </p:sp>
      <p:pic>
        <p:nvPicPr>
          <p:cNvPr id="10244" name="Picture 4" descr="http://daniilhram.ru/upload/iblock/6de/6de1f1f52f9f2da86fc4fbc5aecc0cf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65498"/>
            <a:ext cx="4154567" cy="276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35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186</TotalTime>
  <Words>582</Words>
  <Application>Microsoft Office PowerPoint</Application>
  <PresentationFormat>Экран (4:3)</PresentationFormat>
  <Paragraphs>71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Тема13</vt:lpstr>
      <vt:lpstr>Тема12</vt:lpstr>
      <vt:lpstr>Тема16</vt:lpstr>
      <vt:lpstr>Таинства церкви</vt:lpstr>
      <vt:lpstr>Презентация PowerPoint</vt:lpstr>
      <vt:lpstr>Презентация PowerPoint</vt:lpstr>
      <vt:lpstr>Презентация PowerPoint</vt:lpstr>
      <vt:lpstr>Презентация PowerPoint</vt:lpstr>
      <vt:lpstr>Таинство Крещения</vt:lpstr>
      <vt:lpstr>Презентация PowerPoint</vt:lpstr>
      <vt:lpstr>Презентация PowerPoint</vt:lpstr>
      <vt:lpstr>Таинство Миропомазания</vt:lpstr>
      <vt:lpstr>Презентация PowerPoint</vt:lpstr>
      <vt:lpstr>Презентация PowerPoint</vt:lpstr>
      <vt:lpstr>Таинство Причащения (Евхаристии)</vt:lpstr>
      <vt:lpstr>Презентация PowerPoint</vt:lpstr>
      <vt:lpstr>Таинство Покаяния</vt:lpstr>
      <vt:lpstr>Презентация PowerPoint</vt:lpstr>
      <vt:lpstr>Презентация PowerPoint</vt:lpstr>
      <vt:lpstr>Таинство Елеосвящения (Соборования)</vt:lpstr>
      <vt:lpstr>Презентация PowerPoint</vt:lpstr>
      <vt:lpstr>Презентация PowerPoint</vt:lpstr>
      <vt:lpstr>Таинство Венчания</vt:lpstr>
      <vt:lpstr>Презентация PowerPoint</vt:lpstr>
      <vt:lpstr>Таинство Священства</vt:lpstr>
      <vt:lpstr>Презентация PowerPoint</vt:lpstr>
      <vt:lpstr>Презентация PowerPoint</vt:lpstr>
      <vt:lpstr>Интернет-ресурсы: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Viola</dc:creator>
  <cp:lastModifiedBy>Светлана</cp:lastModifiedBy>
  <cp:revision>21</cp:revision>
  <dcterms:created xsi:type="dcterms:W3CDTF">2016-06-03T19:18:24Z</dcterms:created>
  <dcterms:modified xsi:type="dcterms:W3CDTF">2017-12-28T22:58:49Z</dcterms:modified>
</cp:coreProperties>
</file>