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77" r:id="rId2"/>
    <p:sldId id="258" r:id="rId3"/>
    <p:sldId id="259" r:id="rId4"/>
    <p:sldId id="260" r:id="rId5"/>
    <p:sldId id="275" r:id="rId6"/>
    <p:sldId id="272" r:id="rId7"/>
    <p:sldId id="270" r:id="rId8"/>
    <p:sldId id="273" r:id="rId9"/>
    <p:sldId id="266" r:id="rId10"/>
    <p:sldId id="294" r:id="rId11"/>
    <p:sldId id="263" r:id="rId12"/>
    <p:sldId id="278" r:id="rId13"/>
    <p:sldId id="295" r:id="rId14"/>
    <p:sldId id="290" r:id="rId15"/>
    <p:sldId id="292" r:id="rId16"/>
    <p:sldId id="293" r:id="rId17"/>
    <p:sldId id="281" r:id="rId18"/>
    <p:sldId id="291" r:id="rId19"/>
    <p:sldId id="282" r:id="rId20"/>
    <p:sldId id="296" r:id="rId21"/>
    <p:sldId id="283" r:id="rId22"/>
    <p:sldId id="28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97" autoAdjust="0"/>
    <p:restoredTop sz="86429" autoAdjust="0"/>
  </p:normalViewPr>
  <p:slideViewPr>
    <p:cSldViewPr snapToGrid="0">
      <p:cViewPr varScale="1">
        <p:scale>
          <a:sx n="62" d="100"/>
          <a:sy n="62" d="100"/>
        </p:scale>
        <p:origin x="-15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0" y="5986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190917-3C76-4AB0-A16C-154CBA420321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2BC285-E7EB-4C75-BA12-85812029D3C8}">
      <dgm:prSet phldrT="[Текст]" custT="1"/>
      <dgm:spPr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effectLst>
          <a:glow rad="228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Специально созданная уникальная развиваю-</a:t>
          </a:r>
          <a:r>
            <a:rPr lang="ru-RU" sz="1600" b="1" dirty="0" err="1" smtClean="0">
              <a:solidFill>
                <a:srgbClr val="002060"/>
              </a:solidFill>
            </a:rPr>
            <a:t>щая</a:t>
          </a:r>
          <a:r>
            <a:rPr lang="ru-RU" sz="1600" b="1" dirty="0" smtClean="0">
              <a:solidFill>
                <a:srgbClr val="002060"/>
              </a:solidFill>
            </a:rPr>
            <a:t> среда</a:t>
          </a:r>
          <a:endParaRPr lang="ru-RU" sz="1600" b="1" dirty="0">
            <a:solidFill>
              <a:srgbClr val="002060"/>
            </a:solidFill>
          </a:endParaRPr>
        </a:p>
      </dgm:t>
    </dgm:pt>
    <dgm:pt modelId="{E858905E-7A89-45DB-B433-29BC716D71B2}" type="parTrans" cxnId="{87906A5F-3E4B-4DAD-85D2-94618FBE641B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9290E43-2ED3-4B20-9F49-5579411B1AD1}" type="sibTrans" cxnId="{87906A5F-3E4B-4DAD-85D2-94618FBE641B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CAE07C6B-B195-40B1-9709-5F3666ABB4B3}">
      <dgm:prSet phldrT="[Текст]"/>
      <dgm:spPr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pPr algn="l"/>
          <a:r>
            <a:rPr lang="ru-RU" b="1" dirty="0" smtClean="0">
              <a:solidFill>
                <a:srgbClr val="002060"/>
              </a:solidFill>
            </a:rPr>
            <a:t>Рисование  на «манке» «Узоры зимы».</a:t>
          </a:r>
          <a:endParaRPr lang="ru-RU" b="1" dirty="0">
            <a:solidFill>
              <a:srgbClr val="002060"/>
            </a:solidFill>
          </a:endParaRPr>
        </a:p>
      </dgm:t>
    </dgm:pt>
    <dgm:pt modelId="{3AF8C9F9-C9B8-47D5-AC85-EEC8568730FE}" type="parTrans" cxnId="{D480A304-93A2-4EC7-89F0-5A62E90A906D}">
      <dgm:prSet/>
      <dgm:spPr>
        <a:solidFill>
          <a:srgbClr val="7030A0"/>
        </a:solidFill>
      </dgm:spPr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C8025850-078C-4F85-B208-D8682D28A1E5}" type="sibTrans" cxnId="{D480A304-93A2-4EC7-89F0-5A62E90A906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9109178C-BC53-4611-A6C3-3DD14C163CAC}">
      <dgm:prSet phldrT="[Текст]" custT="1"/>
      <dgm:spPr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«Интерьер»</a:t>
          </a:r>
        </a:p>
        <a:p>
          <a:r>
            <a:rPr lang="ru-RU" sz="2000" b="1" dirty="0" smtClean="0">
              <a:solidFill>
                <a:srgbClr val="002060"/>
              </a:solidFill>
            </a:rPr>
            <a:t>музыкального зала.</a:t>
          </a:r>
          <a:endParaRPr lang="ru-RU" sz="2000" b="1" dirty="0">
            <a:solidFill>
              <a:srgbClr val="002060"/>
            </a:solidFill>
          </a:endParaRPr>
        </a:p>
      </dgm:t>
    </dgm:pt>
    <dgm:pt modelId="{890CD26F-6392-4A88-9CA4-BF02D54C7B83}" type="parTrans" cxnId="{CEA5E8F7-E27B-4D08-9F90-85CBFF0291AA}">
      <dgm:prSet/>
      <dgm:spPr>
        <a:solidFill>
          <a:srgbClr val="0070C0"/>
        </a:solidFill>
      </dgm:spPr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9449AF3-5CD5-49D5-9173-6DEB8F2E7625}" type="sibTrans" cxnId="{CEA5E8F7-E27B-4D08-9F90-85CBFF0291AA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BBE24011-5544-4346-BA46-E366D8DA7509}">
      <dgm:prSet phldrT="[Текст]" custT="1"/>
      <dgm:spPr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Атрибуты для импровизации</a:t>
          </a:r>
          <a:endParaRPr lang="ru-RU" sz="2400" b="1" dirty="0">
            <a:solidFill>
              <a:srgbClr val="002060"/>
            </a:solidFill>
          </a:endParaRPr>
        </a:p>
      </dgm:t>
    </dgm:pt>
    <dgm:pt modelId="{B1FD84B9-7B94-4726-B031-833660E15A66}" type="parTrans" cxnId="{0BB85CB3-D12D-42DC-A2F6-C201FE1EE977}">
      <dgm:prSet/>
      <dgm:spPr>
        <a:solidFill>
          <a:srgbClr val="7030A0"/>
        </a:solidFill>
      </dgm:spPr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19D159E8-BC6E-49D7-BAB7-04593531F70F}" type="sibTrans" cxnId="{0BB85CB3-D12D-42DC-A2F6-C201FE1EE977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85664C71-52EE-41B9-87AF-66E51A2B43C7}">
      <dgm:prSet phldrT="[Текст]" custT="1"/>
      <dgm:spPr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Следы и норки животных</a:t>
          </a:r>
          <a:endParaRPr lang="ru-RU" sz="2400" b="1" dirty="0">
            <a:solidFill>
              <a:srgbClr val="002060"/>
            </a:solidFill>
          </a:endParaRPr>
        </a:p>
      </dgm:t>
    </dgm:pt>
    <dgm:pt modelId="{81549C15-AB5A-45DA-A582-62871EA67999}" type="parTrans" cxnId="{21F4318B-E4AC-4DFD-A3E7-30AFB34F9716}">
      <dgm:prSet/>
      <dgm:spPr>
        <a:solidFill>
          <a:srgbClr val="0070C0"/>
        </a:solidFill>
      </dgm:spPr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41E9A6D8-9559-49DF-833B-271D3851D4FC}" type="sibTrans" cxnId="{21F4318B-E4AC-4DFD-A3E7-30AFB34F9716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18F0449E-F71C-45A9-8BDC-E07AFA03728C}" type="pres">
      <dgm:prSet presAssocID="{A5190917-3C76-4AB0-A16C-154CBA42032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4D92C9-10F8-4B7F-915E-A149EC10A21E}" type="pres">
      <dgm:prSet presAssocID="{482BC285-E7EB-4C75-BA12-85812029D3C8}" presName="centerShape" presStyleLbl="node0" presStyleIdx="0" presStyleCnt="1"/>
      <dgm:spPr/>
      <dgm:t>
        <a:bodyPr/>
        <a:lstStyle/>
        <a:p>
          <a:endParaRPr lang="ru-RU"/>
        </a:p>
      </dgm:t>
    </dgm:pt>
    <dgm:pt modelId="{6AECE057-4C19-4498-9051-E7DFAE8B307D}" type="pres">
      <dgm:prSet presAssocID="{3AF8C9F9-C9B8-47D5-AC85-EEC8568730FE}" presName="parTrans" presStyleLbl="sibTrans2D1" presStyleIdx="0" presStyleCnt="4"/>
      <dgm:spPr/>
      <dgm:t>
        <a:bodyPr/>
        <a:lstStyle/>
        <a:p>
          <a:endParaRPr lang="ru-RU"/>
        </a:p>
      </dgm:t>
    </dgm:pt>
    <dgm:pt modelId="{216A04F4-E13D-4DFF-9B8F-C164357F180F}" type="pres">
      <dgm:prSet presAssocID="{3AF8C9F9-C9B8-47D5-AC85-EEC8568730F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BF6C5A2-24BE-4E04-A8F2-D014CAAE18DE}" type="pres">
      <dgm:prSet presAssocID="{CAE07C6B-B195-40B1-9709-5F3666ABB4B3}" presName="node" presStyleLbl="node1" presStyleIdx="0" presStyleCnt="4" custScaleX="156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997370-A435-4A3A-B66C-6D9C416DE197}" type="pres">
      <dgm:prSet presAssocID="{890CD26F-6392-4A88-9CA4-BF02D54C7B83}" presName="parTrans" presStyleLbl="sibTrans2D1" presStyleIdx="1" presStyleCnt="4"/>
      <dgm:spPr/>
      <dgm:t>
        <a:bodyPr/>
        <a:lstStyle/>
        <a:p>
          <a:endParaRPr lang="ru-RU"/>
        </a:p>
      </dgm:t>
    </dgm:pt>
    <dgm:pt modelId="{ADEEA96F-2F38-428F-9CDE-08E5D39295B6}" type="pres">
      <dgm:prSet presAssocID="{890CD26F-6392-4A88-9CA4-BF02D54C7B8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65D69D26-81B9-48E4-90EB-94B60CB567C9}" type="pres">
      <dgm:prSet presAssocID="{9109178C-BC53-4611-A6C3-3DD14C163CAC}" presName="node" presStyleLbl="node1" presStyleIdx="1" presStyleCnt="4" custScaleX="150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90C33-7F96-4225-9B8A-B075DDE0E544}" type="pres">
      <dgm:prSet presAssocID="{B1FD84B9-7B94-4726-B031-833660E15A66}" presName="parTrans" presStyleLbl="sibTrans2D1" presStyleIdx="2" presStyleCnt="4"/>
      <dgm:spPr/>
      <dgm:t>
        <a:bodyPr/>
        <a:lstStyle/>
        <a:p>
          <a:endParaRPr lang="ru-RU"/>
        </a:p>
      </dgm:t>
    </dgm:pt>
    <dgm:pt modelId="{8115CDBE-3935-4E67-A2A5-7A58AF564CD1}" type="pres">
      <dgm:prSet presAssocID="{B1FD84B9-7B94-4726-B031-833660E15A66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327D1ECE-90C7-4EF9-BC78-D55BCC271DEC}" type="pres">
      <dgm:prSet presAssocID="{BBE24011-5544-4346-BA46-E366D8DA7509}" presName="node" presStyleLbl="node1" presStyleIdx="2" presStyleCnt="4" custScaleX="173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E18D2-33B9-4E75-9B41-241D4953E4E6}" type="pres">
      <dgm:prSet presAssocID="{81549C15-AB5A-45DA-A582-62871EA67999}" presName="parTrans" presStyleLbl="sibTrans2D1" presStyleIdx="3" presStyleCnt="4"/>
      <dgm:spPr/>
      <dgm:t>
        <a:bodyPr/>
        <a:lstStyle/>
        <a:p>
          <a:endParaRPr lang="ru-RU"/>
        </a:p>
      </dgm:t>
    </dgm:pt>
    <dgm:pt modelId="{4CD1BA52-3FD2-4F50-9667-0C7FC7B27EF3}" type="pres">
      <dgm:prSet presAssocID="{81549C15-AB5A-45DA-A582-62871EA67999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C697714D-AE3F-46E7-B4F2-0423DC692D0B}" type="pres">
      <dgm:prSet presAssocID="{85664C71-52EE-41B9-87AF-66E51A2B43C7}" presName="node" presStyleLbl="node1" presStyleIdx="3" presStyleCnt="4" custScaleX="125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906A5F-3E4B-4DAD-85D2-94618FBE641B}" srcId="{A5190917-3C76-4AB0-A16C-154CBA420321}" destId="{482BC285-E7EB-4C75-BA12-85812029D3C8}" srcOrd="0" destOrd="0" parTransId="{E858905E-7A89-45DB-B433-29BC716D71B2}" sibTransId="{E9290E43-2ED3-4B20-9F49-5579411B1AD1}"/>
    <dgm:cxn modelId="{006E87CD-058C-4DBC-BA6C-1C4F752D1CDA}" type="presOf" srcId="{890CD26F-6392-4A88-9CA4-BF02D54C7B83}" destId="{99997370-A435-4A3A-B66C-6D9C416DE197}" srcOrd="0" destOrd="0" presId="urn:microsoft.com/office/officeart/2005/8/layout/radial5"/>
    <dgm:cxn modelId="{40F74434-D8B5-4267-8992-E97549313B51}" type="presOf" srcId="{81549C15-AB5A-45DA-A582-62871EA67999}" destId="{4CD1BA52-3FD2-4F50-9667-0C7FC7B27EF3}" srcOrd="1" destOrd="0" presId="urn:microsoft.com/office/officeart/2005/8/layout/radial5"/>
    <dgm:cxn modelId="{8783A73A-1E89-4ABA-B41D-7C3AA2320454}" type="presOf" srcId="{BBE24011-5544-4346-BA46-E366D8DA7509}" destId="{327D1ECE-90C7-4EF9-BC78-D55BCC271DEC}" srcOrd="0" destOrd="0" presId="urn:microsoft.com/office/officeart/2005/8/layout/radial5"/>
    <dgm:cxn modelId="{ED702306-54E3-4768-8FFC-786A5AA58237}" type="presOf" srcId="{3AF8C9F9-C9B8-47D5-AC85-EEC8568730FE}" destId="{6AECE057-4C19-4498-9051-E7DFAE8B307D}" srcOrd="0" destOrd="0" presId="urn:microsoft.com/office/officeart/2005/8/layout/radial5"/>
    <dgm:cxn modelId="{21F4318B-E4AC-4DFD-A3E7-30AFB34F9716}" srcId="{482BC285-E7EB-4C75-BA12-85812029D3C8}" destId="{85664C71-52EE-41B9-87AF-66E51A2B43C7}" srcOrd="3" destOrd="0" parTransId="{81549C15-AB5A-45DA-A582-62871EA67999}" sibTransId="{41E9A6D8-9559-49DF-833B-271D3851D4FC}"/>
    <dgm:cxn modelId="{4994C6BE-9423-4E40-A819-994622C477D2}" type="presOf" srcId="{85664C71-52EE-41B9-87AF-66E51A2B43C7}" destId="{C697714D-AE3F-46E7-B4F2-0423DC692D0B}" srcOrd="0" destOrd="0" presId="urn:microsoft.com/office/officeart/2005/8/layout/radial5"/>
    <dgm:cxn modelId="{F5F532A6-73F3-4CA9-8AD2-096406C76741}" type="presOf" srcId="{B1FD84B9-7B94-4726-B031-833660E15A66}" destId="{2E290C33-7F96-4225-9B8A-B075DDE0E544}" srcOrd="0" destOrd="0" presId="urn:microsoft.com/office/officeart/2005/8/layout/radial5"/>
    <dgm:cxn modelId="{CEA5E8F7-E27B-4D08-9F90-85CBFF0291AA}" srcId="{482BC285-E7EB-4C75-BA12-85812029D3C8}" destId="{9109178C-BC53-4611-A6C3-3DD14C163CAC}" srcOrd="1" destOrd="0" parTransId="{890CD26F-6392-4A88-9CA4-BF02D54C7B83}" sibTransId="{A9449AF3-5CD5-49D5-9173-6DEB8F2E7625}"/>
    <dgm:cxn modelId="{E0285B0C-9F67-442A-B39B-CE582BA06C5D}" type="presOf" srcId="{3AF8C9F9-C9B8-47D5-AC85-EEC8568730FE}" destId="{216A04F4-E13D-4DFF-9B8F-C164357F180F}" srcOrd="1" destOrd="0" presId="urn:microsoft.com/office/officeart/2005/8/layout/radial5"/>
    <dgm:cxn modelId="{8B734809-FC24-4B20-BA47-96351CF34175}" type="presOf" srcId="{890CD26F-6392-4A88-9CA4-BF02D54C7B83}" destId="{ADEEA96F-2F38-428F-9CDE-08E5D39295B6}" srcOrd="1" destOrd="0" presId="urn:microsoft.com/office/officeart/2005/8/layout/radial5"/>
    <dgm:cxn modelId="{E03C3AF0-2C9D-43DA-B5E9-EE4E9BD957E2}" type="presOf" srcId="{9109178C-BC53-4611-A6C3-3DD14C163CAC}" destId="{65D69D26-81B9-48E4-90EB-94B60CB567C9}" srcOrd="0" destOrd="0" presId="urn:microsoft.com/office/officeart/2005/8/layout/radial5"/>
    <dgm:cxn modelId="{D480A304-93A2-4EC7-89F0-5A62E90A906D}" srcId="{482BC285-E7EB-4C75-BA12-85812029D3C8}" destId="{CAE07C6B-B195-40B1-9709-5F3666ABB4B3}" srcOrd="0" destOrd="0" parTransId="{3AF8C9F9-C9B8-47D5-AC85-EEC8568730FE}" sibTransId="{C8025850-078C-4F85-B208-D8682D28A1E5}"/>
    <dgm:cxn modelId="{F5F8CACE-BF79-4C27-BD66-8B1B8B3E18FD}" type="presOf" srcId="{B1FD84B9-7B94-4726-B031-833660E15A66}" destId="{8115CDBE-3935-4E67-A2A5-7A58AF564CD1}" srcOrd="1" destOrd="0" presId="urn:microsoft.com/office/officeart/2005/8/layout/radial5"/>
    <dgm:cxn modelId="{1698BA30-96B7-4793-9F2D-5A39AF544D53}" type="presOf" srcId="{A5190917-3C76-4AB0-A16C-154CBA420321}" destId="{18F0449E-F71C-45A9-8BDC-E07AFA03728C}" srcOrd="0" destOrd="0" presId="urn:microsoft.com/office/officeart/2005/8/layout/radial5"/>
    <dgm:cxn modelId="{5EFE5081-6256-4E54-A5E3-DF65E36025D8}" type="presOf" srcId="{81549C15-AB5A-45DA-A582-62871EA67999}" destId="{BCFE18D2-33B9-4E75-9B41-241D4953E4E6}" srcOrd="0" destOrd="0" presId="urn:microsoft.com/office/officeart/2005/8/layout/radial5"/>
    <dgm:cxn modelId="{0BB85CB3-D12D-42DC-A2F6-C201FE1EE977}" srcId="{482BC285-E7EB-4C75-BA12-85812029D3C8}" destId="{BBE24011-5544-4346-BA46-E366D8DA7509}" srcOrd="2" destOrd="0" parTransId="{B1FD84B9-7B94-4726-B031-833660E15A66}" sibTransId="{19D159E8-BC6E-49D7-BAB7-04593531F70F}"/>
    <dgm:cxn modelId="{E8E9B45B-2DF3-494E-ADB5-96D0524B21E1}" type="presOf" srcId="{482BC285-E7EB-4C75-BA12-85812029D3C8}" destId="{764D92C9-10F8-4B7F-915E-A149EC10A21E}" srcOrd="0" destOrd="0" presId="urn:microsoft.com/office/officeart/2005/8/layout/radial5"/>
    <dgm:cxn modelId="{DE69E280-CD43-4129-8886-8DFC1951CDD0}" type="presOf" srcId="{CAE07C6B-B195-40B1-9709-5F3666ABB4B3}" destId="{FBF6C5A2-24BE-4E04-A8F2-D014CAAE18DE}" srcOrd="0" destOrd="0" presId="urn:microsoft.com/office/officeart/2005/8/layout/radial5"/>
    <dgm:cxn modelId="{2BF14990-1CCF-438A-B41D-C25DB27AD29F}" type="presParOf" srcId="{18F0449E-F71C-45A9-8BDC-E07AFA03728C}" destId="{764D92C9-10F8-4B7F-915E-A149EC10A21E}" srcOrd="0" destOrd="0" presId="urn:microsoft.com/office/officeart/2005/8/layout/radial5"/>
    <dgm:cxn modelId="{43E908F0-01D2-4223-A915-85518038DC8D}" type="presParOf" srcId="{18F0449E-F71C-45A9-8BDC-E07AFA03728C}" destId="{6AECE057-4C19-4498-9051-E7DFAE8B307D}" srcOrd="1" destOrd="0" presId="urn:microsoft.com/office/officeart/2005/8/layout/radial5"/>
    <dgm:cxn modelId="{918284C0-AB52-4278-8FF5-8B97F6775A1A}" type="presParOf" srcId="{6AECE057-4C19-4498-9051-E7DFAE8B307D}" destId="{216A04F4-E13D-4DFF-9B8F-C164357F180F}" srcOrd="0" destOrd="0" presId="urn:microsoft.com/office/officeart/2005/8/layout/radial5"/>
    <dgm:cxn modelId="{7CB8FF14-D4B0-4C81-B9B4-D5BAFA3C3336}" type="presParOf" srcId="{18F0449E-F71C-45A9-8BDC-E07AFA03728C}" destId="{FBF6C5A2-24BE-4E04-A8F2-D014CAAE18DE}" srcOrd="2" destOrd="0" presId="urn:microsoft.com/office/officeart/2005/8/layout/radial5"/>
    <dgm:cxn modelId="{211DC539-6C82-4699-8A06-2F18F18B8637}" type="presParOf" srcId="{18F0449E-F71C-45A9-8BDC-E07AFA03728C}" destId="{99997370-A435-4A3A-B66C-6D9C416DE197}" srcOrd="3" destOrd="0" presId="urn:microsoft.com/office/officeart/2005/8/layout/radial5"/>
    <dgm:cxn modelId="{6DF9AC68-0A08-4ABF-8486-9B50BC474D2D}" type="presParOf" srcId="{99997370-A435-4A3A-B66C-6D9C416DE197}" destId="{ADEEA96F-2F38-428F-9CDE-08E5D39295B6}" srcOrd="0" destOrd="0" presId="urn:microsoft.com/office/officeart/2005/8/layout/radial5"/>
    <dgm:cxn modelId="{3EA682A6-91DC-4405-81E0-06FA3E2A23C6}" type="presParOf" srcId="{18F0449E-F71C-45A9-8BDC-E07AFA03728C}" destId="{65D69D26-81B9-48E4-90EB-94B60CB567C9}" srcOrd="4" destOrd="0" presId="urn:microsoft.com/office/officeart/2005/8/layout/radial5"/>
    <dgm:cxn modelId="{6F78FB4D-A357-45B8-8FE6-5C73AC7BDC4D}" type="presParOf" srcId="{18F0449E-F71C-45A9-8BDC-E07AFA03728C}" destId="{2E290C33-7F96-4225-9B8A-B075DDE0E544}" srcOrd="5" destOrd="0" presId="urn:microsoft.com/office/officeart/2005/8/layout/radial5"/>
    <dgm:cxn modelId="{AB84B5E3-2FC1-4BC9-93B0-8BE63140C258}" type="presParOf" srcId="{2E290C33-7F96-4225-9B8A-B075DDE0E544}" destId="{8115CDBE-3935-4E67-A2A5-7A58AF564CD1}" srcOrd="0" destOrd="0" presId="urn:microsoft.com/office/officeart/2005/8/layout/radial5"/>
    <dgm:cxn modelId="{E2C7201B-0D78-403E-9859-5744AB060FFC}" type="presParOf" srcId="{18F0449E-F71C-45A9-8BDC-E07AFA03728C}" destId="{327D1ECE-90C7-4EF9-BC78-D55BCC271DEC}" srcOrd="6" destOrd="0" presId="urn:microsoft.com/office/officeart/2005/8/layout/radial5"/>
    <dgm:cxn modelId="{37B9FAAF-C4E0-40BF-A169-8E33E729CECB}" type="presParOf" srcId="{18F0449E-F71C-45A9-8BDC-E07AFA03728C}" destId="{BCFE18D2-33B9-4E75-9B41-241D4953E4E6}" srcOrd="7" destOrd="0" presId="urn:microsoft.com/office/officeart/2005/8/layout/radial5"/>
    <dgm:cxn modelId="{99FF5661-6E8B-4D5C-818C-E2F0F99B5F6A}" type="presParOf" srcId="{BCFE18D2-33B9-4E75-9B41-241D4953E4E6}" destId="{4CD1BA52-3FD2-4F50-9667-0C7FC7B27EF3}" srcOrd="0" destOrd="0" presId="urn:microsoft.com/office/officeart/2005/8/layout/radial5"/>
    <dgm:cxn modelId="{2A99A45A-0EEE-4846-AF43-25F8800BC663}" type="presParOf" srcId="{18F0449E-F71C-45A9-8BDC-E07AFA03728C}" destId="{C697714D-AE3F-46E7-B4F2-0423DC692D0B}" srcOrd="8" destOrd="0" presId="urn:microsoft.com/office/officeart/2005/8/layout/radial5"/>
  </dgm:cxnLst>
  <dgm:bg>
    <a:effectLst>
      <a:glow rad="228600">
        <a:schemeClr val="accent5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D92C9-10F8-4B7F-915E-A149EC10A21E}">
      <dsp:nvSpPr>
        <dsp:cNvPr id="0" name=""/>
        <dsp:cNvSpPr/>
      </dsp:nvSpPr>
      <dsp:spPr>
        <a:xfrm>
          <a:off x="5685217" y="2484329"/>
          <a:ext cx="1603636" cy="1603636"/>
        </a:xfrm>
        <a:prstGeom prst="ellipse">
          <a:avLst/>
        </a:prstGeom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5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Специально созданная уникальная развиваю-</a:t>
          </a:r>
          <a:r>
            <a:rPr lang="ru-RU" sz="1600" b="1" kern="1200" dirty="0" err="1" smtClean="0">
              <a:solidFill>
                <a:srgbClr val="002060"/>
              </a:solidFill>
            </a:rPr>
            <a:t>щая</a:t>
          </a:r>
          <a:r>
            <a:rPr lang="ru-RU" sz="1600" b="1" kern="1200" dirty="0" smtClean="0">
              <a:solidFill>
                <a:srgbClr val="002060"/>
              </a:solidFill>
            </a:rPr>
            <a:t> среда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5920064" y="2719176"/>
        <a:ext cx="1133942" cy="1133942"/>
      </dsp:txXfrm>
    </dsp:sp>
    <dsp:sp modelId="{6AECE057-4C19-4498-9051-E7DFAE8B307D}">
      <dsp:nvSpPr>
        <dsp:cNvPr id="0" name=""/>
        <dsp:cNvSpPr/>
      </dsp:nvSpPr>
      <dsp:spPr>
        <a:xfrm rot="16200000">
          <a:off x="6287029" y="1824734"/>
          <a:ext cx="400012" cy="587092"/>
        </a:xfrm>
        <a:prstGeom prst="rightArrow">
          <a:avLst>
            <a:gd name="adj1" fmla="val 60000"/>
            <a:gd name="adj2" fmla="val 5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rgbClr val="002060"/>
            </a:solidFill>
          </a:endParaRPr>
        </a:p>
      </dsp:txBody>
      <dsp:txXfrm>
        <a:off x="6347031" y="2002154"/>
        <a:ext cx="280008" cy="352256"/>
      </dsp:txXfrm>
    </dsp:sp>
    <dsp:sp modelId="{FBF6C5A2-24BE-4E04-A8F2-D014CAAE18DE}">
      <dsp:nvSpPr>
        <dsp:cNvPr id="0" name=""/>
        <dsp:cNvSpPr/>
      </dsp:nvSpPr>
      <dsp:spPr>
        <a:xfrm>
          <a:off x="5132638" y="2845"/>
          <a:ext cx="2708794" cy="1726743"/>
        </a:xfrm>
        <a:prstGeom prst="ellipse">
          <a:avLst/>
        </a:prstGeom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1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Рисование  на «манке» «Узоры зимы».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5529332" y="255721"/>
        <a:ext cx="1915406" cy="1220991"/>
      </dsp:txXfrm>
    </dsp:sp>
    <dsp:sp modelId="{99997370-A435-4A3A-B66C-6D9C416DE197}">
      <dsp:nvSpPr>
        <dsp:cNvPr id="0" name=""/>
        <dsp:cNvSpPr/>
      </dsp:nvSpPr>
      <dsp:spPr>
        <a:xfrm>
          <a:off x="7390622" y="2992601"/>
          <a:ext cx="245169" cy="587092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rgbClr val="002060"/>
            </a:solidFill>
          </a:endParaRPr>
        </a:p>
      </dsp:txBody>
      <dsp:txXfrm>
        <a:off x="7390622" y="3110019"/>
        <a:ext cx="171618" cy="352256"/>
      </dsp:txXfrm>
    </dsp:sp>
    <dsp:sp modelId="{65D69D26-81B9-48E4-90EB-94B60CB567C9}">
      <dsp:nvSpPr>
        <dsp:cNvPr id="0" name=""/>
        <dsp:cNvSpPr/>
      </dsp:nvSpPr>
      <dsp:spPr>
        <a:xfrm>
          <a:off x="7751438" y="2422776"/>
          <a:ext cx="2311056" cy="1726743"/>
        </a:xfrm>
        <a:prstGeom prst="ellipse">
          <a:avLst/>
        </a:prstGeom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1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Зимний интерьер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8089884" y="2675652"/>
        <a:ext cx="1634164" cy="1220991"/>
      </dsp:txXfrm>
    </dsp:sp>
    <dsp:sp modelId="{2E290C33-7F96-4225-9B8A-B075DDE0E544}">
      <dsp:nvSpPr>
        <dsp:cNvPr id="0" name=""/>
        <dsp:cNvSpPr/>
      </dsp:nvSpPr>
      <dsp:spPr>
        <a:xfrm rot="5400000">
          <a:off x="6287029" y="4160468"/>
          <a:ext cx="400012" cy="587092"/>
        </a:xfrm>
        <a:prstGeom prst="rightArrow">
          <a:avLst>
            <a:gd name="adj1" fmla="val 60000"/>
            <a:gd name="adj2" fmla="val 5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rgbClr val="002060"/>
            </a:solidFill>
          </a:endParaRPr>
        </a:p>
      </dsp:txBody>
      <dsp:txXfrm>
        <a:off x="6347031" y="4217884"/>
        <a:ext cx="280008" cy="352256"/>
      </dsp:txXfrm>
    </dsp:sp>
    <dsp:sp modelId="{327D1ECE-90C7-4EF9-BC78-D55BCC271DEC}">
      <dsp:nvSpPr>
        <dsp:cNvPr id="0" name=""/>
        <dsp:cNvSpPr/>
      </dsp:nvSpPr>
      <dsp:spPr>
        <a:xfrm>
          <a:off x="4988688" y="4842706"/>
          <a:ext cx="2996694" cy="1726743"/>
        </a:xfrm>
        <a:prstGeom prst="ellipse">
          <a:avLst/>
        </a:prstGeom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1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Атрибуты для импровизации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5427544" y="5095582"/>
        <a:ext cx="2118982" cy="1220991"/>
      </dsp:txXfrm>
    </dsp:sp>
    <dsp:sp modelId="{BCFE18D2-33B9-4E75-9B41-241D4953E4E6}">
      <dsp:nvSpPr>
        <dsp:cNvPr id="0" name=""/>
        <dsp:cNvSpPr/>
      </dsp:nvSpPr>
      <dsp:spPr>
        <a:xfrm rot="10800000">
          <a:off x="5281828" y="2992601"/>
          <a:ext cx="285061" cy="587092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rgbClr val="002060"/>
            </a:solidFill>
          </a:endParaRPr>
        </a:p>
      </dsp:txBody>
      <dsp:txXfrm rot="10800000">
        <a:off x="5367346" y="3110019"/>
        <a:ext cx="199543" cy="352256"/>
      </dsp:txXfrm>
    </dsp:sp>
    <dsp:sp modelId="{C697714D-AE3F-46E7-B4F2-0423DC692D0B}">
      <dsp:nvSpPr>
        <dsp:cNvPr id="0" name=""/>
        <dsp:cNvSpPr/>
      </dsp:nvSpPr>
      <dsp:spPr>
        <a:xfrm>
          <a:off x="2986846" y="2422776"/>
          <a:ext cx="2160519" cy="1726743"/>
        </a:xfrm>
        <a:prstGeom prst="ellipse">
          <a:avLst/>
        </a:prstGeom>
        <a:pattFill prst="pct5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accent1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Следы и норки животных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3303247" y="2675652"/>
        <a:ext cx="1527717" cy="1220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C2BE6-D8A5-442F-8DC3-1AA34F61AA12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C701F-76D6-43EF-A637-AAE7A4382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196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C701F-76D6-43EF-A637-AAE7A4382D7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157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C701F-76D6-43EF-A637-AAE7A4382D7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9794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C701F-76D6-43EF-A637-AAE7A4382D7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80380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29041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82474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02377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898071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035911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20269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71055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27447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472678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86009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48118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48118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04.03.2018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03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 w="6350">
            <a:solidFill>
              <a:srgbClr val="640000"/>
            </a:solidFill>
          </a:ln>
          <a:solidFill>
            <a:srgbClr val="FF0000"/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7/94/784/94784385_large_SDesigns_ColdWinter_el____18_.png" TargetMode="External"/><Relationship Id="rId2" Type="http://schemas.openxmlformats.org/officeDocument/2006/relationships/hyperlink" Target="http://img854.imageshack.us/img854/2650/otvm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mamietitine.m.a.pic.centerblog.net/1247377.pn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41533" y="951653"/>
            <a:ext cx="4656666" cy="2573867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b="0" dirty="0" smtClean="0">
                <a:solidFill>
                  <a:srgbClr val="002060"/>
                </a:solidFill>
              </a:rPr>
              <a:t>Творческое путешествие в мир образов и неожиданного сенсорного опыта. </a:t>
            </a:r>
            <a:br>
              <a:rPr lang="ru-RU" sz="2200" b="0" dirty="0" smtClean="0">
                <a:solidFill>
                  <a:srgbClr val="002060"/>
                </a:solidFill>
              </a:rPr>
            </a:br>
            <a:r>
              <a:rPr lang="ru-RU" sz="2200" b="0" dirty="0" smtClean="0">
                <a:solidFill>
                  <a:srgbClr val="002060"/>
                </a:solidFill>
              </a:rPr>
              <a:t>Проект  «Волшебные узоры зимы» .</a:t>
            </a:r>
            <a:br>
              <a:rPr lang="ru-RU" sz="2200" b="0" dirty="0" smtClean="0">
                <a:solidFill>
                  <a:srgbClr val="002060"/>
                </a:solidFill>
              </a:rPr>
            </a:br>
            <a:r>
              <a:rPr lang="ru-RU" sz="2200" b="0" dirty="0" smtClean="0">
                <a:solidFill>
                  <a:srgbClr val="002060"/>
                </a:solidFill>
              </a:rPr>
              <a:t/>
            </a:r>
            <a:br>
              <a:rPr lang="ru-RU" sz="2200" b="0" dirty="0" smtClean="0">
                <a:solidFill>
                  <a:srgbClr val="002060"/>
                </a:solidFill>
              </a:rPr>
            </a:br>
            <a:r>
              <a:rPr lang="ru-RU" sz="2200" b="0" dirty="0" smtClean="0">
                <a:solidFill>
                  <a:srgbClr val="002060"/>
                </a:solidFill>
              </a:rPr>
              <a:t>Автор музыкальный руководитель </a:t>
            </a:r>
            <a:r>
              <a:rPr lang="ru-RU" sz="2200" b="0" dirty="0" err="1" smtClean="0">
                <a:solidFill>
                  <a:srgbClr val="002060"/>
                </a:solidFill>
              </a:rPr>
              <a:t>Гузенкова</a:t>
            </a:r>
            <a:r>
              <a:rPr lang="ru-RU" sz="2200" b="0" dirty="0" smtClean="0">
                <a:solidFill>
                  <a:srgbClr val="002060"/>
                </a:solidFill>
              </a:rPr>
              <a:t> Н.П. МБДОУ №137 «Теремок» </a:t>
            </a:r>
            <a:r>
              <a:rPr lang="ru-RU" sz="2200" b="0" dirty="0" smtClean="0">
                <a:solidFill>
                  <a:srgbClr val="7030A0"/>
                </a:solidFill>
              </a:rPr>
              <a:t>.</a:t>
            </a: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83866" y="4130040"/>
            <a:ext cx="4419600" cy="1822027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Волшебное время года! Вокруг все яркое и  загадочное. Белый снег тихо ложится под ноги. Вытяни руку – и на варежку упадет чудо- снежинка!  Чудеса случаются и в реальной жизни, а   волшебство мы можем создать сами.</a:t>
            </a:r>
            <a:endParaRPr lang="ru-RU" b="1" dirty="0">
              <a:latin typeface="Arial Narrow" pitchFamily="34" charset="0"/>
            </a:endParaRPr>
          </a:p>
        </p:txBody>
      </p:sp>
      <p:pic>
        <p:nvPicPr>
          <p:cNvPr id="5" name="Picture 2" descr="D:\Рабочий стол\ПРОЕКТ ЗИМА\nastol.com.ua-55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533" y="785191"/>
            <a:ext cx="4403165" cy="508883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8320" y="396240"/>
            <a:ext cx="3979138" cy="1189517"/>
          </a:xfrm>
        </p:spPr>
        <p:txBody>
          <a:bodyPr/>
          <a:lstStyle/>
          <a:p>
            <a:r>
              <a:rPr lang="ru-RU" dirty="0" smtClean="0"/>
              <a:t>Результат.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4120" y="1615440"/>
            <a:ext cx="4526280" cy="425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3961" y="1737360"/>
            <a:ext cx="4084320" cy="406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9788" y="243840"/>
            <a:ext cx="9660572" cy="829587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Изменение развивающей среды музыкального зала  совместно с родителями.</a:t>
            </a:r>
            <a:endParaRPr lang="ru-RU" sz="24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Picture 3" descr="D:\Рабочий стол\ПРОЕКТ ЗИМА\фото проект зима\SDC171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887" y="1272208"/>
            <a:ext cx="5009322" cy="4760843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70320" y="1234440"/>
            <a:ext cx="4465320" cy="483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40470226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65888" y="365126"/>
            <a:ext cx="4811843" cy="926962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Первые результаты самостоятельного творчества детей.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2528" y="1463040"/>
            <a:ext cx="4026311" cy="419202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46200" y="1447800"/>
            <a:ext cx="4267200" cy="429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6040" y="624840"/>
            <a:ext cx="4465320" cy="960917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Вот и Зимушка пожаловала,  с праздниками и снежинками!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1080" y="1706880"/>
            <a:ext cx="457200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706880"/>
            <a:ext cx="4389120" cy="399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960" y="411481"/>
            <a:ext cx="4785360" cy="9601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Предметная импровизация под музыку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5360" y="1524000"/>
            <a:ext cx="4556759" cy="451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4160" y="1511710"/>
            <a:ext cx="4236720" cy="458429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5625" y="1463040"/>
            <a:ext cx="4548895" cy="45567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5045" y="1460090"/>
            <a:ext cx="4365523" cy="453589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614" y="1143000"/>
            <a:ext cx="9609066" cy="487679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548640"/>
            <a:ext cx="4811843" cy="1142048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Т</a:t>
            </a:r>
            <a:r>
              <a:rPr lang="ru-RU" sz="2800" dirty="0" smtClean="0"/>
              <a:t>ы видишь?! Это чьи-то </a:t>
            </a:r>
            <a:r>
              <a:rPr lang="ru-RU" sz="2800" dirty="0" smtClean="0"/>
              <a:t> </a:t>
            </a:r>
            <a:r>
              <a:rPr lang="ru-RU" sz="2800" dirty="0" smtClean="0"/>
              <a:t>следы?</a:t>
            </a:r>
            <a:endParaRPr lang="ru-RU" sz="2800" dirty="0"/>
          </a:p>
        </p:txBody>
      </p:sp>
      <p:pic>
        <p:nvPicPr>
          <p:cNvPr id="8195" name="Picture 3" descr="D:\Рабочий стол\ПРОЕКТ ЗИМА\фото проект зима\SDC171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2681" y="1569720"/>
            <a:ext cx="4632960" cy="4495799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11250" y="1508760"/>
            <a:ext cx="442087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160" y="350520"/>
            <a:ext cx="4480560" cy="1235237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Наши открытия!   «Так вот кто там, в снежном сугробе?!»</a:t>
            </a:r>
            <a:endParaRPr lang="ru-RU" sz="2800" dirty="0"/>
          </a:p>
        </p:txBody>
      </p:sp>
      <p:pic>
        <p:nvPicPr>
          <p:cNvPr id="3" name="Picture 2" descr="D:\Рабочий стол\ПРОЕКТ ЗИМА\фото проект зима\SDC17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300" y="1749287"/>
            <a:ext cx="4760913" cy="415380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" name="Picture 3" descr="D:\Рабочий стол\ПРОЕКТ ЗИМА\фото проект зима\SDC171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2077" y="1767403"/>
            <a:ext cx="4833731" cy="413644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/>
              <a:t>«Снежные узоры»</a:t>
            </a:r>
            <a:br>
              <a:rPr lang="ru-RU" sz="2800" dirty="0" smtClean="0"/>
            </a:br>
            <a:r>
              <a:rPr lang="ru-RU" sz="2800" dirty="0" smtClean="0"/>
              <a:t>(рисуем под музыку).</a:t>
            </a:r>
            <a:endParaRPr lang="ru-RU" sz="2800" dirty="0"/>
          </a:p>
        </p:txBody>
      </p:sp>
      <p:pic>
        <p:nvPicPr>
          <p:cNvPr id="9218" name="Picture 2" descr="D:\Рабочий стол\ПРОЕКТ ЗИМА\фото проект зима\SDC171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058194"/>
            <a:ext cx="5181600" cy="38862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19" name="Picture 3" descr="D:\Рабочий стол\ПРОЕКТ ЗИМА\фото проект зима\IMG_87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0227" y="2146223"/>
            <a:ext cx="4733925" cy="369232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511977" y="765358"/>
            <a:ext cx="1592117" cy="794501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Цель: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485082" y="1452282"/>
            <a:ext cx="4469789" cy="359484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>Творческая деятельность детей в сенсорной среде и музыкальное погружение, на основе физического ощущения  и музыкального слуха, как два основных способа восприятия, а значит и развития детей раннего возраста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D:\Рабочий стол\ПРОЕКТ ЗИМА\i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0260" y="1326524"/>
            <a:ext cx="4734260" cy="439169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0406649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0" y="594360"/>
            <a:ext cx="4175760" cy="991397"/>
          </a:xfrm>
        </p:spPr>
        <p:txBody>
          <a:bodyPr/>
          <a:lstStyle/>
          <a:p>
            <a:pPr algn="l"/>
            <a:r>
              <a:rPr lang="ru-RU" dirty="0" smtClean="0"/>
              <a:t>Вывод:</a:t>
            </a:r>
            <a:endParaRPr lang="ru-RU" dirty="0"/>
          </a:p>
        </p:txBody>
      </p:sp>
      <p:pic>
        <p:nvPicPr>
          <p:cNvPr id="3" name="Picture 2" descr="D:\Рабочий стол\фото проект праздник осени 2017\DSC011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469" y="1724297"/>
            <a:ext cx="4389121" cy="3722914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6720840" y="1889760"/>
            <a:ext cx="4267200" cy="310854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/>
              <a:t>Несмотря на различие воспитательных функций детского учреждения  и семьи, первые шаги в развитии творческих способностей мы  делаем вместе с родителями. </a:t>
            </a:r>
            <a:endParaRPr lang="ru-RU" sz="28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641" y="949124"/>
            <a:ext cx="8715736" cy="2095018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Интернет  </a:t>
            </a:r>
            <a:r>
              <a:rPr lang="ru-RU" sz="2000" dirty="0" smtClean="0"/>
              <a:t>РЕСУРС</a:t>
            </a:r>
            <a:r>
              <a:rPr lang="ru-RU" sz="2200" dirty="0" smtClean="0"/>
              <a:t>:</a:t>
            </a:r>
            <a:br>
              <a:rPr lang="ru-RU" sz="2200" dirty="0" smtClean="0"/>
            </a:br>
            <a:r>
              <a:rPr lang="ru-RU" sz="2200" dirty="0" smtClean="0"/>
              <a:t>Фон </a:t>
            </a:r>
            <a:r>
              <a:rPr lang="en-US" sz="2200" u="sng" dirty="0" smtClean="0">
                <a:hlinkClick r:id="rId2"/>
              </a:rPr>
              <a:t>http</a:t>
            </a:r>
            <a:r>
              <a:rPr lang="ru-RU" sz="2200" u="sng" dirty="0" smtClean="0">
                <a:hlinkClick r:id="rId2"/>
              </a:rPr>
              <a:t>://</a:t>
            </a:r>
            <a:r>
              <a:rPr lang="en-US" sz="2200" u="sng" dirty="0" err="1" smtClean="0">
                <a:hlinkClick r:id="rId2"/>
              </a:rPr>
              <a:t>img</a:t>
            </a:r>
            <a:r>
              <a:rPr lang="ru-RU" sz="2200" u="sng" dirty="0" smtClean="0">
                <a:hlinkClick r:id="rId2"/>
              </a:rPr>
              <a:t>854.</a:t>
            </a:r>
            <a:r>
              <a:rPr lang="en-US" sz="2200" u="sng" dirty="0" err="1" smtClean="0">
                <a:hlinkClick r:id="rId2"/>
              </a:rPr>
              <a:t>imageshack</a:t>
            </a:r>
            <a:r>
              <a:rPr lang="ru-RU" sz="2200" u="sng" dirty="0" smtClean="0">
                <a:hlinkClick r:id="rId2"/>
              </a:rPr>
              <a:t>.</a:t>
            </a:r>
            <a:r>
              <a:rPr lang="en-US" sz="2200" u="sng" dirty="0" smtClean="0">
                <a:hlinkClick r:id="rId2"/>
              </a:rPr>
              <a:t>us</a:t>
            </a:r>
            <a:r>
              <a:rPr lang="ru-RU" sz="2200" u="sng" dirty="0" smtClean="0">
                <a:hlinkClick r:id="rId2"/>
              </a:rPr>
              <a:t>/</a:t>
            </a:r>
            <a:r>
              <a:rPr lang="en-US" sz="2200" u="sng" dirty="0" err="1" smtClean="0">
                <a:hlinkClick r:id="rId2"/>
              </a:rPr>
              <a:t>img</a:t>
            </a:r>
            <a:r>
              <a:rPr lang="ru-RU" sz="2200" u="sng" dirty="0" smtClean="0">
                <a:hlinkClick r:id="rId2"/>
              </a:rPr>
              <a:t>854/2650/</a:t>
            </a:r>
            <a:r>
              <a:rPr lang="en-US" sz="2200" u="sng" dirty="0" err="1" smtClean="0">
                <a:hlinkClick r:id="rId2"/>
              </a:rPr>
              <a:t>otvm</a:t>
            </a:r>
            <a:r>
              <a:rPr lang="ru-RU" sz="2200" u="sng" dirty="0" smtClean="0">
                <a:hlinkClick r:id="rId2"/>
              </a:rPr>
              <a:t>.</a:t>
            </a:r>
            <a:r>
              <a:rPr lang="en-US" sz="2200" u="sng" dirty="0" smtClean="0">
                <a:hlinkClick r:id="rId2"/>
              </a:rPr>
              <a:t>jpg</a:t>
            </a: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>Снежинка </a:t>
            </a:r>
            <a:r>
              <a:rPr lang="en-US" sz="2200" u="sng" dirty="0" smtClean="0">
                <a:hlinkClick r:id="rId3"/>
              </a:rPr>
              <a:t>http</a:t>
            </a:r>
            <a:r>
              <a:rPr lang="ru-RU" sz="2200" u="sng" dirty="0" smtClean="0">
                <a:hlinkClick r:id="rId3"/>
              </a:rPr>
              <a:t>://</a:t>
            </a:r>
            <a:r>
              <a:rPr lang="en-US" sz="2200" u="sng" dirty="0" err="1" smtClean="0">
                <a:hlinkClick r:id="rId3"/>
              </a:rPr>
              <a:t>img</a:t>
            </a:r>
            <a:r>
              <a:rPr lang="ru-RU" sz="2200" u="sng" dirty="0" smtClean="0">
                <a:hlinkClick r:id="rId3"/>
              </a:rPr>
              <a:t>1.</a:t>
            </a:r>
            <a:r>
              <a:rPr lang="en-US" sz="2200" u="sng" dirty="0" err="1" smtClean="0">
                <a:hlinkClick r:id="rId3"/>
              </a:rPr>
              <a:t>liveinternet</a:t>
            </a:r>
            <a:r>
              <a:rPr lang="ru-RU" sz="2200" u="sng" dirty="0" smtClean="0">
                <a:hlinkClick r:id="rId3"/>
              </a:rPr>
              <a:t>.</a:t>
            </a:r>
            <a:r>
              <a:rPr lang="en-US" sz="2200" u="sng" dirty="0" err="1" smtClean="0">
                <a:hlinkClick r:id="rId3"/>
              </a:rPr>
              <a:t>ru</a:t>
            </a:r>
            <a:r>
              <a:rPr lang="ru-RU" sz="2200" u="sng" dirty="0" smtClean="0">
                <a:hlinkClick r:id="rId3"/>
              </a:rPr>
              <a:t>/</a:t>
            </a:r>
            <a:r>
              <a:rPr lang="en-US" sz="2200" u="sng" dirty="0" smtClean="0">
                <a:hlinkClick r:id="rId3"/>
              </a:rPr>
              <a:t>images</a:t>
            </a:r>
            <a:r>
              <a:rPr lang="ru-RU" sz="2200" u="sng" dirty="0" smtClean="0">
                <a:hlinkClick r:id="rId3"/>
              </a:rPr>
              <a:t>/</a:t>
            </a:r>
            <a:r>
              <a:rPr lang="en-US" sz="2200" u="sng" dirty="0" smtClean="0">
                <a:hlinkClick r:id="rId3"/>
              </a:rPr>
              <a:t>attach</a:t>
            </a:r>
            <a:r>
              <a:rPr lang="ru-RU" sz="2200" u="sng" dirty="0" smtClean="0">
                <a:hlinkClick r:id="rId3"/>
              </a:rPr>
              <a:t>/</a:t>
            </a:r>
            <a:r>
              <a:rPr lang="en-US" sz="2200" u="sng" dirty="0" smtClean="0">
                <a:hlinkClick r:id="rId3"/>
              </a:rPr>
              <a:t>c</a:t>
            </a:r>
            <a:r>
              <a:rPr lang="ru-RU" sz="2200" u="sng" dirty="0" smtClean="0">
                <a:hlinkClick r:id="rId3"/>
              </a:rPr>
              <a:t>/7/94/784/94784385_</a:t>
            </a:r>
            <a:r>
              <a:rPr lang="en-US" sz="2200" u="sng" dirty="0" smtClean="0">
                <a:hlinkClick r:id="rId3"/>
              </a:rPr>
              <a:t>large</a:t>
            </a:r>
            <a:r>
              <a:rPr lang="ru-RU" sz="2200" u="sng" dirty="0" smtClean="0">
                <a:hlinkClick r:id="rId3"/>
              </a:rPr>
              <a:t>_</a:t>
            </a:r>
            <a:r>
              <a:rPr lang="en-US" sz="2200" u="sng" dirty="0" err="1" smtClean="0">
                <a:hlinkClick r:id="rId3"/>
              </a:rPr>
              <a:t>SDesigns</a:t>
            </a:r>
            <a:r>
              <a:rPr lang="ru-RU" sz="2200" u="sng" dirty="0" smtClean="0">
                <a:hlinkClick r:id="rId3"/>
              </a:rPr>
              <a:t>_</a:t>
            </a:r>
            <a:r>
              <a:rPr lang="en-US" sz="2200" u="sng" dirty="0" err="1" smtClean="0">
                <a:hlinkClick r:id="rId3"/>
              </a:rPr>
              <a:t>ColdWinter</a:t>
            </a:r>
            <a:r>
              <a:rPr lang="ru-RU" sz="2200" u="sng" dirty="0" smtClean="0">
                <a:hlinkClick r:id="rId3"/>
              </a:rPr>
              <a:t>_</a:t>
            </a:r>
            <a:r>
              <a:rPr lang="en-US" sz="2200" u="sng" dirty="0" smtClean="0">
                <a:hlinkClick r:id="rId3"/>
              </a:rPr>
              <a:t>el</a:t>
            </a:r>
            <a:r>
              <a:rPr lang="ru-RU" sz="2200" u="sng" dirty="0" smtClean="0">
                <a:hlinkClick r:id="rId3"/>
              </a:rPr>
              <a:t>____18_.</a:t>
            </a:r>
            <a:r>
              <a:rPr lang="en-US" sz="2200" u="sng" dirty="0" err="1" smtClean="0">
                <a:hlinkClick r:id="rId3"/>
              </a:rPr>
              <a:t>png</a:t>
            </a: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>Зима </a:t>
            </a:r>
            <a:r>
              <a:rPr lang="en-US" sz="2200" u="sng" dirty="0" smtClean="0">
                <a:hlinkClick r:id="rId4"/>
              </a:rPr>
              <a:t>http</a:t>
            </a:r>
            <a:r>
              <a:rPr lang="ru-RU" sz="2200" u="sng" dirty="0" smtClean="0">
                <a:hlinkClick r:id="rId4"/>
              </a:rPr>
              <a:t>://</a:t>
            </a:r>
            <a:r>
              <a:rPr lang="en-US" sz="2200" u="sng" dirty="0" err="1" smtClean="0">
                <a:hlinkClick r:id="rId4"/>
              </a:rPr>
              <a:t>mamietitine</a:t>
            </a:r>
            <a:r>
              <a:rPr lang="ru-RU" sz="2200" u="sng" dirty="0" smtClean="0">
                <a:hlinkClick r:id="rId4"/>
              </a:rPr>
              <a:t>.</a:t>
            </a:r>
            <a:r>
              <a:rPr lang="en-US" sz="2200" u="sng" dirty="0" smtClean="0">
                <a:hlinkClick r:id="rId4"/>
              </a:rPr>
              <a:t>m</a:t>
            </a:r>
            <a:r>
              <a:rPr lang="ru-RU" sz="2200" u="sng" dirty="0" smtClean="0">
                <a:hlinkClick r:id="rId4"/>
              </a:rPr>
              <a:t>.</a:t>
            </a:r>
            <a:r>
              <a:rPr lang="en-US" sz="2200" u="sng" dirty="0" smtClean="0">
                <a:hlinkClick r:id="rId4"/>
              </a:rPr>
              <a:t>a</a:t>
            </a:r>
            <a:r>
              <a:rPr lang="ru-RU" sz="2200" u="sng" dirty="0" smtClean="0">
                <a:hlinkClick r:id="rId4"/>
              </a:rPr>
              <a:t>.</a:t>
            </a:r>
            <a:r>
              <a:rPr lang="en-US" sz="2200" u="sng" dirty="0" err="1" smtClean="0">
                <a:hlinkClick r:id="rId4"/>
              </a:rPr>
              <a:t>pic</a:t>
            </a:r>
            <a:r>
              <a:rPr lang="ru-RU" sz="2200" u="sng" dirty="0" smtClean="0">
                <a:hlinkClick r:id="rId4"/>
              </a:rPr>
              <a:t>.</a:t>
            </a:r>
            <a:r>
              <a:rPr lang="en-US" sz="2200" u="sng" dirty="0" err="1" smtClean="0">
                <a:hlinkClick r:id="rId4"/>
              </a:rPr>
              <a:t>centerblog</a:t>
            </a:r>
            <a:r>
              <a:rPr lang="ru-RU" sz="2200" u="sng" dirty="0" smtClean="0">
                <a:hlinkClick r:id="rId4"/>
              </a:rPr>
              <a:t>.</a:t>
            </a:r>
            <a:r>
              <a:rPr lang="en-US" sz="2200" u="sng" dirty="0" smtClean="0">
                <a:hlinkClick r:id="rId4"/>
              </a:rPr>
              <a:t>net</a:t>
            </a:r>
            <a:r>
              <a:rPr lang="ru-RU" sz="2200" u="sng" dirty="0" smtClean="0">
                <a:hlinkClick r:id="rId4"/>
              </a:rPr>
              <a:t>/1247377.</a:t>
            </a:r>
            <a:r>
              <a:rPr lang="en-US" sz="2200" u="sng" dirty="0" err="1" smtClean="0">
                <a:hlinkClick r:id="rId4"/>
              </a:rPr>
              <a:t>png</a:t>
            </a:r>
            <a:r>
              <a:rPr lang="ru-RU" sz="22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284" y="2179320"/>
            <a:ext cx="3760839" cy="3276599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0" dirty="0" smtClean="0"/>
              <a:t>Музыкальный руководитель МБДОУ №37 «Теремок» </a:t>
            </a:r>
            <a:r>
              <a:rPr lang="ru-RU" sz="2800" b="0" dirty="0" err="1" smtClean="0"/>
              <a:t>Г</a:t>
            </a:r>
            <a:r>
              <a:rPr lang="ru-RU" sz="2800" b="0" dirty="0" err="1" smtClean="0"/>
              <a:t>узенкова</a:t>
            </a:r>
            <a:r>
              <a:rPr lang="ru-RU" sz="2800" b="0" dirty="0" smtClean="0"/>
              <a:t> </a:t>
            </a:r>
            <a:r>
              <a:rPr lang="ru-RU" sz="2800" b="0" dirty="0" smtClean="0"/>
              <a:t>Н</a:t>
            </a:r>
            <a:r>
              <a:rPr lang="ru-RU" sz="2800" b="0" dirty="0" smtClean="0"/>
              <a:t>аталья </a:t>
            </a:r>
            <a:r>
              <a:rPr lang="ru-RU" sz="2800" b="0" dirty="0" smtClean="0"/>
              <a:t>П</a:t>
            </a:r>
            <a:r>
              <a:rPr lang="ru-RU" sz="2800" b="0" dirty="0" smtClean="0"/>
              <a:t>етровна.</a:t>
            </a:r>
            <a:br>
              <a:rPr lang="ru-RU" sz="2800" b="0" dirty="0" smtClean="0"/>
            </a:br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en-US" sz="2800" b="0" dirty="0" err="1" smtClean="0"/>
              <a:t>Lekorany</a:t>
            </a:r>
            <a:r>
              <a:rPr lang="ru-RU" sz="2800" b="0" dirty="0" smtClean="0"/>
              <a:t> </a:t>
            </a:r>
            <a:r>
              <a:rPr lang="en-US" sz="2800" b="0" dirty="0" smtClean="0"/>
              <a:t>@ </a:t>
            </a:r>
            <a:r>
              <a:rPr lang="en-US" sz="2800" b="0" dirty="0" smtClean="0"/>
              <a:t>mail.ru</a:t>
            </a:r>
            <a:endParaRPr lang="ru-RU" sz="2800" b="0" dirty="0"/>
          </a:p>
        </p:txBody>
      </p:sp>
      <p:pic>
        <p:nvPicPr>
          <p:cNvPr id="3" name="Picture 2" descr="D:\Рабочий стол\ПРОЕКТ ЗИМА\фото проект зима\IMG_8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7793" y="2274094"/>
            <a:ext cx="3465871" cy="264842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0226284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создание  уникальной, развивающей   среды для развития ребенка исходя из его потребностей;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сотворчество с педагогами и </a:t>
            </a:r>
            <a:r>
              <a:rPr lang="ru-RU" b="1" dirty="0" smtClean="0">
                <a:solidFill>
                  <a:srgbClr val="002060"/>
                </a:solidFill>
              </a:rPr>
              <a:t>родителями,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исследование </a:t>
            </a:r>
            <a:r>
              <a:rPr lang="ru-RU" b="1" dirty="0" smtClean="0">
                <a:solidFill>
                  <a:srgbClr val="002060"/>
                </a:solidFill>
              </a:rPr>
              <a:t>музыкального пространства и обретение смелости импровизации;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развитие речи и обогащение словарного запаса.</a:t>
            </a:r>
          </a:p>
          <a:p>
            <a:endParaRPr lang="ru-RU" dirty="0"/>
          </a:p>
        </p:txBody>
      </p:sp>
      <p:pic>
        <p:nvPicPr>
          <p:cNvPr id="1026" name="Picture 2" descr="D:\Рабочий стол\ПРОЕКТ ЗИМА\i (3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8518" y="1550895"/>
            <a:ext cx="4643717" cy="391562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0954869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72200" y="365125"/>
            <a:ext cx="4675094" cy="153539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Участники:</a:t>
            </a:r>
            <a:endParaRPr lang="ru-RU" sz="40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097373" cy="6370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875929" y="1720327"/>
            <a:ext cx="3989295" cy="45719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26106" cy="368458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3200" b="1" dirty="0">
                <a:solidFill>
                  <a:srgbClr val="0070C0"/>
                </a:solidFill>
              </a:rPr>
              <a:t>в</a:t>
            </a:r>
            <a:r>
              <a:rPr lang="ru-RU" sz="3200" b="1" dirty="0" smtClean="0">
                <a:solidFill>
                  <a:srgbClr val="0070C0"/>
                </a:solidFill>
              </a:rPr>
              <a:t>оспитанники ДОУ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70C0"/>
                </a:solidFill>
              </a:rPr>
              <a:t> педагоги ДОУ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70C0"/>
                </a:solidFill>
              </a:rPr>
              <a:t> родительское сообщество</a:t>
            </a:r>
            <a:endParaRPr lang="ru-RU" sz="3200" b="1" dirty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38648"/>
            <a:ext cx="4769148" cy="419851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8503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9"/>
            <a:ext cx="4916670" cy="62417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Инструментарий: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7694" y="1541930"/>
            <a:ext cx="4634754" cy="4607858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ü"/>
            </a:pPr>
            <a:r>
              <a:rPr lang="ru-RU" sz="3200" b="1" dirty="0" err="1" smtClean="0">
                <a:solidFill>
                  <a:srgbClr val="002060"/>
                </a:solidFill>
              </a:rPr>
              <a:t>мультимедийное</a:t>
            </a:r>
            <a:r>
              <a:rPr lang="ru-RU" sz="3200" b="1" dirty="0" smtClean="0">
                <a:solidFill>
                  <a:srgbClr val="002060"/>
                </a:solidFill>
              </a:rPr>
              <a:t> оборудование</a:t>
            </a:r>
          </a:p>
          <a:p>
            <a:pPr algn="l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2060"/>
                </a:solidFill>
              </a:rPr>
              <a:t>уникальная развивающая среда</a:t>
            </a:r>
          </a:p>
          <a:p>
            <a:pPr algn="l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2060"/>
                </a:solidFill>
              </a:rPr>
              <a:t>педагогика сотрудничества</a:t>
            </a: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>
              <a:buFont typeface="Wingdings" pitchFamily="2" charset="2"/>
              <a:buChar char="ü"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l"/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D:\Рабочий стол\ПРОЕКТ ЗИМА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047" y="1497105"/>
            <a:ext cx="4867836" cy="39982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5560" y="811369"/>
            <a:ext cx="4541520" cy="1047245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Ожидаемый  результат: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81859" y="1858207"/>
            <a:ext cx="482957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активизация </a:t>
            </a:r>
            <a:r>
              <a:rPr lang="ru-RU" sz="2000" b="1" dirty="0">
                <a:solidFill>
                  <a:srgbClr val="0070C0"/>
                </a:solidFill>
                <a:latin typeface="Arial"/>
              </a:rPr>
              <a:t>когнитивных процессов (мышления, внимания,  восприятия, </a:t>
            </a: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памяти)исследовательского </a:t>
            </a:r>
            <a:r>
              <a:rPr lang="ru-RU" sz="2000" b="1" dirty="0">
                <a:solidFill>
                  <a:srgbClr val="0070C0"/>
                </a:solidFill>
                <a:latin typeface="Arial"/>
              </a:rPr>
              <a:t>интереса у </a:t>
            </a: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ребенка;</a:t>
            </a:r>
            <a:endParaRPr lang="ru-RU" sz="2000" b="1" dirty="0">
              <a:solidFill>
                <a:srgbClr val="0070C0"/>
              </a:solidFill>
              <a:latin typeface="Arial"/>
            </a:endParaRP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снятие </a:t>
            </a:r>
            <a:r>
              <a:rPr lang="ru-RU" sz="2000" b="1" dirty="0">
                <a:solidFill>
                  <a:srgbClr val="0070C0"/>
                </a:solidFill>
                <a:latin typeface="Arial"/>
              </a:rPr>
              <a:t>мышечного и эмоционального </a:t>
            </a: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напряжения;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 накопление </a:t>
            </a:r>
            <a:r>
              <a:rPr lang="ru-RU" sz="2000" b="1" dirty="0">
                <a:solidFill>
                  <a:srgbClr val="0070C0"/>
                </a:solidFill>
                <a:latin typeface="Arial"/>
              </a:rPr>
              <a:t>чувственного </a:t>
            </a: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опыта;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70C0"/>
                </a:solidFill>
                <a:latin typeface="Arial"/>
              </a:rPr>
              <a:t>сотворчество детей родителей и педагогов.</a:t>
            </a:r>
            <a:r>
              <a:rPr lang="ru-RU" sz="2000" b="1" dirty="0">
                <a:solidFill>
                  <a:srgbClr val="002060"/>
                </a:solidFill>
                <a:latin typeface="Arial"/>
              </a:rPr>
              <a:t>	</a:t>
            </a:r>
          </a:p>
        </p:txBody>
      </p:sp>
      <p:pic>
        <p:nvPicPr>
          <p:cNvPr id="3074" name="Picture 2" descr="C:\Users\User\Desktop\ПРОЕКТ ЗИМА\2028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189" y="1171977"/>
            <a:ext cx="4700788" cy="486821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76494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12" y="380979"/>
            <a:ext cx="10972800" cy="60959"/>
          </a:xfrm>
        </p:spPr>
        <p:txBody>
          <a:bodyPr>
            <a:normAutofit fontScale="90000"/>
          </a:bodyPr>
          <a:lstStyle/>
          <a:p>
            <a:pPr algn="l"/>
            <a:endParaRPr lang="ru-RU" sz="4300" dirty="0"/>
          </a:p>
        </p:txBody>
      </p:sp>
      <p:pic>
        <p:nvPicPr>
          <p:cNvPr id="4098" name="Picture 2" descr="C:\Users\User\Desktop\ПРОЕКТ ЗИМА\483698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096" y="188844"/>
            <a:ext cx="10650828" cy="645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Рабочий стол\презентация зима\hhy33mimqp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04786" y="-1714500"/>
            <a:ext cx="24396701" cy="102870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501747437"/>
              </p:ext>
            </p:extLst>
          </p:nvPr>
        </p:nvGraphicFramePr>
        <p:xfrm>
          <a:off x="-666797" y="142852"/>
          <a:ext cx="13049341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6693155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8829" y="824247"/>
            <a:ext cx="4739426" cy="1133341"/>
          </a:xfrm>
        </p:spPr>
        <p:txBody>
          <a:bodyPr>
            <a:normAutofit fontScale="90000"/>
          </a:bodyPr>
          <a:lstStyle/>
          <a:p>
            <a:pPr algn="l"/>
            <a:r>
              <a:rPr lang="ru-RU" sz="4300" dirty="0" smtClean="0"/>
              <a:t>Музыкальный материал:</a:t>
            </a:r>
            <a:endParaRPr lang="ru-RU" sz="43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97770" y="2331076"/>
            <a:ext cx="4868214" cy="3827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MS Gothic"/>
                <a:ea typeface="Times New Roman"/>
                <a:cs typeface="MS Gothic"/>
              </a:rPr>
              <a:t>✻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Е. и С. Железновы музыкальный цикл</a:t>
            </a: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« Зимние узоры»: «Снежинки летят»,  «Снег скрипит», «Идем по снегу»</a:t>
            </a:r>
            <a:endParaRPr lang="ru-RU" b="1" dirty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MS Gothic"/>
                <a:ea typeface="Times New Roman"/>
                <a:cs typeface="MS Gothic"/>
              </a:rPr>
              <a:t>✻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П.И.Чайковский   </a:t>
            </a: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вальс снежинок из балета "Щелкунчик" 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;</a:t>
            </a:r>
            <a:endParaRPr lang="ru-RU" b="1" dirty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fontAlgn="t">
              <a:lnSpc>
                <a:spcPts val="885"/>
              </a:lnSpc>
              <a:spcAft>
                <a:spcPts val="0"/>
              </a:spcAft>
            </a:pPr>
            <a:endParaRPr lang="ru-RU" b="1" dirty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MS Gothic"/>
                <a:ea typeface="Times New Roman"/>
                <a:cs typeface="MS Gothic"/>
              </a:rPr>
              <a:t>✻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П.И. Чайковский П.И. «Щелкунчик» танец </a:t>
            </a: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ф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еи 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Драже;</a:t>
            </a: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 </a:t>
            </a:r>
            <a:endParaRPr lang="ru-RU" b="1" dirty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MS Gothic"/>
                <a:ea typeface="Times New Roman"/>
                <a:cs typeface="MS Gothic"/>
              </a:rPr>
              <a:t>✻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олоса животных:  медведь, ворона, лиса, 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снегирь, 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заяц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, волк ,лиса;</a:t>
            </a:r>
            <a:endParaRPr lang="ru-RU" b="1" dirty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fontAlgn="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MS Gothic"/>
                <a:ea typeface="Times New Roman"/>
                <a:cs typeface="MS Gothic"/>
              </a:rPr>
              <a:t>✻</a:t>
            </a:r>
            <a:r>
              <a:rPr lang="ru-RU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Видео :»Кто как зимует», «Здравствуй , зимушка- зима».</a:t>
            </a:r>
            <a:endParaRPr lang="ru-RU" b="1" dirty="0">
              <a:solidFill>
                <a:srgbClr val="002060"/>
              </a:solidFill>
              <a:ea typeface="Times New Roman"/>
              <a:cs typeface="Times New Roman"/>
            </a:endParaRPr>
          </a:p>
        </p:txBody>
      </p:sp>
      <p:pic>
        <p:nvPicPr>
          <p:cNvPr id="1026" name="Picture 2" descr="C:\Users\User\Desktop\МОЯ РАБОТА Н.П\ПРОЕКТ ЗИМА\t0xxLOl_4R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4815839" cy="516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листание 7" id="{0CE75DB1-FDE2-4B07-8783-FD2325410490}" vid="{4B0FD19C-AF86-4C35-9F38-0720CAB1391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8</Template>
  <TotalTime>454</TotalTime>
  <Words>332</Words>
  <Application>Microsoft Office PowerPoint</Application>
  <PresentationFormat>Произвольный</PresentationFormat>
  <Paragraphs>60</Paragraphs>
  <Slides>22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листание 8</vt:lpstr>
      <vt:lpstr>Творческое путешествие в мир образов и неожиданного сенсорного опыта.  Проект  «Волшебные узоры зимы» .  Автор музыкальный руководитель Гузенкова Н.П. МБДОУ №137 «Теремок» .  </vt:lpstr>
      <vt:lpstr>Цель:</vt:lpstr>
      <vt:lpstr>Задачи:</vt:lpstr>
      <vt:lpstr>Участники:</vt:lpstr>
      <vt:lpstr>Инструментарий:</vt:lpstr>
      <vt:lpstr>Ожидаемый  результат:</vt:lpstr>
      <vt:lpstr>Слайд 7</vt:lpstr>
      <vt:lpstr>Слайд 8</vt:lpstr>
      <vt:lpstr>Музыкальный материал:</vt:lpstr>
      <vt:lpstr>Результат.</vt:lpstr>
      <vt:lpstr>Изменение развивающей среды музыкального зала  совместно с родителями.</vt:lpstr>
      <vt:lpstr>Первые результаты самостоятельного творчества детей.</vt:lpstr>
      <vt:lpstr>Вот и Зимушка пожаловала,  с праздниками и снежинками!</vt:lpstr>
      <vt:lpstr>Предметная импровизация под музыку</vt:lpstr>
      <vt:lpstr>Слайд 15</vt:lpstr>
      <vt:lpstr>Слайд 16</vt:lpstr>
      <vt:lpstr> Ты видишь?! Это чьи-то  следы?</vt:lpstr>
      <vt:lpstr>Наши открытия!   «Так вот кто там, в снежном сугробе?!»</vt:lpstr>
      <vt:lpstr>«Снежные узоры» (рисуем под музыку).</vt:lpstr>
      <vt:lpstr>Вывод:</vt:lpstr>
      <vt:lpstr>Интернет  РЕСУРС: Фон http://img854.imageshack.us/img854/2650/otvm.jpg  Снежинка http://img1.liveinternet.ru/images/attach/c/7/94/784/94784385_large_SDesigns_ColdWinter_el____18_.png  Зима http://mamietitine.m.a.pic.centerblog.net/1247377.png  </vt:lpstr>
      <vt:lpstr>Музыкальный руководитель МБДОУ №37 «Теремок» Гузенкова Наталья Петровна.  Lekorany @ mail.ru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65</cp:revision>
  <dcterms:created xsi:type="dcterms:W3CDTF">2016-11-15T09:14:47Z</dcterms:created>
  <dcterms:modified xsi:type="dcterms:W3CDTF">2018-03-04T12:46:36Z</dcterms:modified>
</cp:coreProperties>
</file>