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2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57" r:id="rId23"/>
    <p:sldId id="258" r:id="rId24"/>
    <p:sldId id="25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154637/?frame=1#p103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54793/?dst=100875" TargetMode="External"/><Relationship Id="rId2" Type="http://schemas.openxmlformats.org/officeDocument/2006/relationships/hyperlink" Target="http://www.consultant.ru/document/cons_doc_LAW_154793/?dst=10020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INT_15036/" TargetMode="External"/><Relationship Id="rId2" Type="http://schemas.openxmlformats.org/officeDocument/2006/relationships/hyperlink" Target="http://www.consultant.ru/document/cons_doc_LAW_2875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154637/?frame=1#p70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928670"/>
            <a:ext cx="6429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Система работы по введению ФГОС ДО</a:t>
            </a:r>
            <a:endParaRPr lang="ru-RU" sz="4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6180" y="2643182"/>
            <a:ext cx="439471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 Содержание Программы должно отражать следующие аспекты образовательной среды для ребенка дошкольного возраста:</a:t>
            </a:r>
          </a:p>
          <a:p>
            <a:r>
              <a:rPr lang="ru-RU" dirty="0" smtClean="0"/>
              <a:t>1) предметно-пространственная развивающая образовательная среда;</a:t>
            </a:r>
          </a:p>
          <a:p>
            <a:r>
              <a:rPr lang="ru-RU" dirty="0" smtClean="0"/>
              <a:t>2) характер взаимодействия со взрослыми;</a:t>
            </a:r>
          </a:p>
          <a:p>
            <a:r>
              <a:rPr lang="ru-RU" dirty="0" smtClean="0"/>
              <a:t>3) характер взаимодействия с другими детьми;</a:t>
            </a:r>
          </a:p>
          <a:p>
            <a:r>
              <a:rPr lang="ru-RU" dirty="0" smtClean="0"/>
              <a:t>4) система отношений ребенка к миру, к другим людям, к себе самому.</a:t>
            </a:r>
          </a:p>
          <a:p>
            <a:r>
              <a:rPr lang="ru-RU" dirty="0" smtClean="0"/>
              <a:t> Программа состоит из обязательной части и части, формируемой участниками образовательных отношений. Обе части являются взаимодополняющими и необходимыми с точки зрения реализации требований Стандарта.</a:t>
            </a:r>
          </a:p>
          <a:p>
            <a:r>
              <a:rPr lang="ru-RU" dirty="0" smtClean="0"/>
              <a:t>Обязательная часть Программы предполагает комплексность подхода, обеспечивая развитие детей во всех пяти взаимодополняющих образовательных областях (</a:t>
            </a:r>
            <a:r>
              <a:rPr lang="ru-RU" u="sng" dirty="0" smtClean="0">
                <a:hlinkClick r:id="rId2" tooltip="Ссылка на текущий документ"/>
              </a:rPr>
              <a:t>пункт 2.5</a:t>
            </a:r>
            <a:r>
              <a:rPr lang="ru-RU" dirty="0" smtClean="0"/>
              <a:t> Стандарта).</a:t>
            </a:r>
          </a:p>
          <a:p>
            <a:r>
              <a:rPr lang="ru-RU" dirty="0" smtClean="0"/>
              <a:t>В части, формируемой участниками образовательных отношений, должны быть представлены выбранные и/или разработанные самостоятельно участниками образовательных отношений Программы, направленные на развитие детей в одной или нескольких образовательных областях, видах деятельности и/или культурных практиках (далее - парциальные образовательные программы), методики, формы организации образовательной работы.</a:t>
            </a:r>
          </a:p>
          <a:p>
            <a:r>
              <a:rPr lang="ru-RU" dirty="0" smtClean="0"/>
              <a:t> Объем обязательной части Программы рекомендуется не менее 60% от ее общего объема; части, формируемой участниками образовательных отношений, не более 40%.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Образовательная среда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smtClean="0"/>
              <a:t>Программа включает три основных раздела</a:t>
            </a:r>
            <a:r>
              <a:rPr lang="ru-RU" dirty="0" smtClean="0"/>
              <a:t>: </a:t>
            </a:r>
            <a:r>
              <a:rPr lang="ru-RU" b="1" i="1" dirty="0" smtClean="0"/>
              <a:t>целевой, содержательный и организационный,</a:t>
            </a:r>
            <a:r>
              <a:rPr lang="ru-RU" dirty="0" smtClean="0"/>
              <a:t> в каждом из которых отражается обязательная часть и часть, формируемая участниками образовательных отношений.</a:t>
            </a:r>
          </a:p>
          <a:p>
            <a:r>
              <a:rPr lang="ru-RU" b="1" dirty="0" smtClean="0"/>
              <a:t>Целевой раздел включает в себя</a:t>
            </a:r>
            <a:r>
              <a:rPr lang="ru-RU" dirty="0" smtClean="0"/>
              <a:t> пояснительную записку и планируемые результаты освоения программы.</a:t>
            </a:r>
          </a:p>
          <a:p>
            <a:r>
              <a:rPr lang="ru-RU" b="1" i="1" dirty="0" smtClean="0"/>
              <a:t>Пояснительная записка должна раскрывать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цели и задачи реализации Программы;</a:t>
            </a:r>
          </a:p>
          <a:p>
            <a:pPr lvl="0"/>
            <a:r>
              <a:rPr lang="ru-RU" dirty="0" smtClean="0"/>
              <a:t>принципы и подходы к формированию Программы;</a:t>
            </a:r>
          </a:p>
          <a:p>
            <a:pPr lvl="0"/>
            <a:r>
              <a:rPr lang="ru-RU" dirty="0" smtClean="0"/>
              <a:t>значимые для разработки и реализации Программы характеристики, в том числе характеристики особенностей развития детей раннего и дошкольного возраста.</a:t>
            </a:r>
          </a:p>
          <a:p>
            <a:r>
              <a:rPr lang="ru-RU" b="1" i="1" dirty="0" smtClean="0"/>
              <a:t>Планируемые результаты освоения Программы</a:t>
            </a:r>
            <a:r>
              <a:rPr lang="ru-RU" dirty="0" smtClean="0"/>
              <a:t> конкретизируют требования Стандарта к целевым ориентирам в обязательной части и части, формируемой участниками образовательных отношений, с учетом возрастных возможностей и индивидуальных различий (индивидуальных траекторий развития) детей, а также особенностей развития детей с ограниченными возможностями здоровья, в том числе детей-инвалидов (далее - дети с ограниченными возможностями здоровья).</a:t>
            </a:r>
          </a:p>
          <a:p>
            <a:r>
              <a:rPr lang="ru-RU" b="1" dirty="0" smtClean="0"/>
              <a:t>Содержательный </a:t>
            </a:r>
            <a:r>
              <a:rPr lang="ru-RU" b="1" dirty="0" err="1" smtClean="0"/>
              <a:t>раздел</a:t>
            </a:r>
            <a:r>
              <a:rPr lang="ru-RU" dirty="0" err="1" smtClean="0"/>
              <a:t>представляет</a:t>
            </a:r>
            <a:r>
              <a:rPr lang="ru-RU" dirty="0" smtClean="0"/>
              <a:t> общее содержание Программы, обеспечивающее полноценное развитие личности детей.</a:t>
            </a:r>
          </a:p>
          <a:p>
            <a:r>
              <a:rPr lang="ru-RU" b="1" i="1" dirty="0" smtClean="0"/>
              <a:t>Содержательный раздел Программы должен включать:</a:t>
            </a:r>
            <a:endParaRPr lang="ru-RU" dirty="0" smtClean="0"/>
          </a:p>
          <a:p>
            <a:r>
              <a:rPr lang="ru-RU" dirty="0" smtClean="0"/>
              <a:t>а) описание образовательной деятельности в соответствии с направлениями развития ребенка, представленными в пяти образовательных областях, с учетом используемых вариативных примерных основных образовательных программ дошкольного образования и методических пособий, обеспечивающих реализацию данного содержания;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разделы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186766" cy="473375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ТРЕБОВАНИЯ К УСЛОВИЯМ РЕАЛИЗАЦИИ ОСНОВНОЙ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ОБРАЗОВАТЕЛЬНОЙ ПРОГРАММЫ ДОШКОЛЬНОГО ОБРАЗОВАНИЯ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Требования к условиям реализации Программы включают требования к психолого-педагогическим, кадровым, материально-техническим и финансовым условиям реализации Программы, а также к развивающей предметно-пространственной среде.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Условия реализации Программы должны обеспечивать полноценное развитие личности детей во всех основных образовательных областях, а именно: в сферах социально-коммуникативного, познавательного, речевого, художественно-эстетического и физического развития личности детей на фоне их эмоционального благополучия и положительного отношения к миру, к себе и к другим людям.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Указанные требования направлены на создание социальной ситуации развития для участников образовательных отношений, включая создание образовательной среды, которая: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1) гарантирует охрану и укрепление физического и психического здоровья детей;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2) обеспечивает эмоциональное благополучие детей;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3) способствует профессиональному развитию педагогических работников;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4) создает условия для развивающего вариативного дошкольного образования;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5) обеспечивает открытость дошкольного образования;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6) создает условия для участия родителей (законных представителей) в образовательной деятельности.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Требования к условиям реализации Программы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smtClean="0"/>
              <a:t>    </a:t>
            </a:r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Требования к психолого-педагогическим условиям реализации основной образовательной программы дошкольного </a:t>
            </a:r>
            <a:r>
              <a:rPr lang="ru-RU" b="1" dirty="0" smtClean="0"/>
              <a:t>образования.</a:t>
            </a: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успешной реализации Программы должны быть обеспечены следующие психолого-педагогические условия: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уважение взрослых к человеческому достоинству детей, формирование и поддержка их положительной самооценки, уверенности в собственных возможностях и способностях;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использование в образовательной деятельности форм и методов работы с детьми, соответствующих их возрастным и индивидуальным особенностям (недопустимость как искусственного ускорения, так и искусственного замедления развития детей);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построение образовательной деятельности на основе взаимодействия взрослых с детьми, ориентированного на интересы и возможности каждого ребенка и учитывающего социальную ситуацию его развития;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поддержка взрослыми положительного, доброжелательного отношения детей друг к другу и взаимодействия детей друг с другом в разных видах деятельности;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поддержка инициативы и самостоятельности детей в специфических для них видах деятельности;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возможность выбора детьми материалов, видов активности, участников совместной деятельности и общения;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7) защита детей от всех форм физического и психического насилия &lt;1&gt;;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8) поддержка родителей (законных представителей) в воспитании детей, охране и укреплении их здоровья, вовлечение семей непосредственно в образовательную деятельность.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Требования.</a:t>
            </a:r>
            <a:endParaRPr lang="ru-RU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 реализации Программы может проводиться оценка индивидуального развития детей. Такая оценка производится педагогическим работником в рамках педагогической диагностики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(оценки индивидуального развития детей дошкольного возраста, связанной с оценкой эффективности педагогических действий и лежащей в основе их дальнейшего планирования).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педагогической диагностики (мониторинга) могут использоваться исключительно для решения следующих образовательных задач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индивидуализации образования (в том числе поддержки ребенка, построения его образовательной траектории или профессиональной коррекции особенностей его развития);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оптимизации работы с группой детей.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 необходимости используется психологическая диагностика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развития детей (выявление и изучение индивидуально-психологических особенностей детей), которую проводят квалифицированные специалисты (педагоги-психологи, психологи).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ребенка в психологической диагностике допускается только с согласия его родителей (законных представителей).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Оценка индивидуального развития ребенка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Условия, необходимые для создания социальной ситуации развития детей, соответствующей специфике дошкольного возраста, предполагают: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1) обеспечение эмоционального благополучия через: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непосредственное общение с каждым ребенком;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уважительное отношение к каждому ребенку, к его чувствам и потребностям;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2) поддержку индивидуальности и инициативы детей через: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создание условий для свободного выбора детьми деятельности, участников совместной деятельности;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создание условий для принятия детьми решений, выражения своих чувств и мыслей;</a:t>
            </a:r>
          </a:p>
          <a:p>
            <a:pPr lvl="0"/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недирективную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помощь детям, поддержку детской инициативы и самостоятельности в разных видах деятельности (игровой, исследовательской, проектной, познавательной и т.д.);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3) установление правил взаимодействия в разных ситуациях: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создание условий для позитивных, доброжелательных отношений между детьми, в том числе принадлежащими к разным национально-культурным, религиозным общностям и социальным слоям, а также имеющими различные (в том числе ограниченные) возможности здоровья;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развитие коммуникативных способностей детей, позволяющих разрешать конфликтные ситуации со сверстниками;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развитие умения детей работать в группе сверстников;	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4) построение вариативного развивающего образования, ориентированного на уровень развития, проявляющийся у ребенка в совместной деятельности со взрослым и более опытными сверстниками, но не актуализирующийся в его индивидуальной деятельности (далее - зона ближайшего развития каждого ребенка), через: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создание условий для овладения культурными средствами деятельности;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организацию видов деятельности, способствующих развитию мышления, речи, общения, воображения и детского творчества, личностного, физического и художественно-эстетического развития детей;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поддержку спонтанной игры детей, ее обогащение, обеспечение игрового времени и пространства;</a:t>
            </a:r>
          </a:p>
          <a:p>
            <a:pPr lvl="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оценку индивидуального развития детей;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5) взаимодействие с родителями (законными представителями) по вопросам образования ребенка, непосредственного вовлечения их в образовательную деятельность,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семьи.</a:t>
            </a: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Условия, необходимые для создания социальной ситуации развития детей.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Требования к развивающей предметно-пространственной среде.</a:t>
            </a:r>
            <a:endParaRPr lang="ru-RU" dirty="0" smtClean="0"/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 обеспечивает максимальную реализацию образовательного потенциала пространства Организации, Группы, а также территории, прилегающей к Организации или находящейся на небольшом удалении, приспособленной для реализации Программы материалов, оборудования и инвентаря для развития детей дошкольного возраста в соответствии с особенностями каждого возрастного этапа, охраны и укрепления их здоровья, учета особенностей и коррекции недостатков их развития.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Развивающая предметно-пространственная среда должна обеспечивать возможность общения и совместной деятельности детей (в том числе детей разного возраста) и взрослых, двигательной активности детей, а также возможности для уединения.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 должна быть содержательно-насыщенной, трансформируемой, полифункциональной, вариативной, доступной и безопасной.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1) Насыщенность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среды должна соответствовать возрастным возможностям детей и содержанию Программы.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Образовательное пространство должно быть оснащено средствами обучения и воспитания (в том числе техническими), соответствующими материалами, в том числе расходным игровым, спортивным, оздоровительным оборудованием, инвентарем (в соответствии со спецификой Программы).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Организация образовательного пространства и разнообразие материалов, оборудования и инвентаря (в здании и на участке) должны обеспечивать: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игровую, познавательную, исследовательскую и творческую активность всех воспитанников, экспериментирование с доступными детям материалами (в том числе с песком и водой);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двигательную активность, в том числе развитие крупной и мелкой моторики, участие в подвижных играх и соревнованиях;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эмоциональное благополучие детей во взаимодействии с предметно-пространственным окружением;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возможность самовыражения детей.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детей младенческого и раннего возраста образовательное пространство должно предоставлять необходимые и достаточные возможности для движения, предметной и игровой деятельности с разными материалами.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Трансформируемость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пространства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предполагает возможность изменений предметно-пространственной среды в зависимости от образовательной ситуации, в том числе от меняющихся интересов и возможностей детей.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Полифункциональность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материалов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предполагает: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возможность разнообразного использования различных составляющих предметной среды, например, детской мебели, матов, мягких модулей, ширм и т.д.;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наличие в Организации или Группе полифункциональных (не обладающих жестко закрепленным способом употребления) предметов, в том числе природных материалов, пригодных для использования в разных видах детской активности (в том числе в качестве предметов-заместителей в детской игре).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Вариативность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предполагает: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наличие в Организации или Группе различных пространств (для игры, конструирования, уединения и пр.), а также разнообразных материалов, игр, игрушек и оборудования, обеспечивающих свободный выбор детей;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периодическую сменяемость игрового материала, появление новых предметов, стимулирующих игровую, двигательную, познавательную и исследовательскую активность детей.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Доступность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предполагает: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доступность для воспитанников, в том числе детей с ограниченными возможностями здоровья и детей-инвалидов, всех помещений, где осуществляется образовательная деятельность;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свободный доступ детей, в том числе детей с ограниченными возможностями здоровья, к играм, игрушкам, материалам, пособиям, обеспечивающим все основные виды детской активности;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исправность и сохранность материалов и оборудования.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sz="1200" b="1" u="sng" dirty="0" err="1" smtClean="0"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предметно-пространственной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среды предполагает соответствие всех ее элементов требованиям по обеспечению надежности и безопасности их использования.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3.3.5. Организация самостоятельно определяет средства обучения, в том числе технические, соответствующие материалы (в том числе расходные), игровое, спортивное, оздоровительное оборудование, инвентарь, необходимые для реализации Программы.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b="1" dirty="0" smtClean="0"/>
              <a:t>ТРЕБОВАНИЯ К РЕЗУЛЬТАТАМ ОСВОЕНИЯ ОСНОВНОЙ</a:t>
            </a:r>
            <a:endParaRPr lang="ru-RU" dirty="0" smtClean="0"/>
          </a:p>
          <a:p>
            <a:r>
              <a:rPr lang="ru-RU" b="1" dirty="0" smtClean="0"/>
              <a:t>ОБРАЗОВАТЕЛЬНОЙ ПРОГРАММЫ ДОШКОЛЬНОГО ОБРАЗОВАНИЯ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  Требования Стандарта к результатам освоения Программы представлены в виде целевых ориентиров дошкольного образования, которые представляют собой социально-нормативные возрастные характеристики возможных достижений ребенка на этапе завершения уровня дошкольного </a:t>
            </a:r>
            <a:r>
              <a:rPr lang="ru-RU" dirty="0" err="1" smtClean="0"/>
              <a:t>образования.Специфика</a:t>
            </a:r>
            <a:r>
              <a:rPr lang="ru-RU" dirty="0" smtClean="0"/>
              <a:t> </a:t>
            </a:r>
            <a:r>
              <a:rPr lang="ru-RU" dirty="0" err="1" smtClean="0"/>
              <a:t>дошкольного</a:t>
            </a:r>
            <a:r>
              <a:rPr lang="ru-RU" dirty="0" smtClean="0"/>
              <a:t> детства (гибкость, пластичность развития ребенка, высокий разброс вариантов его развития, его непосредственность и непроизвольность), а также системные особенности дошкольного образования (необязательность уровня дошкольного образования в Российской Федерации, отсутствие возможности вменения ребенку какой-либо ответственности за результат) делают неправомерными требования от ребенка дошкольного возраста конкретных образовательных достижений и обусловливают необходимость определения результатов освоения образовательной программы в виде целевых ориентиров.</a:t>
            </a:r>
          </a:p>
          <a:p>
            <a:r>
              <a:rPr lang="ru-RU" b="1" dirty="0" smtClean="0"/>
              <a:t>Целевые ориентиры дошкольного образования</a:t>
            </a:r>
            <a:r>
              <a:rPr lang="ru-RU" dirty="0" smtClean="0"/>
              <a:t> определяются независимо от форм реализации Программы, а также от ее характера, особенностей развития детей и Организации, реализующей Программу.</a:t>
            </a:r>
          </a:p>
          <a:p>
            <a:r>
              <a:rPr lang="ru-RU" b="1" dirty="0" smtClean="0"/>
              <a:t>      Целевые ориентиры не подлежат непосредственной оценке, в том числе в виде педагогической диагностики (мониторинга), и не являются основанием для их формального сравнения с реальными достижениями детей.</a:t>
            </a:r>
            <a:r>
              <a:rPr lang="ru-RU" dirty="0" smtClean="0"/>
              <a:t> Они не являются основой объективной оценки соответствия установленным требованиям образовательной деятельности и подготовки детей . </a:t>
            </a:r>
            <a:r>
              <a:rPr lang="ru-RU" b="1" dirty="0" smtClean="0"/>
              <a:t>Освоение Программы не сопровождается проведением промежуточных аттестаций и итоговой аттестации воспитанников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 учетом положений </a:t>
            </a:r>
            <a:r>
              <a:rPr lang="ru-RU" u="sng" dirty="0" smtClean="0">
                <a:hlinkClick r:id="rId2"/>
              </a:rPr>
              <a:t>части 2 статьи 11</a:t>
            </a:r>
            <a:r>
              <a:rPr lang="ru-RU" dirty="0" smtClean="0"/>
              <a:t> Федерального закона от 29 декабря 2012 г. N 273-ФЗ "Об образовании в Российской Федерации" (Собрание законодательства Российской Федерации, 2012, N 53, ст. 7598; 2013, N 19, ст. 2326).</a:t>
            </a:r>
          </a:p>
          <a:p>
            <a:r>
              <a:rPr lang="ru-RU" u="sng" dirty="0" smtClean="0">
                <a:hlinkClick r:id="rId3"/>
              </a:rPr>
              <a:t>Часть 2 статьи 64</a:t>
            </a:r>
            <a:r>
              <a:rPr lang="ru-RU" dirty="0" smtClean="0"/>
              <a:t> Федерального закона от 29 декабря 2012 г. N 273-ФЗ "Об образовании в Российской Федерации" (Собрание законодательства Российской Федерации, 2012, N 53, ст. 7598; 2013, N 19, ст. 2326).</a:t>
            </a:r>
          </a:p>
          <a:p>
            <a:r>
              <a:rPr lang="ru-RU" dirty="0" smtClean="0"/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ТРЕБОВАНИЯ К РЕЗУЛЬТАТАМ ОСВОЕНИЯ ОСНОВНОЙ</a:t>
            </a:r>
            <a:br>
              <a:rPr lang="ru-RU" sz="2000" dirty="0" smtClean="0"/>
            </a:br>
            <a:r>
              <a:rPr lang="ru-RU" sz="2000" dirty="0" smtClean="0"/>
              <a:t>ОБРАЗОВАТЕЛЬНОЙ ПРОГРАММЫ ДОШКОЛЬНОГО ОБРАЗОВАНИЯ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Стандарт разработан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основе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Конституции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Российской Федерации и законодательства Российской Федерации и с учетом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Конвенции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ООН о правах ребенка  в основе которых заложены следующие основные принципы: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поддержка разнообразия детства; сохранение уникальности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самоценности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детства как важного этапа в общем развитии человека,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самоценность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детства - понимание (рассмотрение) детства как периода жизни значимого самого по себе, без всяких условий; значимого тем, что происходит с ребенком сейчас, а не тем, что этот период есть период подготовки к следующему периоду;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личностно-развивающий и гуманистический характер взаимодействия взрослых (родителей (законных представителей), педагогических и иных работников Организации) и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уважение личности ребенка;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реализация Программы в формах, специфических для детей данной возрастной группы, прежде всего в форме игры, познавательной и исследовательской деятельности, в форме творческой активности, обеспечивающей художественно-эстетическое развитие ребенка.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Стандарт разработан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dirty="0" smtClean="0"/>
              <a:t>Целевые ориентиры </a:t>
            </a:r>
            <a:r>
              <a:rPr lang="ru-RU" b="1" dirty="0" smtClean="0"/>
              <a:t>не могут служить</a:t>
            </a:r>
            <a:r>
              <a:rPr lang="ru-RU" dirty="0" smtClean="0"/>
              <a:t> непосредственным основанием при решении управленческих задач, включая:</a:t>
            </a:r>
          </a:p>
          <a:p>
            <a:pPr lvl="0"/>
            <a:r>
              <a:rPr lang="ru-RU" dirty="0" smtClean="0"/>
              <a:t>аттестацию педагогических кадров;</a:t>
            </a:r>
          </a:p>
          <a:p>
            <a:pPr lvl="0"/>
            <a:r>
              <a:rPr lang="ru-RU" dirty="0" smtClean="0"/>
              <a:t>оценку качества образования;</a:t>
            </a:r>
          </a:p>
          <a:p>
            <a:pPr lvl="0"/>
            <a:r>
              <a:rPr lang="ru-RU" dirty="0" smtClean="0"/>
              <a:t>оценку как итогового, так и промежуточного уровня развития детей, в том числе в рамках мониторинга (в том числе в форме тестирования, с использованием методов, основанных на наблюдении, или иных методов измерения результативности детей);</a:t>
            </a:r>
          </a:p>
          <a:p>
            <a:pPr lvl="0"/>
            <a:r>
              <a:rPr lang="ru-RU" dirty="0" smtClean="0"/>
              <a:t>оценку выполнения муниципального (государственного) задания посредством их включения в показатели качества выполнения задания;</a:t>
            </a:r>
          </a:p>
          <a:p>
            <a:pPr lvl="0"/>
            <a:r>
              <a:rPr lang="ru-RU" dirty="0" smtClean="0"/>
              <a:t>распределение стимулирующего фонда оплаты труда работников Организации.</a:t>
            </a:r>
          </a:p>
          <a:p>
            <a:r>
              <a:rPr lang="ru-RU" dirty="0" smtClean="0"/>
              <a:t>4.6. К целевым ориентирам дошкольного образования относятся следующие социально-нормативные возрастные характеристики возможных достижений ребенка:</a:t>
            </a:r>
          </a:p>
          <a:p>
            <a:r>
              <a:rPr lang="ru-RU" b="1" dirty="0" smtClean="0"/>
              <a:t> Целевые ориентиры образования в </a:t>
            </a:r>
            <a:r>
              <a:rPr lang="ru-RU" b="1" dirty="0" err="1" smtClean="0"/>
              <a:t>младенческоми</a:t>
            </a:r>
            <a:r>
              <a:rPr lang="ru-RU" b="1" dirty="0" smtClean="0"/>
              <a:t> раннем возрасте:</a:t>
            </a:r>
            <a:endParaRPr lang="ru-RU" dirty="0" smtClean="0"/>
          </a:p>
          <a:p>
            <a:pPr lvl="0"/>
            <a:r>
              <a:rPr lang="ru-RU" dirty="0" smtClean="0"/>
              <a:t>ребенок интересуется окружающими предметами и активно действует с ними; эмоционально вовлечен в действия с игрушками и другими предметами, стремится проявлять настойчивость в достижении результата своих действий;</a:t>
            </a:r>
          </a:p>
          <a:p>
            <a:pPr lvl="0"/>
            <a:r>
              <a:rPr lang="ru-RU" dirty="0" smtClean="0"/>
              <a:t>использует специфические, культурно фиксированные предметные действия, знает назначение бытовых предметов (ложки, расчески, карандаша и пр.) и умеет пользоваться ими. Владеет простейшими навыками самообслуживания; стремится проявлять самостоятельность в бытовом и игровом поведении;</a:t>
            </a:r>
          </a:p>
          <a:p>
            <a:pPr lvl="0"/>
            <a:r>
              <a:rPr lang="ru-RU" dirty="0" smtClean="0"/>
              <a:t>владеет активной речью, включенной в общение; может обращаться с вопросами и просьбами, понимает речь взрослых; знает названия окружающих предметов и игрушек;</a:t>
            </a:r>
          </a:p>
          <a:p>
            <a:pPr lvl="0"/>
            <a:r>
              <a:rPr lang="ru-RU" dirty="0" smtClean="0"/>
              <a:t>стремится к общению со взрослыми и активно подражает им в движениях и действиях; появляются игры, в которых ребенок воспроизводит действия взрослого;</a:t>
            </a:r>
          </a:p>
          <a:p>
            <a:pPr lvl="0"/>
            <a:r>
              <a:rPr lang="ru-RU" dirty="0" smtClean="0"/>
              <a:t>проявляет интерес к сверстникам; наблюдает за их действиями и подражает им;</a:t>
            </a:r>
          </a:p>
          <a:p>
            <a:pPr lvl="0"/>
            <a:r>
              <a:rPr lang="ru-RU" dirty="0" smtClean="0"/>
              <a:t>проявляет интерес к стихам, песням и сказкам, рассматриванию картинки, стремится двигаться под музыку; эмоционально откликается на различные произведения культуры и искусства;</a:t>
            </a:r>
          </a:p>
          <a:p>
            <a:pPr lvl="0"/>
            <a:r>
              <a:rPr lang="ru-RU" dirty="0" smtClean="0"/>
              <a:t>у ребенка развита крупная моторика, он стремится осваивать различные виды движения (бег, лазанье, перешагивание и пр.).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ориентиры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b="1" dirty="0" smtClean="0"/>
              <a:t>Целевые ориентиры на этапе завершения   дошкольного образования:</a:t>
            </a:r>
            <a:endParaRPr lang="ru-RU" dirty="0" smtClean="0"/>
          </a:p>
          <a:p>
            <a:pPr lvl="0"/>
            <a:r>
              <a:rPr lang="ru-RU" dirty="0" smtClean="0"/>
              <a:t>ребенок овладевает основными культурными способами деятельности, проявляет инициативу и самостоятельность в разных видах деятельности - игре, общении, познавательно-исследовательской деятельности, конструировании и др.; способен выбирать себе род занятий, участников по совместной деятельности;</a:t>
            </a:r>
          </a:p>
          <a:p>
            <a:pPr lvl="0"/>
            <a:r>
              <a:rPr lang="ru-RU" dirty="0" smtClean="0"/>
              <a:t>ребенок обладает установкой положительного отношения к миру, к разным видам труда, другим людям и самому себе, обладает чувством собственного достоинства; активно взаимодействует со сверстниками и взрослыми, участвует в совместных играх. Способен договариваться, учитывать интересы и чувства других, сопереживать неудачам и радоваться успехам других, адекватно проявляет свои чувства, в том числе чувство веры в себя, старается разрешать конфликты;</a:t>
            </a:r>
          </a:p>
          <a:p>
            <a:pPr lvl="0"/>
            <a:r>
              <a:rPr lang="ru-RU" dirty="0" smtClean="0"/>
              <a:t>ребенок обладает развитым воображением, которое реализуется в разных видах деятельности, и прежде всего в игре; ребенок владеет разными формами и видами игры, различает условную и реальную ситуации, умеет подчиняться разным правилам и социальным нормам;</a:t>
            </a:r>
          </a:p>
          <a:p>
            <a:pPr lvl="0"/>
            <a:r>
              <a:rPr lang="ru-RU" dirty="0" smtClean="0"/>
              <a:t>ребенок достаточно хорошо владеет устной речью, может выражать свои мысли и желания, может использовать речь для выражения своих мыслей, чувств и желаний, построения речевого высказывания в ситуации общения, может выделять звуки в словах, у ребенка складываются предпосылки грамотности;</a:t>
            </a:r>
          </a:p>
          <a:p>
            <a:pPr lvl="0"/>
            <a:r>
              <a:rPr lang="ru-RU" dirty="0" smtClean="0"/>
              <a:t>у ребенка развита крупная и мелкая моторика; он подвижен, вынослив, владеет основными движениями, может контролировать свои движения и управлять ими;</a:t>
            </a:r>
          </a:p>
          <a:p>
            <a:pPr lvl="0"/>
            <a:r>
              <a:rPr lang="ru-RU" dirty="0" smtClean="0"/>
              <a:t>ребенок способен к волевым усилиям, может следовать социальным нормам поведения и правилам в разных видах деятельности, во взаимоотношениях со взрослыми и сверстниками, может соблюдать правила безопасного поведения и личной гигиены;</a:t>
            </a:r>
          </a:p>
          <a:p>
            <a:pPr lvl="0"/>
            <a:r>
              <a:rPr lang="ru-RU" dirty="0" smtClean="0"/>
              <a:t>ребенок проявляет любознательность, задает вопросы взрослым и сверстникам, интересуется причинно-следственными связями, пытается самостоятельно придумывать объяснения явлениям природы и поступкам людей; склонен наблюдать, экспериментировать. Обладает начальными знаниями о себе, о природном и социальном мире, в котором он живет; знаком с произведениями детской литературы, обладает элементарными представлениями из области живой природы, естествознания, математики, истории и т.п.; ребенок способен к принятию собственных решений, опираясь на свои знания и умения в различных видах деятельности.</a:t>
            </a:r>
          </a:p>
          <a:p>
            <a:r>
              <a:rPr lang="ru-RU" dirty="0" smtClean="0"/>
              <a:t>4.7. Целевые ориентиры Программы выступают основаниями преемственности дошкольного и начального общего образования. При соблюдении требований к условиям реализации Программы настоящие целевые ориентиры предполагают формирование у детей дошкольного возраста предпосылок к учебной деятельности на этапе завершения ими дошкольного образования.</a:t>
            </a:r>
          </a:p>
          <a:p>
            <a:r>
              <a:rPr lang="ru-RU" dirty="0" smtClean="0"/>
              <a:t>4.8. В случае если Программа не охватывает старший дошкольный возраст, то данные Требования должны рассматриваться как долгосрочные ориентиры, а непосредственные целевые ориентиры освоения Программы воспитанниками - как создающие предпосылки для их реализации.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Целевые ориентиры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Предварительно познакомиться с  </a:t>
            </a:r>
            <a:r>
              <a:rPr lang="ru-RU" b="1" dirty="0" smtClean="0"/>
              <a:t>«Планом действий по обеспечению введения ФГОС ДО</a:t>
            </a:r>
            <a:r>
              <a:rPr lang="ru-RU" dirty="0" smtClean="0"/>
              <a:t>», разработанным Министерством Образования и науки Российской Федерации от 31 декабря 2013г. </a:t>
            </a:r>
          </a:p>
          <a:p>
            <a:endParaRPr lang="ru-RU" dirty="0" smtClean="0"/>
          </a:p>
          <a:p>
            <a:r>
              <a:rPr lang="ru-RU" dirty="0" smtClean="0"/>
              <a:t>Создание нормативно-правового, методического и аналитического обеспечения реализации ФГОС ДО;</a:t>
            </a:r>
          </a:p>
          <a:p>
            <a:r>
              <a:rPr lang="ru-RU" dirty="0" smtClean="0"/>
              <a:t>Создание организационного обеспечения реализации ФГОС ДО;</a:t>
            </a:r>
          </a:p>
          <a:p>
            <a:r>
              <a:rPr lang="ru-RU" dirty="0" smtClean="0"/>
              <a:t>Создание кадрового обеспечения реализации ФГОС ДО;</a:t>
            </a:r>
          </a:p>
          <a:p>
            <a:r>
              <a:rPr lang="ru-RU" dirty="0" smtClean="0"/>
              <a:t>Создание финансово-экономического  обеспечения реализации ФГОС ДО;</a:t>
            </a:r>
          </a:p>
          <a:p>
            <a:r>
              <a:rPr lang="ru-RU" dirty="0" smtClean="0"/>
              <a:t> Создание информационного обеспечения реализации ФГОС ДО.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ru-RU" dirty="0" smtClean="0"/>
              <a:t>Содержание и организация образовательного процесса направлена на формирование общей культуры, развитие физических, интеллектуальных и личностных качеств, формирование предпосылок учебной деятельности, обеспечивающих социальную успешность, сохранение и укрепление здоровья детей дошкольного возраста, коррекцию недостатков в физическом и (или) психическом развитии детей.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Организация образовательного процесса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Разработка плана методического сопровождения педагогов.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Педагогический совет,  инструктивно-методические совещания и обучающие семинары по вопросам введения ФГОС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Ликвидация профессиональных затруднений и уточнение смысловых понятий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Организация работы по разработке образовательной программы ДОО в соответствии с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ФГОС ДО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сетевого взаимодействия по обеспечению преемственности начального и дошкольного образования в условиях реализации ФГОС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Мониторинг введения ФГОС .Организация отчетности по введению ФГОС 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Примерный план работы по введению ФГОС ДО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принципы дошкольного образования: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полноценное проживание ребенком всех этапов детства (младенческого, раннего и дошкольного возраста), обогащение (амплификация) детского развития;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построение образовательной деятельности на основе индивидуальных особенностей каждого ребенка, при котором сам ребенок становится активным в выборе содержания своего образования, становится субъектом образования (далее - индивидуализация дошкольного образования);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3) содействие и сотрудничество детей и взрослых, признание ребенка полноценным участником (субъектом) образовательных отношений;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4) поддержка инициативы детей в различных видах деятельности;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5) сотрудничество Организации с семьей;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6) приобщение детей к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социокультурным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нормам, традициям семьи, общества и государства;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7) формирование познавательных интересов и познавательных действий ребенка в различных видах деятельности;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8) возрастная адекватность дошкольного образования (соответствие условий, требований, методов возрасту и особенностям развития);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9) учет этнокультурной ситуации развития детей.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Основные принципы дошкольного образования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Стандарт направлен на достижение следующих целей: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повышение социального статуса дошкольного образования;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обеспечение государством равенства возможностей для каждого ребенка в получении качественного дошкольного образования;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обеспечение государственных гарантий уровня и качества дошкольного образования на основе единства обязательных требований к условиям реализации образовательных программ дошкольного образования, их структуре и результатам их освоения;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сохранение единства образовательного пространства Российской Федерации относительно уровня дошкольного образования.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Цели стандарта ДО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81328"/>
            <a:ext cx="8572560" cy="5376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Стандарт направлен на решение следующих задач: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1) охраны и укрепления физического и психического здоровья детей, в том числе их эмоционального благополучия;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2) обеспечения равных возможностей для полноценного развития каждого ребенка в период дошкольного детства независимо от места жительства, пола, нации, языка, социального статуса, психофизиологических и других особенностей (в том числе ограниченных возможностей здоровья);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3) обеспечения преемственности целей, задач и содержания образования, реализуемых в рамках образовательных программ различных уровней (далее - преемственность основных образовательных программ дошкольного и начального общего образования);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4) создания благоприятных условий развития детей в соответствии с их возрастными и индивидуальными особенностями и склонностями, развития способностей и творческого потенциала каждого ребенка как субъекта отношений с самим собой, другими детьми, взрослыми и миром;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5) объединения обучения и воспитания в целостный образовательный процесс на основе духовно-нравственных и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ценностей и принятых в обществе правил и норм поведения в интересах человека, семьи, общества;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6) формирования общей культуры личности детей, в том числе ценностей здорового образа жизни, развития их социальных, нравственных, эстетических, интеллектуальных, физических качеств, инициативности, самостоятельности и ответственности ребенка, формирования предпосылок учебной деятельности;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7) обеспечения вариативности и разнообразия содержания Программ и организационных форм дошкольного образования, возможности формирования Программ различной направленности с учетом образовательных потребностей, способностей и состояния здоровья детей;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8) формирования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социокультурной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среды, соответствующей возрастным, индивидуальным, психологическим и физиологическим особенностям детей;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9) обеспечения психолого-педагогической поддержки семьи и повышения компетентности родителей (законных представителей) в вопросах развития и образования, охраны и укрепления здоровья детей.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стандарта ДО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ТРЕБОВАНИЯ К СТРУКТУРЕ ОБРАЗОВАТЕЛЬНОЙ ПРОГРАММЫ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ДОШКОЛЬНОГО ОБРАЗОВАНИЯ И ЕЕ ОБЪЕМУ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Программа определяет содержание и организацию образовательной деятельности на уровне дошкольного образования.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Программа обеспечивает развитие личности детей дошкольного возраста в различных видах общения и деятельности с учетом их возрастных, индивидуальных психологических и физиологических особенностей и должна быть направлена на решение задач, указанных в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2" tooltip="Ссылка на текущий документ"/>
              </a:rPr>
              <a:t>пункте 1.6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Стандарта.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Структурные подразделения в одной Организации (далее - Группы) могут реализовывать разные Программы.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Программа формируется как программа психолого-педагогической поддержки позитивной социализации и индивидуализации, развития личности детей дошкольного возраста и определяет комплекс основных характеристик дошкольного образования (объем, содержание и планируемые результаты в виде целевых ориентиров дошкольного образования).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Программа направлена на: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условий развития ребенка, открывающих возможности для его позитивной социализации, его личностного развития, развития инициативы и творческих способностей на основе сотрудничества со взрослыми и сверстниками и соответствующим возрасту видам деятельности;</a:t>
            </a:r>
          </a:p>
          <a:p>
            <a:pPr lvl="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создание развивающей образовательной среды, которая представляет собой систему условий социализации и индивидуализации детей.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Программа разрабатывается и утверждается Организацией самостоятельно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соответствии с настоящим Стандартом и с учетом Примерных программ &lt;1&gt;.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 разработке Программы Организация определяет продолжительность пребывания детей в Организации, режим работы Организации в соответствии с объемом решаемых задач образовательной деятельности, предельную наполняемость Групп. Организация может разрабатывать и реализовывать в Группах различные Программы с разной продолжительностью пребывания детей в течение суток, в том числе Групп кратковременного пребывания детей, Групп полного и продленного дня, Групп круглосуточного пребывания, Групп детей разного возраста от двух месяцев до восьми лет, в том числе разновозрастных Групп.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Требования к структуре образовательной программы ДО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sz="3000" b="1" dirty="0" err="1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должно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обеспечивать развитие личности, мотивации и способностей детей в различных видах деятельности и охватывать следующие структурные единицы, представляющие определенные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направления развития и образования детей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(далее - образовательные области):</a:t>
            </a:r>
          </a:p>
          <a:p>
            <a:pPr lvl="0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 развитие;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познавательное развитие;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речевое развитие;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художественно-эстетическое развитие;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физическое развитие.</a:t>
            </a:r>
            <a:endParaRPr lang="ru-RU" sz="3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Социально-коммуникативное развитие </a:t>
            </a:r>
            <a:r>
              <a:rPr lang="ru-RU" sz="3000" b="1" i="1" dirty="0" err="1" smtClean="0">
                <a:latin typeface="Times New Roman" pitchFamily="18" charset="0"/>
                <a:cs typeface="Times New Roman" pitchFamily="18" charset="0"/>
              </a:rPr>
              <a:t>направлено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усвоение норм и ценностей, принятых в обществе, включая моральные и нравственные ценности; развитие общения и взаимодействия ребенка со взрослыми и сверстниками; становление самостоятельности, целенаправленности и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собственных действий;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сверстниками, формирование уважительного отношения и чувства принадлежности к своей семье и к сообществу детей и взрослых в Организации; формирование позитивных установок к различным видам труда и творчества; формирование основ безопасного поведения в быту, социуме, природе.</a:t>
            </a:r>
          </a:p>
          <a:p>
            <a:r>
              <a:rPr lang="ru-RU" sz="3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Познавательное </a:t>
            </a:r>
            <a:r>
              <a:rPr lang="ru-RU" sz="3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3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предполагает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развитие интересов детей, любознательности и познавательной мотивации; формирование познавательных действий, становление сознания; развитие воображения и творческой активности; формирование первичных представлений о себе, других людях, объектах окружающего мира, о свойствах и отношениях объектов окружающего мира (форме, цвете, размере, материале, звучании, ритме, темпе, количестве, числе, части и целом, пространстве и времени, движении и покое, причинах и следствиях и др.), о малой родине и Отечестве, представлений о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социокультурных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ценностях нашего народа, об отечественных традициях и праздниках, о планете Земля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какобщем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доме людей, об особенностях ее природы, многообразии стран и народов мира.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Направления развития и образования детей(области)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Речевое развитие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включает владение речью как средством общения и культуры; обогащение активного словаря; развитие связной, грамматически правильной диалогической и монологической речи; развитие речевого творчества; развитие звуковой и интонационной культуры речи, фонематического слуха; знакомство с книжной культурой, детской литературой, понимание на слух текстов различных жанров детской литературы; формирование звуковой аналитико-синтетической активности как предпосылки обучения грамоте.</a:t>
            </a:r>
          </a:p>
          <a:p>
            <a:r>
              <a:rPr lang="ru-RU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Художественно-эстетическое </a:t>
            </a:r>
            <a:r>
              <a:rPr lang="ru-RU" sz="25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2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редполагает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развитие предпосылок ценностно-смыслового восприятия и понимания произведений искусства (словесного, музыкального, изобразительного), мира природы; становление эстетического отношения к окружающему миру; формирование элементарных представлений о видах искусства; восприятие музыки, художественной литературы, фольклора; стимулирование сопереживания персонажам художественных произведений; реализацию самостоятельной творческой деятельности детей (изобразительной, конструктивно-модельной, музыкальной и др.).</a:t>
            </a:r>
          </a:p>
          <a:p>
            <a:r>
              <a:rPr lang="ru-RU" sz="25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Физическое </a:t>
            </a:r>
            <a:r>
              <a:rPr lang="ru-RU" sz="2500" b="1" i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25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включает</a:t>
            </a:r>
            <a:r>
              <a:rPr lang="ru-RU" sz="25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приобретение опыта в следующих видах деятельности детей: двигательной, в том числе связанной с выполнением упражнений, направленных на развитие таких физических качеств, как координация и гибкость; способствующих правильному формированию опорно-двигательной системы организма, развитию равновесия, координации движения, крупной и мелкой моторики обеих рук, а также с правильным, не наносящем ущерба организму выполнением основных движений (ходьба, бег, мягкие прыжки, повороты в обе стороны), формирование начальных представлений о некоторых видах спорта, овладение подвижными играми с правилами; становление целенаправленности и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в двигательной сфере; становление ценностей здорового образа жизни, овладение его элементарными нормами и правилами (в питании, двигательном режиме, закаливании, при формировании полезных привычек </a:t>
            </a:r>
            <a:r>
              <a:rPr lang="ru-RU" dirty="0" smtClean="0"/>
              <a:t>и др.).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Направления развития и образования детей области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Конкретное содержание указанных образовательных областей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зависит от возрастных и индивидуальных особенностей детей, определяется целями и задачами Программы и может реализовываться в различных видах деятельности (общении, игре, познавательно-исследовательской деятельности - как сквозных механизмах развития ребенка):</a:t>
            </a:r>
          </a:p>
          <a:p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 младенческом возрасте (2 месяца - 1 год) -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непосредственное эмоциональное общение с взрослым, манипулирование с предметами и познавательно-исследовательские действия, восприятие музыки, детских песен и стихов, двигательная активность и тактильно-двигательные игры;</a:t>
            </a:r>
          </a:p>
          <a:p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в раннем возрасте (1 год - 3 года) -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предметная деятельность и игры с составными и динамическими игрушками; экспериментирование с материалами и веществами (песок, вода, тесто и пр.), общение с взрослым и совместные игры со сверстниками под руководством взрослого, самообслуживание и действия с бытовыми предметами-орудиями (ложка, совок, лопатка и пр.), восприятие смысла музыки, сказок, стихов, рассматривание картинок, двигательная активность;</a:t>
            </a:r>
          </a:p>
          <a:p>
            <a:r>
              <a:rPr lang="ru-RU" sz="3800" b="1" i="1" dirty="0" smtClean="0">
                <a:latin typeface="Times New Roman" pitchFamily="18" charset="0"/>
                <a:cs typeface="Times New Roman" pitchFamily="18" charset="0"/>
              </a:rPr>
              <a:t>для детей дошкольного возраста (3 года - 8 лет) -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ряд видов деятельности, таких как игровая, включая сюжетно-ролевую игру, игру с правилами и другие виды игры, коммуникативная (общение и взаимодействие со взрослыми и сверстниками), познавательно-исследовательская (исследования объектов окружающего мира и экспериментирования с ними), а также восприятие художественной литературы и фольклора, самообслуживание и элементарный бытовой труд (в помещении и на улице), конструирование из разного материала, включая конструкторы, модули, бумагу, природный и иной материал, изобразительная (рисование, лепка, аппликация), музыкальная (восприятие и понимание смысла музыкальных произведений, пение, музыкально-ритмические движения, игры на детских музыкальных инструментах) и двигательная (овладение основными движениями) формы активности ребенка.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областей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449</TotalTime>
  <Words>4079</Words>
  <PresentationFormat>Экран (4:3)</PresentationFormat>
  <Paragraphs>218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Открытая</vt:lpstr>
      <vt:lpstr>Слайд 1</vt:lpstr>
      <vt:lpstr>Стандарт разработан.</vt:lpstr>
      <vt:lpstr>Основные принципы дошкольного образования</vt:lpstr>
      <vt:lpstr>Цели стандарта ДО</vt:lpstr>
      <vt:lpstr>Задачи стандарта ДО</vt:lpstr>
      <vt:lpstr>Требования к структуре образовательной программы ДО</vt:lpstr>
      <vt:lpstr>Направления развития и образования детей(области)</vt:lpstr>
      <vt:lpstr>Направления развития и образования детей области</vt:lpstr>
      <vt:lpstr>Содержание областей</vt:lpstr>
      <vt:lpstr>Образовательная среда</vt:lpstr>
      <vt:lpstr>Основные разделы программы</vt:lpstr>
      <vt:lpstr>Требования к условиям реализации Программы</vt:lpstr>
      <vt:lpstr>Требования.</vt:lpstr>
      <vt:lpstr>Оценка индивидуального развития ребенка</vt:lpstr>
      <vt:lpstr>Условия, необходимые для создания социальной ситуации развития детей.</vt:lpstr>
      <vt:lpstr>Развивающая предметно-пространственная среда.</vt:lpstr>
      <vt:lpstr>Развивающая предметно-пространственная среда.</vt:lpstr>
      <vt:lpstr>Развивающая предметно-пространственная среда.</vt:lpstr>
      <vt:lpstr>ТРЕБОВАНИЯ К РЕЗУЛЬТАТАМ ОСВОЕНИЯ ОСНОВНОЙ ОБРАЗОВАТЕЛЬНОЙ ПРОГРАММЫ ДОШКОЛЬНОГО ОБРАЗОВАНИЯ</vt:lpstr>
      <vt:lpstr>Целевые ориентиры</vt:lpstr>
      <vt:lpstr>Целевые ориентиры</vt:lpstr>
      <vt:lpstr>Слайд 22</vt:lpstr>
      <vt:lpstr>Организация образовательного процесса</vt:lpstr>
      <vt:lpstr>Примерный план работы по введению ФГОС ДО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GEG</cp:lastModifiedBy>
  <cp:revision>66</cp:revision>
  <dcterms:modified xsi:type="dcterms:W3CDTF">2014-04-23T03:54:53Z</dcterms:modified>
</cp:coreProperties>
</file>