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62"/>
  </p:notesMasterIdLst>
  <p:sldIdLst>
    <p:sldId id="256" r:id="rId2"/>
    <p:sldId id="406" r:id="rId3"/>
    <p:sldId id="407" r:id="rId4"/>
    <p:sldId id="372" r:id="rId5"/>
    <p:sldId id="373" r:id="rId6"/>
    <p:sldId id="374" r:id="rId7"/>
    <p:sldId id="266" r:id="rId8"/>
    <p:sldId id="267" r:id="rId9"/>
    <p:sldId id="268" r:id="rId10"/>
    <p:sldId id="269" r:id="rId11"/>
    <p:sldId id="271" r:id="rId12"/>
    <p:sldId id="272" r:id="rId13"/>
    <p:sldId id="274" r:id="rId14"/>
    <p:sldId id="276" r:id="rId15"/>
    <p:sldId id="277" r:id="rId16"/>
    <p:sldId id="278" r:id="rId17"/>
    <p:sldId id="395" r:id="rId18"/>
    <p:sldId id="280" r:id="rId19"/>
    <p:sldId id="282" r:id="rId20"/>
    <p:sldId id="283" r:id="rId21"/>
    <p:sldId id="284" r:id="rId22"/>
    <p:sldId id="286" r:id="rId23"/>
    <p:sldId id="288" r:id="rId24"/>
    <p:sldId id="289" r:id="rId25"/>
    <p:sldId id="397" r:id="rId26"/>
    <p:sldId id="293" r:id="rId27"/>
    <p:sldId id="376" r:id="rId28"/>
    <p:sldId id="294" r:id="rId29"/>
    <p:sldId id="298" r:id="rId30"/>
    <p:sldId id="332" r:id="rId31"/>
    <p:sldId id="398" r:id="rId32"/>
    <p:sldId id="399" r:id="rId33"/>
    <p:sldId id="303" r:id="rId34"/>
    <p:sldId id="305" r:id="rId35"/>
    <p:sldId id="306" r:id="rId36"/>
    <p:sldId id="310" r:id="rId37"/>
    <p:sldId id="378" r:id="rId38"/>
    <p:sldId id="314" r:id="rId39"/>
    <p:sldId id="315" r:id="rId40"/>
    <p:sldId id="318" r:id="rId41"/>
    <p:sldId id="319" r:id="rId42"/>
    <p:sldId id="321" r:id="rId43"/>
    <p:sldId id="323" r:id="rId44"/>
    <p:sldId id="330" r:id="rId45"/>
    <p:sldId id="343" r:id="rId46"/>
    <p:sldId id="371" r:id="rId47"/>
    <p:sldId id="366" r:id="rId48"/>
    <p:sldId id="344" r:id="rId49"/>
    <p:sldId id="347" r:id="rId50"/>
    <p:sldId id="384" r:id="rId51"/>
    <p:sldId id="385" r:id="rId52"/>
    <p:sldId id="401" r:id="rId53"/>
    <p:sldId id="364" r:id="rId54"/>
    <p:sldId id="361" r:id="rId55"/>
    <p:sldId id="386" r:id="rId56"/>
    <p:sldId id="388" r:id="rId57"/>
    <p:sldId id="390" r:id="rId58"/>
    <p:sldId id="393" r:id="rId59"/>
    <p:sldId id="404" r:id="rId60"/>
    <p:sldId id="405" r:id="rId6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ндрей" initials="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42" autoAdjust="0"/>
    <p:restoredTop sz="86372" autoAdjust="0"/>
  </p:normalViewPr>
  <p:slideViewPr>
    <p:cSldViewPr>
      <p:cViewPr varScale="1">
        <p:scale>
          <a:sx n="73" d="100"/>
          <a:sy n="73" d="100"/>
        </p:scale>
        <p:origin x="-504" y="-1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75A2C-3F21-4895-A1BF-F43F1905ECA9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C368D-E777-466B-9EEF-F0E3FC11B9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Цель</a:t>
            </a:r>
            <a:r>
              <a:rPr lang="ru-RU" dirty="0" smtClean="0"/>
              <a:t> – цветом, кистевой техникой, пластическим</a:t>
            </a:r>
            <a:r>
              <a:rPr lang="ru-RU" baseline="0" dirty="0" smtClean="0"/>
              <a:t> изображением фигуры добиться выразительности в передаче задуманного характера героя и его эмоционального настроения;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Игрушка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Дергунчик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».(От дизайн проекта до воплощения в материале).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Закрепить пройденный материал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готовому эскизу (проекту) сделать механическую игрушку из картона. Можно применять различные материалы и техники для изготовления игрушки(</a:t>
            </a:r>
            <a:r>
              <a:rPr lang="ru-RU" baseline="0" dirty="0" smtClean="0"/>
              <a:t> ткань, цветная бумага, бисер и т.д.)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«Утро», «День», «Ночь». (Тональные и цветовые упражнения на основе натюрморта)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</a:t>
            </a:r>
            <a:r>
              <a:rPr lang="ru-RU" baseline="0" dirty="0" smtClean="0"/>
              <a:t> помощью цветового тона, насыщенности, светлоты и яркости выполнить упражнения по выбору «Утро», «Ночь», «День»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Чайник-«образ». (Проверка знаний полученных на занятиях)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Сохраняя пропорции выбранного чайника, придумать «чайный сервиз» с образным содержанием.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Лепка, роспись. Чайник-«образ». Объемно-декоративная работа. 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развитие фантазии и творческого воображения, конструктивного и пространственного мышления. Формировать навыки работы с глиной,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пластилином , познакомить с техникой «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папье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маше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Задача: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Изучить технические приемы. Научить последовательно грамотно вести работу.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Монотипия,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диатипия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гравюра на картоне(знакомство с техниками)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развитие творческих способностей учащихся. Формирование навыков работы в различных «гравюрных» техниках 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Диатипия</a:t>
            </a:r>
            <a:r>
              <a:rPr lang="ru-RU" dirty="0" smtClean="0"/>
              <a:t> (материалы- палитра, гуашь).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Гравюра на картоне (материалы- картон, клей, ножницы, гуашь, кисти, губка</a:t>
            </a:r>
            <a:r>
              <a:rPr lang="ru-RU" baseline="0" dirty="0" smtClean="0"/>
              <a:t> поролоновая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Гравюра на картоне (материалы- картон, клей, ножницы, гуашь, кисти, губка</a:t>
            </a:r>
            <a:r>
              <a:rPr lang="ru-RU" baseline="0" dirty="0" smtClean="0"/>
              <a:t> поролоновая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Тема- «стилизация изображений</a:t>
            </a:r>
            <a:r>
              <a:rPr lang="ru-RU" baseline="0" dirty="0" smtClean="0"/>
              <a:t> представителей фауны»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Мозаика , составленная из изображений животных.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Цель: </a:t>
            </a:r>
            <a:r>
              <a:rPr lang="ru-RU" i="0" dirty="0" smtClean="0"/>
              <a:t>раскрепостить воображение ученика, добиться цветовой и тоновой гармонии в организации листа, предоставить выбор в техническом  выполнения задания.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Задача:</a:t>
            </a:r>
            <a:r>
              <a:rPr lang="ru-RU" i="0" dirty="0" smtClean="0"/>
              <a:t> заполнить плоскость листа изображениями животных так,</a:t>
            </a:r>
            <a:r>
              <a:rPr lang="ru-RU" i="0" baseline="0" dirty="0" smtClean="0"/>
              <a:t> чтобы между ними не было пустого пространства, животные рисуется целиком, не перекрывают друг друга. Постараться придать характер изображаемым животным (весёлый, грустный, злой, сонный, глупый и т.д.)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Стилизация объектов животного мира</a:t>
            </a:r>
            <a:endParaRPr lang="ru-RU" dirty="0" smtClean="0"/>
          </a:p>
          <a:p>
            <a:r>
              <a:rPr lang="ru-RU" i="1" dirty="0" smtClean="0"/>
              <a:t>Цель : </a:t>
            </a:r>
            <a:r>
              <a:rPr lang="ru-RU" i="0" dirty="0" smtClean="0"/>
              <a:t>Развивать</a:t>
            </a:r>
            <a:r>
              <a:rPr lang="ru-RU" i="0" baseline="0" dirty="0" smtClean="0"/>
              <a:t> эмоционально- ассоциативное восприятие, научить декоративному обобщению изображаемых объектов.</a:t>
            </a:r>
          </a:p>
          <a:p>
            <a:r>
              <a:rPr lang="ru-RU" i="1" baseline="0" dirty="0" smtClean="0"/>
              <a:t>Задачи: </a:t>
            </a:r>
            <a:r>
              <a:rPr lang="ru-RU" i="0" baseline="0" dirty="0" smtClean="0"/>
              <a:t>Композиционно организовать лист, применить различные технические приёмы в работе с тушью и пером, добиваясь наибольшей выразительности в декоративном изображении объекта.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Times New Roman"/>
                <a:cs typeface="+mn-cs"/>
              </a:rPr>
              <a:t>Объёмное изображение стилизованной формы.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Times New Roman"/>
                <a:cs typeface="+mn-cs"/>
              </a:rPr>
              <a:t>Объёмное изображение стилизованной формы.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endParaRPr lang="ru-RU" dirty="0" smtClean="0"/>
          </a:p>
          <a:p>
            <a:r>
              <a:rPr lang="ru-RU" dirty="0" smtClean="0"/>
              <a:t>Один из вариантов решения темы.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Times New Roman"/>
                <a:cs typeface="+mn-cs"/>
              </a:rPr>
              <a:t>Объёмное изображение стилизованной формы.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r>
              <a:rPr lang="ru-RU" dirty="0" smtClean="0"/>
              <a:t>Применение стилизации в «жизни».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Аппликация - конструктор. (Изображение животных  с помощью простых геометрических фигур).</a:t>
            </a:r>
          </a:p>
          <a:p>
            <a:r>
              <a:rPr lang="ru-RU" i="0" dirty="0" smtClean="0"/>
              <a:t>Можно</a:t>
            </a:r>
            <a:r>
              <a:rPr lang="ru-RU" i="0" baseline="0" dirty="0" smtClean="0"/>
              <a:t> для аппликации использовать фактурную бумагу, она придаст большую выразительность изображению.</a:t>
            </a:r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Аппликация - конструктор. (Изображение животных  с помощью простых геометрических фигур).</a:t>
            </a:r>
          </a:p>
          <a:p>
            <a:r>
              <a:rPr lang="ru-RU" dirty="0" smtClean="0"/>
              <a:t>Это задание можно выполнить в виде иллюстрации. Задачи при этом расширяются.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Композиция «пятна» на листе.(«Клоун», «Буквица» 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«Декоративное насекомое». (Линия-пятно; Фактура; Тон; Цвет)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Научиться применять декоративную графику, цвет и тон для обработки форм. Научиться правильно сочетать выбранный декор с характером изображаемого объекта.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Задачи: 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Стремиться к разнообразному  декоративному заполнению формы. Соблюдать аккуратность при работе.</a:t>
            </a:r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История игрушек. Традиционные народные куклы- закрутки.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Познакомить с историей кукол ,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 значением игрушек в жизни людей, с народными традициями в изготовлении кукол.</a:t>
            </a:r>
          </a:p>
          <a:p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Задачи:  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</a:t>
            </a:r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практике</a:t>
            </a:r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изучить технологию изготовления традиционных народных кукол. Внимательно отнестись к подбору ткани по цвету и фактуре. 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 №4: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збука народной росписи (традиции, техника, виды росписей, композиция).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Изучить традиционные народные росписи,  особенности построения композиции,  стилизацию, цветовые решения, копируя элементы росписей.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Эскиз росписи деревянного шаблона(лошадка). 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Задача: 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Заполнить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узором(орнаментом) шаблон, придумав свою композицию. Подчеркнуть орнаментом форму предмета. Найти выразительное цветовое решение.</a:t>
            </a:r>
          </a:p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Роспись шаблона.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Изучить технологию и приёмы росписи. Вести работу последовательно.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Материалы: плоский шаблон из фанеры, крахмал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проклейки шаблона, гуашь, лак.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Каркасная кукла. Эскизы на заданную тему.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 над изготовлением каркасной куклы по эскизу.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Задача: 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Вести работу последовательно(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голова  в технике </a:t>
            </a:r>
            <a:r>
              <a:rPr lang="ru-RU" sz="120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папье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ru-RU" sz="120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маше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проволочный каркас, туловище из ваты, </a:t>
            </a:r>
            <a:r>
              <a:rPr lang="ru-RU" sz="120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синтепона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или бумаги), применять различные материалы для изготовления одежды , обуви и волос.</a:t>
            </a:r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 № 8: Работа над изготовлением каркасной куклы по эскизу.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Тема курса: Трансформация природного мотива в орнаментальную декоративную форму. Декоративный натюрморт.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Зарисовка растения.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r>
              <a:rPr lang="ru-RU" i="1" dirty="0" smtClean="0"/>
              <a:t>Цель:  </a:t>
            </a:r>
            <a:r>
              <a:rPr lang="ru-RU" i="0" dirty="0" smtClean="0"/>
              <a:t>Изучить</a:t>
            </a:r>
            <a:r>
              <a:rPr lang="ru-RU" i="0" baseline="0" dirty="0" smtClean="0"/>
              <a:t> выбранное растение- его форму, пластику, индивидуальные особенности.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№ 1: </a:t>
            </a:r>
            <a:r>
              <a:rPr lang="ru-RU" i="1" u="none" dirty="0" smtClean="0"/>
              <a:t>цель</a:t>
            </a:r>
            <a:r>
              <a:rPr lang="ru-RU" dirty="0" smtClean="0"/>
              <a:t>- познакомиться с возможностями ученика (внимательность,  аккуратность, воображение ,навыки</a:t>
            </a:r>
            <a:r>
              <a:rPr lang="ru-RU" baseline="0" dirty="0" smtClean="0"/>
              <a:t> работы с красками)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Стилизация растений.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Цель:  </a:t>
            </a:r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Научиться графическими средствами( линия, фактура, декор, пятно) передавать характерные особенности растительных форм.</a:t>
            </a: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eaLnBrk="1" fontAlgn="ctr" latinLnBrk="0" hangingPunct="1"/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Композиция орнамента.</a:t>
            </a: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Орнамент в круге(квадрате).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r>
              <a:rPr lang="ru-RU" i="1" dirty="0" smtClean="0"/>
              <a:t>Цель:  </a:t>
            </a:r>
            <a:r>
              <a:rPr lang="ru-RU" i="0" dirty="0" smtClean="0"/>
              <a:t>Понять структурный язык</a:t>
            </a:r>
            <a:r>
              <a:rPr lang="ru-RU" i="0" baseline="0" dirty="0" smtClean="0"/>
              <a:t> построения орнамента, изучить особенности композиции- симметрия, асимметрия, статика, динамика, изучить виды орнамента- лента, сетка, медальон, использовать цвет для выразительного решения темы.</a:t>
            </a:r>
          </a:p>
          <a:p>
            <a:r>
              <a:rPr lang="ru-RU" i="0" dirty="0" smtClean="0"/>
              <a:t>Для построения орнамента использовать предыдущее задание.</a:t>
            </a:r>
            <a:endParaRPr lang="ru-RU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Декоративный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натюрморт.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Фактуры</a:t>
            </a:r>
            <a:r>
              <a:rPr lang="ru-RU" sz="1200" baseline="0" dirty="0" smtClean="0"/>
              <a:t> и их применение на практике</a:t>
            </a:r>
            <a:r>
              <a:rPr lang="ru-RU" sz="1200" dirty="0" smtClean="0"/>
              <a:t>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r>
              <a:rPr lang="ru-RU" dirty="0" smtClean="0"/>
              <a:t>Изучить</a:t>
            </a:r>
            <a:r>
              <a:rPr lang="ru-RU" baseline="0" dirty="0" smtClean="0"/>
              <a:t> и зарисовать с натуры(фотографий) фактуру представителей флоры и фауны.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Фактура на керамической плитке.(Использовать зарисовки фактур для создания декоративного рельефа)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Times New Roman"/>
              <a:cs typeface="+mn-cs"/>
            </a:endParaRPr>
          </a:p>
          <a:p>
            <a:r>
              <a:rPr lang="ru-RU" dirty="0" smtClean="0"/>
              <a:t>Материал- глина, краски по керамике.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Используя ранее изученный материал (зарисовки растений, стилизация растений, фактуру природных</a:t>
            </a:r>
            <a:r>
              <a:rPr lang="ru-RU" baseline="0" dirty="0" smtClean="0"/>
              <a:t> форм) придумать своё растение-фантазию.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Цветовая мозаика «Холодное- тёплое» (Изучаем наши краски.)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baseline="0" dirty="0" smtClean="0"/>
              <a:t>Цель</a:t>
            </a:r>
            <a:r>
              <a:rPr lang="ru-RU" baseline="0" dirty="0" smtClean="0"/>
              <a:t>- научить различать холодные и теплые цвета, из имеющегося набора красок, составить как можно больше новых цветовых оттенков, ровно закрашивать поверхность, составленный цвет использовать один раз;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Пятнография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(Изучаем наши краски, развиваем воображение.)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Цель</a:t>
            </a:r>
            <a:r>
              <a:rPr lang="ru-RU" dirty="0" smtClean="0"/>
              <a:t> – развивать воображение, закрепить</a:t>
            </a:r>
            <a:r>
              <a:rPr lang="ru-RU" baseline="0" dirty="0" smtClean="0"/>
              <a:t> навыки предыдущего задания (смешивать краски, подбирая искомый цвет)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Линия-настроение, цвет-настроение. «Грусть», «Гнев», «Покой», «Радость»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т.д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(Возможности линии и цвета в передаче эмоций, развитие абстрактного мышления.) 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абстрактно, беспредметно, используя линию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цветовое пятно, суметь рассказать о эмоциях и настроении.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C368D-E777-466B-9EEF-F0E3FC11B98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8%D0%BD%D1%82%D0%B5%D1%80%D0%B0%D0%BA%D1%82%D0%B8%D0%B2%D0%BD%D1%8B%D0%B5_%D0%BF%D0%BE%D0%B4%D1%85%D0%BE%D0%B4%D1%8B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8%D0%BD%D1%82%D0%B5%D1%80%D0%B0%D0%BA%D1%82%D0%B8%D0%B2%D0%BD%D1%8B%D0%B5_%D0%BF%D0%BE%D0%B4%D1%85%D0%BE%D0%B4%D1%8B" TargetMode="Externa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ефёдова Настя, 12 лет, Улиточка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8" y="3714744"/>
            <a:ext cx="2000240" cy="1857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90" y="642910"/>
            <a:ext cx="6429420" cy="250033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Применение Интерактивного метода обучения </a:t>
            </a:r>
            <a:br>
              <a:rPr lang="ru-RU" sz="2000" dirty="0" smtClean="0"/>
            </a:br>
            <a:r>
              <a:rPr lang="ru-RU" sz="2000" dirty="0" smtClean="0"/>
              <a:t>декоративно-прикладной композиции в детской художественной школе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56" y="7286644"/>
            <a:ext cx="5629294" cy="1571636"/>
          </a:xfrm>
        </p:spPr>
        <p:txBody>
          <a:bodyPr>
            <a:normAutofit/>
          </a:bodyPr>
          <a:lstStyle/>
          <a:p>
            <a:r>
              <a:rPr lang="ru-RU" dirty="0" smtClean="0"/>
              <a:t>Санникова Елена Анатольевна-преподаватель декоративной и станковой композиций</a:t>
            </a:r>
            <a:endParaRPr lang="ru-RU" dirty="0"/>
          </a:p>
        </p:txBody>
      </p:sp>
      <p:pic>
        <p:nvPicPr>
          <p:cNvPr id="6" name="Рисунок 5" descr="Кузнецова Полина, 12 лет, Солнечный котик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12" y="3571868"/>
            <a:ext cx="3786214" cy="278608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6762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Задание № 2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785918"/>
            <a:ext cx="5214974" cy="657229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</a:t>
            </a:r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пятнография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2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8" y="2071670"/>
            <a:ext cx="6286544" cy="452768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Композиция с «пятна»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328232"/>
            <a:ext cx="6515100" cy="5522587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«линия- цвет-настроение»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2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857356"/>
            <a:ext cx="5214974" cy="650085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Портрет пьеро «грусть»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3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8" y="1785918"/>
            <a:ext cx="4929222" cy="678661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Эскиз игрушки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31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812045"/>
            <a:ext cx="6515100" cy="455496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Игрушка «</a:t>
            </a:r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дергунчик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31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964412"/>
            <a:ext cx="6515100" cy="4250226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Тональные упражнения</a:t>
            </a:r>
            <a:endParaRPr lang="ru-RU" sz="2800" dirty="0"/>
          </a:p>
        </p:txBody>
      </p:sp>
      <p:pic>
        <p:nvPicPr>
          <p:cNvPr id="4" name="Содержимое 3" descr="DSC0629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714480"/>
            <a:ext cx="5214974" cy="642942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Цветовые упражнения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3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785918"/>
            <a:ext cx="5286412" cy="678661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Чайник «образ»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596124"/>
            <a:ext cx="6515100" cy="498680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Интерактивный метод обучения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8" y="1571604"/>
            <a:ext cx="6429420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solidFill>
                  <a:srgbClr val="C00000"/>
                </a:solidFill>
                <a:hlinkClick r:id="rId2" tooltip="Интерактивные подходы"/>
              </a:rPr>
              <a:t> </a:t>
            </a:r>
            <a:r>
              <a:rPr lang="ru-RU" sz="1600" i="1" u="sng" dirty="0" smtClean="0">
                <a:solidFill>
                  <a:srgbClr val="C00000"/>
                </a:solidFill>
              </a:rPr>
              <a:t>Метод обучения</a:t>
            </a:r>
            <a:r>
              <a:rPr lang="ru-RU" sz="1600" dirty="0" smtClean="0"/>
              <a:t> (от </a:t>
            </a:r>
            <a:r>
              <a:rPr lang="ru-RU" sz="1600" dirty="0" err="1" smtClean="0"/>
              <a:t>др.-греч</a:t>
            </a:r>
            <a:r>
              <a:rPr lang="ru-RU" sz="1600" dirty="0" smtClean="0"/>
              <a:t>. </a:t>
            </a:r>
            <a:r>
              <a:rPr lang="ru-RU" sz="1600" dirty="0" err="1" smtClean="0"/>
              <a:t>μέθοδος </a:t>
            </a:r>
            <a:r>
              <a:rPr lang="ru-RU" sz="1600" dirty="0" smtClean="0"/>
              <a:t>— путь) – процесс взаимодействия между учителем и учениками, в результате которого происходит передача и усвоение знаний, умений и навыков, предусмотренных содержанием обучения.</a:t>
            </a:r>
          </a:p>
          <a:p>
            <a:r>
              <a:rPr lang="ru-RU" sz="1600" dirty="0" smtClean="0"/>
              <a:t>По сложившейся традиции в отечественной педагогике МЕТОДЫ обучения подразделяются на </a:t>
            </a:r>
            <a:r>
              <a:rPr lang="ru-RU" sz="1600" b="1" dirty="0" smtClean="0"/>
              <a:t>три группы</a:t>
            </a:r>
            <a:r>
              <a:rPr lang="ru-RU" sz="1600" dirty="0" smtClean="0"/>
              <a:t>:</a:t>
            </a:r>
          </a:p>
          <a:p>
            <a:r>
              <a:rPr lang="ru-RU" sz="1600" dirty="0" smtClean="0"/>
              <a:t>- </a:t>
            </a:r>
            <a:r>
              <a:rPr lang="ru-RU" sz="1600" i="1" dirty="0" smtClean="0"/>
              <a:t>Методы организации</a:t>
            </a:r>
            <a:r>
              <a:rPr lang="ru-RU" sz="1600" dirty="0" smtClean="0"/>
              <a:t> и осуществления учебно-познавательной деятельности:</a:t>
            </a:r>
          </a:p>
          <a:p>
            <a:r>
              <a:rPr lang="ru-RU" sz="1600" b="1" dirty="0" smtClean="0"/>
              <a:t>1.</a:t>
            </a:r>
            <a:r>
              <a:rPr lang="ru-RU" sz="1600" dirty="0" smtClean="0"/>
              <a:t> Словесные, наглядные, практические(По источнику изложения учебного материала).</a:t>
            </a:r>
          </a:p>
          <a:p>
            <a:r>
              <a:rPr lang="ru-RU" sz="1600" b="1" dirty="0" smtClean="0"/>
              <a:t>2.</a:t>
            </a:r>
            <a:r>
              <a:rPr lang="ru-RU" sz="1600" dirty="0" smtClean="0"/>
              <a:t> Репродуктивные, объяснительно-иллюстративные, поисковые, исследовательские, проблемные и др.(по характеру учебно-познавательной деятельности).</a:t>
            </a:r>
          </a:p>
          <a:p>
            <a:r>
              <a:rPr lang="ru-RU" sz="1600" b="1" dirty="0" smtClean="0"/>
              <a:t>3.</a:t>
            </a:r>
            <a:r>
              <a:rPr lang="ru-RU" sz="1600" dirty="0" smtClean="0"/>
              <a:t> Индуктивные и дедуктивные(по логике изложения и восприятия учебного материала);</a:t>
            </a:r>
          </a:p>
          <a:p>
            <a:r>
              <a:rPr lang="ru-RU" sz="1600" dirty="0" smtClean="0"/>
              <a:t>- </a:t>
            </a:r>
            <a:r>
              <a:rPr lang="ru-RU" sz="1600" i="1" dirty="0" smtClean="0"/>
              <a:t>Методы контроля</a:t>
            </a:r>
            <a:r>
              <a:rPr lang="ru-RU" sz="1600" dirty="0" smtClean="0"/>
              <a:t> за эффективностью учебно-познавательной деятельности: устные, письменные проверки и самопроверки результативности овладения знаниями, умениями и навыками;</a:t>
            </a:r>
          </a:p>
          <a:p>
            <a:r>
              <a:rPr lang="ru-RU" sz="1600" dirty="0" smtClean="0"/>
              <a:t>- </a:t>
            </a:r>
            <a:r>
              <a:rPr lang="ru-RU" sz="1600" i="1" dirty="0" smtClean="0"/>
              <a:t>Методы стимулирования</a:t>
            </a:r>
            <a:r>
              <a:rPr lang="ru-RU" sz="1600" dirty="0" smtClean="0"/>
              <a:t> учебно-познавательной деятельности: Определённые поощрения в формировании мотивации, чувства ответственности, обязательств, интересов в овладении знаниями, умениями и навыками.</a:t>
            </a:r>
          </a:p>
          <a:p>
            <a:r>
              <a:rPr lang="ru-RU" sz="1600" dirty="0" smtClean="0"/>
              <a:t> Конечно есть и другие методы обучения, применяемые на практике: пассивный и активный методы, интерактивный и эвристический и др.</a:t>
            </a:r>
          </a:p>
          <a:p>
            <a:r>
              <a:rPr lang="ru-RU" sz="1600" dirty="0" smtClean="0"/>
              <a:t>На занятиях по декоративной композиции используются разные методы обучения, но в основном интерактивный. Как показала практика, этот метод наиболее эффективен для достижения поставленных на уроке целей и задач.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«друзья»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82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816261"/>
            <a:ext cx="6515100" cy="4546529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DotumChe" pitchFamily="49" charset="-127"/>
                <a:ea typeface="DotumChe" pitchFamily="49" charset="-127"/>
              </a:rPr>
              <a:t>Объемно-декоративная работа 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3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94" y="1643042"/>
            <a:ext cx="5286412" cy="678661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монотипия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90" y="2357423"/>
            <a:ext cx="2928958" cy="4645934"/>
          </a:xfrm>
        </p:spPr>
      </p:pic>
      <p:pic>
        <p:nvPicPr>
          <p:cNvPr id="5" name="Рисунок 4" descr="DSC062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62" y="2357422"/>
            <a:ext cx="3292707" cy="46733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диатипия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9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300303"/>
            <a:ext cx="6515100" cy="5578445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Гравюра на картоне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9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714480"/>
            <a:ext cx="5286412" cy="678661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Гравюра на картоне</a:t>
            </a:r>
            <a:endParaRPr lang="ru-RU" sz="2800" dirty="0"/>
          </a:p>
        </p:txBody>
      </p:sp>
      <p:pic>
        <p:nvPicPr>
          <p:cNvPr id="4" name="Содержимое 3" descr="DSC063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8" y="1785918"/>
            <a:ext cx="4857784" cy="650085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2 класс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9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606110"/>
            <a:ext cx="6515100" cy="4966831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u="sng" dirty="0" smtClean="0">
                <a:latin typeface="DotumChe" pitchFamily="49" charset="-127"/>
                <a:ea typeface="DotumChe" pitchFamily="49" charset="-127"/>
              </a:rPr>
              <a:t>2 класс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/>
            </a:r>
            <a:br>
              <a:rPr lang="ru-RU" sz="2800" b="1" dirty="0" smtClean="0">
                <a:latin typeface="DotumChe" pitchFamily="49" charset="-127"/>
                <a:ea typeface="DotumChe" pitchFamily="49" charset="-127"/>
              </a:rPr>
            </a:b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00166"/>
            <a:ext cx="6515100" cy="7143799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Во втором классе углубляются и закрепляются знания и умения, полученные в первом классе. Дальнейшее развитие абстрактного мышления. Изучение стилизации , знаковости. Знакомство с областями их применения. Даются понятия о дизайнерском проектировании. Закрепление понятий :цвет-образ, цвет-настроение. Совершенствование навыков в работе с графическими материалами (тушь-перо, тушь-кисть, гель). Учить добиваться выразительности изображения за счёт пластики линии, фактуры, пятна.</a:t>
            </a:r>
            <a:endParaRPr lang="ru-RU" sz="1800" dirty="0" smtClean="0"/>
          </a:p>
          <a:p>
            <a:r>
              <a:rPr lang="ru-RU" sz="1800" b="1" dirty="0" smtClean="0"/>
              <a:t>Общая тема во втором классе – С Т И Л И З А Ц И Я.</a:t>
            </a:r>
            <a:endParaRPr lang="ru-RU" sz="1800" dirty="0" smtClean="0"/>
          </a:p>
          <a:p>
            <a:r>
              <a:rPr lang="ru-RU" sz="1800" b="1" dirty="0" smtClean="0"/>
              <a:t>Цель – освоить приёмы условного ассоциативного, абстрагированного изображения объекта (животные, насекомые, рыбы).</a:t>
            </a:r>
            <a:endParaRPr lang="ru-RU" sz="1800" dirty="0" smtClean="0"/>
          </a:p>
          <a:p>
            <a:r>
              <a:rPr lang="ru-RU" sz="1800" b="1" dirty="0" smtClean="0"/>
              <a:t>Задачи – от реалистического изображения последовательно перейти к его стилизации, ассоциативности, абстрагированию, знаковости. А так же познакомить с практическим применением стилизации в жизни человека.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Весёлые зверюшки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9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765223"/>
            <a:ext cx="6515100" cy="4648604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стилизация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6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801170"/>
            <a:ext cx="6515100" cy="457671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67625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Интерактивный метод обучения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66" y="1643043"/>
            <a:ext cx="63579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hlinkClick r:id="rId2" tooltip="Интерактивные подходы"/>
              </a:rPr>
              <a:t>Интерактивный метод</a:t>
            </a:r>
            <a:r>
              <a:rPr lang="ru-RU" sz="1600" dirty="0" smtClean="0"/>
              <a:t> </a:t>
            </a:r>
          </a:p>
          <a:p>
            <a:r>
              <a:rPr lang="ru-RU" sz="1600" dirty="0" smtClean="0"/>
              <a:t>Интерактивный («</a:t>
            </a:r>
            <a:r>
              <a:rPr lang="ru-RU" sz="1600" dirty="0" err="1" smtClean="0"/>
              <a:t>Inter</a:t>
            </a:r>
            <a:r>
              <a:rPr lang="ru-RU" sz="1600" dirty="0" smtClean="0"/>
              <a:t>» - это взаимный, «</a:t>
            </a:r>
            <a:r>
              <a:rPr lang="ru-RU" sz="1600" dirty="0" err="1" smtClean="0"/>
              <a:t>act</a:t>
            </a:r>
            <a:r>
              <a:rPr lang="ru-RU" sz="1600" dirty="0" smtClean="0"/>
              <a:t>» - действовать) – означает взаимодействовать, находиться в режиме беседы, диалога с кем-либо. Другими словами, в отличие от активных методов, интерактивные ориентированы на более широкое взаимодействие учеников не только с учителем, но и друг с другом и на доминирование активности учащихся в процессе обучения. Место учителя в интерактивных уроках сводится к направлению деятельности учащихся на достижение целей урока. Учитель также разрабатывает план урока (обычно, это </a:t>
            </a:r>
            <a:r>
              <a:rPr lang="ru-RU" sz="1600" dirty="0" smtClean="0">
                <a:hlinkClick r:id="rId2" tooltip="Интерактивные подходы"/>
              </a:rPr>
              <a:t>интерактивные упражнения и задания</a:t>
            </a:r>
            <a:r>
              <a:rPr lang="ru-RU" sz="1600" dirty="0" smtClean="0"/>
              <a:t>, в ходе выполнения которых ученик изучает материал).</a:t>
            </a:r>
            <a:br>
              <a:rPr lang="ru-RU" sz="1600" dirty="0" smtClean="0"/>
            </a:br>
            <a:r>
              <a:rPr lang="ru-RU" sz="1600" dirty="0" smtClean="0"/>
              <a:t>Следовательно, основными составляющими интерактивных уроков являются интерактивные упражнения и задания, которые выполняются учащимися. Важное отличие интерактивных упражнений и заданий от обычных в том, что выполняя их учащиеся не только закрепляют уже изученный материал, но и изучают новый.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улиточка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Нефёдова Настя, 12 лет, Улиточка.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924899"/>
            <a:ext cx="6515100" cy="4329252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Проект детского городка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70" y="1714480"/>
            <a:ext cx="5143536" cy="6858048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Макеты фигур для детской площадки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3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86190" y="1643042"/>
            <a:ext cx="2500330" cy="3295387"/>
          </a:xfrm>
        </p:spPr>
      </p:pic>
      <p:pic>
        <p:nvPicPr>
          <p:cNvPr id="5" name="Рисунок 4" descr="DSC063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16" y="5214942"/>
            <a:ext cx="2799204" cy="3623899"/>
          </a:xfrm>
          <a:prstGeom prst="rect">
            <a:avLst/>
          </a:prstGeom>
        </p:spPr>
      </p:pic>
      <p:pic>
        <p:nvPicPr>
          <p:cNvPr id="6" name="Рисунок 5" descr="DSC063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8" y="1643042"/>
            <a:ext cx="2286016" cy="335758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«зоопарк»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8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586101"/>
            <a:ext cx="6515100" cy="500684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«теремок»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820641"/>
            <a:ext cx="6515100" cy="4537768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DotumChe" pitchFamily="49" charset="-127"/>
                <a:ea typeface="DotumChe" pitchFamily="49" charset="-127"/>
              </a:rPr>
              <a:t>«Декоративное насекомое».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734526"/>
            <a:ext cx="6515100" cy="4709999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3 класс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02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42852" y="2786053"/>
            <a:ext cx="6715171" cy="4714908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DotumChe" pitchFamily="49" charset="-127"/>
                <a:ea typeface="DotumChe" pitchFamily="49" charset="-127"/>
              </a:rPr>
              <a:t>3 класс</a:t>
            </a:r>
            <a:r>
              <a:rPr lang="ru-RU" sz="2800" dirty="0" smtClean="0">
                <a:latin typeface="DotumChe" pitchFamily="49" charset="-127"/>
                <a:ea typeface="DotumChe" pitchFamily="49" charset="-127"/>
              </a:rPr>
              <a:t/>
            </a:r>
            <a:br>
              <a:rPr lang="ru-RU" sz="2800" dirty="0" smtClean="0">
                <a:latin typeface="DotumChe" pitchFamily="49" charset="-127"/>
                <a:ea typeface="DotumChe" pitchFamily="49" charset="-127"/>
              </a:rPr>
            </a:br>
            <a:endParaRPr lang="ru-RU" sz="2800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428728"/>
            <a:ext cx="6515100" cy="7429551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 третьем классе продолжаем формировать и закреплять навыки и умения, полученные ранее. В этом классе надо обратить внимание на процесс создания художественного образа.</a:t>
            </a:r>
          </a:p>
          <a:p>
            <a:r>
              <a:rPr lang="ru-RU" sz="1600" b="1" dirty="0" smtClean="0"/>
              <a:t>Тема в третьем классе</a:t>
            </a:r>
            <a:r>
              <a:rPr lang="ru-RU" sz="1600" dirty="0" smtClean="0"/>
              <a:t> – Знакомство с народными традиционными ремёслами. Каркасная кукла.</a:t>
            </a:r>
          </a:p>
          <a:p>
            <a:r>
              <a:rPr lang="ru-RU" sz="1600" b="1" dirty="0" smtClean="0"/>
              <a:t>Цель– </a:t>
            </a:r>
            <a:r>
              <a:rPr lang="ru-RU" sz="1600" dirty="0" smtClean="0"/>
              <a:t>уметь воплощать свои идеи и замыслы в законченное произведение.</a:t>
            </a:r>
          </a:p>
          <a:p>
            <a:r>
              <a:rPr lang="ru-RU" sz="1600" b="1" dirty="0" smtClean="0"/>
              <a:t>Задачи</a:t>
            </a:r>
            <a:r>
              <a:rPr lang="ru-RU" sz="1600" dirty="0" smtClean="0"/>
              <a:t> – учить работать с объёмом, с собранным вспомогательным натурным материалом, применять различные техники исполнения на практике.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«куколки </a:t>
            </a:r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столбушки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787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8" y="1643042"/>
            <a:ext cx="2571768" cy="3143272"/>
          </a:xfrm>
        </p:spPr>
      </p:pic>
      <p:pic>
        <p:nvPicPr>
          <p:cNvPr id="5" name="Рисунок 4" descr="DSC078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04" y="1643041"/>
            <a:ext cx="2500330" cy="3238523"/>
          </a:xfrm>
          <a:prstGeom prst="rect">
            <a:avLst/>
          </a:prstGeom>
        </p:spPr>
      </p:pic>
      <p:pic>
        <p:nvPicPr>
          <p:cNvPr id="6" name="Рисунок 5" descr="DSC078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04" y="5072066"/>
            <a:ext cx="2553908" cy="3571900"/>
          </a:xfrm>
          <a:prstGeom prst="rect">
            <a:avLst/>
          </a:prstGeom>
        </p:spPr>
      </p:pic>
      <p:pic>
        <p:nvPicPr>
          <p:cNvPr id="7" name="Рисунок 6" descr="DSC078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7628" y="5072067"/>
            <a:ext cx="2572397" cy="357189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err="1" smtClean="0">
                <a:latin typeface="DotumChe" pitchFamily="49" charset="-127"/>
                <a:ea typeface="DotumChe" pitchFamily="49" charset="-127"/>
              </a:rPr>
              <a:t>Пермогорская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 роспись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6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714480"/>
            <a:ext cx="5214974" cy="692948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DotumChe" pitchFamily="49" charset="-127"/>
                <a:ea typeface="DotumChe" pitchFamily="49" charset="-127"/>
              </a:rPr>
              <a:t>Пояснительная записка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428728"/>
            <a:ext cx="6515100" cy="7286677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Пояснительная записка</a:t>
            </a:r>
          </a:p>
          <a:p>
            <a:r>
              <a:rPr lang="ru-RU" sz="1600" dirty="0" smtClean="0"/>
              <a:t>В учебно-воспитательной работе с детьми ДХШ  наряду с изучением изобразительной грамоты по рисунку, живописи, композиции и истории искусств, всё большее значение приобретают занятия по прикладной композиции и работа в материале. Она способствует развитию мышления, творческого воображения, художественных способностей учащихся и их эстетическому воспитанию, приобретению практических навыков.</a:t>
            </a:r>
          </a:p>
          <a:p>
            <a:r>
              <a:rPr lang="ru-RU" sz="1600" dirty="0" smtClean="0"/>
              <a:t>На уроках декоративной композиции учащиеся знакомятся с историей развития декоративно-прикладного искусства от первобытного общества до наших дней. В процессе учебы они узнают, что произведения декоративно-прикладного искусства помимо красоты, виртуозности исполнения должны быть и функциональны.</a:t>
            </a:r>
          </a:p>
          <a:p>
            <a:r>
              <a:rPr lang="ru-RU" sz="1600" dirty="0" smtClean="0"/>
              <a:t>Процесс эстетического познания детьми произведений декоративно-прикладного искусства на занятиях по ДК включает в себя как восприятие произведений, так и практическую работу учащихся. На практических занятиях ребята учатся «языку» условности, обобщения, абстрагирования. Занятия с учащимися строятся на основе развития у них понимания органического сочетания декора с формой, материалом, назначением вещи.</a:t>
            </a:r>
          </a:p>
          <a:p>
            <a:r>
              <a:rPr lang="ru-RU" sz="1600" dirty="0" smtClean="0"/>
              <a:t>Уроки ДК развивают эстетический вкус, формирует у учащихся чувство композиции, учат единству утилитарного и художественного, прививают аккуратность, прививают любовь и бережное отношение к историческому наследию декоративно-прикладного искусства. Полученные на уроках знания помогают учащимся создавать творческие </a:t>
            </a:r>
            <a:r>
              <a:rPr lang="ru-RU" sz="1800" dirty="0" smtClean="0"/>
              <a:t>работы.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Эскиз росписи лошадки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7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94" y="1714480"/>
            <a:ext cx="5429288" cy="678661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Расписные кони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78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8" y="1714480"/>
            <a:ext cx="2563418" cy="3438581"/>
          </a:xfrm>
        </p:spPr>
      </p:pic>
      <p:pic>
        <p:nvPicPr>
          <p:cNvPr id="6" name="Рисунок 5" descr="DSC078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66" y="1785918"/>
            <a:ext cx="2571768" cy="3429024"/>
          </a:xfrm>
          <a:prstGeom prst="rect">
            <a:avLst/>
          </a:prstGeom>
        </p:spPr>
      </p:pic>
      <p:pic>
        <p:nvPicPr>
          <p:cNvPr id="7" name="Рисунок 6" descr="DSC078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8" y="5286380"/>
            <a:ext cx="2571769" cy="3429024"/>
          </a:xfrm>
          <a:prstGeom prst="rect">
            <a:avLst/>
          </a:prstGeom>
        </p:spPr>
      </p:pic>
      <p:pic>
        <p:nvPicPr>
          <p:cNvPr id="8" name="Рисунок 7" descr="DSC078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66" y="5357818"/>
            <a:ext cx="2607462" cy="347661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Эскиз на тему «ярмарка»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эскиз куклы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55122" y="2071688"/>
            <a:ext cx="4462056" cy="6035675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Работа с каркасом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862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95292" y="1714480"/>
            <a:ext cx="2333641" cy="3500462"/>
          </a:xfrm>
        </p:spPr>
      </p:pic>
      <p:pic>
        <p:nvPicPr>
          <p:cNvPr id="5" name="Рисунок 4" descr="DSC086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66" y="1785918"/>
            <a:ext cx="2428892" cy="3363082"/>
          </a:xfrm>
          <a:prstGeom prst="rect">
            <a:avLst/>
          </a:prstGeom>
        </p:spPr>
      </p:pic>
      <p:pic>
        <p:nvPicPr>
          <p:cNvPr id="6" name="Рисунок 5" descr="DSC086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8" y="5357818"/>
            <a:ext cx="2357454" cy="3536181"/>
          </a:xfrm>
          <a:prstGeom prst="rect">
            <a:avLst/>
          </a:prstGeom>
        </p:spPr>
      </p:pic>
      <p:pic>
        <p:nvPicPr>
          <p:cNvPr id="7" name="Рисунок 6" descr="DSC086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24" y="5643570"/>
            <a:ext cx="3214686" cy="235745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Продавец шапок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Султанова Настя, 15 лет, Продавец шапок.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-142900" y="2714615"/>
            <a:ext cx="7143799" cy="5000660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4 класс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84" y="1785918"/>
            <a:ext cx="4714907" cy="6786610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90566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>
                <a:latin typeface="DotumChe" pitchFamily="49" charset="-127"/>
                <a:ea typeface="DotumChe" pitchFamily="49" charset="-127"/>
              </a:rPr>
              <a:t>4 класс</a:t>
            </a:r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/>
            </a:r>
            <a:br>
              <a:rPr lang="ru-RU" sz="2800" b="1" dirty="0" smtClean="0">
                <a:latin typeface="DotumChe" pitchFamily="49" charset="-127"/>
                <a:ea typeface="DotumChe" pitchFamily="49" charset="-127"/>
              </a:rPr>
            </a:b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400" dirty="0" smtClean="0"/>
              <a:t>В четвертом классе учащиеся продолжают знакомство с видами декоративно-прикладного искусства, с основами графического дизайна, необходимые для профессионального ориентирования учащихся.Закрепляют знания, умения и навыки предыдущих лет учебы.</a:t>
            </a:r>
          </a:p>
          <a:p>
            <a:r>
              <a:rPr lang="ru-RU" sz="3400" b="1" dirty="0" smtClean="0"/>
              <a:t>Тема 4 класса</a:t>
            </a:r>
            <a:r>
              <a:rPr lang="ru-RU" sz="3400" dirty="0" smtClean="0"/>
              <a:t> – Трансформация природного мотива в орнаментальную декоративную форму. Декоративный натюрморт. </a:t>
            </a:r>
          </a:p>
          <a:p>
            <a:r>
              <a:rPr lang="ru-RU" sz="3400" b="1" dirty="0" smtClean="0"/>
              <a:t>Цели – </a:t>
            </a:r>
            <a:r>
              <a:rPr lang="ru-RU" sz="3400" dirty="0" smtClean="0"/>
              <a:t>изучить виды орнамента (ленточный, сетчатый, в окружности. в квадрате) и особенности композиции орнамента (симметрия, </a:t>
            </a:r>
            <a:r>
              <a:rPr lang="ru-RU" sz="3400" dirty="0" err="1" smtClean="0"/>
              <a:t>ассиметрия</a:t>
            </a:r>
            <a:r>
              <a:rPr lang="ru-RU" sz="3400" dirty="0" smtClean="0"/>
              <a:t>, статика, динамика).Изучить способы достижения декоративности в композиции на примере натюрморта.</a:t>
            </a:r>
          </a:p>
          <a:p>
            <a:r>
              <a:rPr lang="ru-RU" sz="3400" b="1" dirty="0" smtClean="0"/>
              <a:t>Задачи – </a:t>
            </a:r>
            <a:r>
              <a:rPr lang="ru-RU" sz="3400" dirty="0" smtClean="0"/>
              <a:t>Научить трансформировать природный мотив от реально-пространственного до декоративно-художественного образа. Начинать занятия по этой теме нужно с изучения натурного материала( с зарисовок растений , с внимательного их изучения).Ученики должны уметь пластикой линий, фактурой, выразительным силуэтом, цветом раскрыть характер выбранного растения, стилизованное изображение растения применить в построении своего орнамента. Научить приёмам, усиливающим декоративность композиции - </a:t>
            </a:r>
            <a:r>
              <a:rPr lang="ru-RU" sz="3400" dirty="0" err="1" smtClean="0"/>
              <a:t>оверлеппинг</a:t>
            </a:r>
            <a:r>
              <a:rPr lang="ru-RU" sz="3400" dirty="0" smtClean="0"/>
              <a:t>, орнаментальность, членение плоскости на части, применение модуля.</a:t>
            </a:r>
            <a:endParaRPr lang="ru-RU" sz="34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Зарисовка растения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81835" y="2071688"/>
            <a:ext cx="4208630" cy="6035675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Стилизация «черёмуха»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9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867050"/>
            <a:ext cx="6515100" cy="4444951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Орнамент в окружности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9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2362912"/>
            <a:ext cx="6515100" cy="545322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DotumChe" pitchFamily="49" charset="-127"/>
                <a:ea typeface="DotumChe" pitchFamily="49" charset="-127"/>
              </a:rPr>
              <a:t>Цели и задачи программы</a:t>
            </a:r>
            <a:r>
              <a:rPr lang="ru-RU" b="1" dirty="0" smtClean="0">
                <a:latin typeface="Calibri" pitchFamily="34" charset="0"/>
                <a:ea typeface="DotumChe" pitchFamily="49" charset="-127"/>
              </a:rPr>
              <a:t/>
            </a:r>
            <a:br>
              <a:rPr lang="ru-RU" b="1" dirty="0" smtClean="0">
                <a:latin typeface="Calibri" pitchFamily="34" charset="0"/>
                <a:ea typeface="DotumChe" pitchFamily="49" charset="-127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00166"/>
            <a:ext cx="6515100" cy="7000923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Развить понимание художественно-выразительных особенностей языка декоративно-прикладного искусства.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Научить использовать линию, ритм, силуэт, цвет, пропорции, форму, композицию как средства художественной выразительности в создании декоративных работ.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Овладеть процессом стилизации природных форм в декоративные.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 Научить основам графического дизайна.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Развить навыки работы учащихся с различными материалами и в различных техниках.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Развитие ремесленных навыков</a:t>
            </a:r>
          </a:p>
          <a:p>
            <a:pPr lvl="0"/>
            <a:r>
              <a:rPr lang="ru-RU" sz="1600" dirty="0" smtClean="0">
                <a:latin typeface="+mj-lt"/>
                <a:ea typeface="DotumChe" pitchFamily="49" charset="-127"/>
              </a:rPr>
              <a:t>Применять знания и навыки при создании предметов декоративно-прикладного искусства. </a:t>
            </a:r>
          </a:p>
          <a:p>
            <a:r>
              <a:rPr lang="ru-RU" sz="1600" dirty="0" smtClean="0">
                <a:latin typeface="+mj-lt"/>
                <a:ea typeface="DotumChe" pitchFamily="49" charset="-127"/>
              </a:rPr>
              <a:t>   </a:t>
            </a:r>
          </a:p>
          <a:p>
            <a:r>
              <a:rPr lang="ru-RU" sz="1600" dirty="0" smtClean="0">
                <a:latin typeface="+mj-lt"/>
                <a:ea typeface="DotumChe" pitchFamily="49" charset="-127"/>
              </a:rPr>
              <a:t>   Предполагаемый в программе тематический план является примерным. В него могут быть внесены те или иные изменения, целесообразность которых диктуется специфическими условиями работы.</a:t>
            </a:r>
          </a:p>
          <a:p>
            <a:r>
              <a:rPr lang="ru-RU" sz="1600" dirty="0" smtClean="0">
                <a:latin typeface="+mj-lt"/>
                <a:ea typeface="DotumChe" pitchFamily="49" charset="-127"/>
              </a:rPr>
              <a:t> </a:t>
            </a:r>
            <a:r>
              <a:rPr lang="ru-RU" sz="1600" b="1" u="sng" dirty="0" smtClean="0">
                <a:latin typeface="+mj-lt"/>
                <a:ea typeface="DotumChe" pitchFamily="49" charset="-127"/>
              </a:rPr>
              <a:t>Структура курса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r>
              <a:rPr lang="ru-RU" sz="1600" b="1" dirty="0" smtClean="0">
                <a:latin typeface="+mj-lt"/>
                <a:ea typeface="DotumChe" pitchFamily="49" charset="-127"/>
              </a:rPr>
              <a:t>Общее количество часов курса - 346,5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r>
              <a:rPr lang="ru-RU" sz="1600" b="1" dirty="0" smtClean="0">
                <a:latin typeface="+mj-lt"/>
                <a:ea typeface="DotumChe" pitchFamily="49" charset="-127"/>
              </a:rPr>
              <a:t>33 учебных недели</a:t>
            </a:r>
          </a:p>
          <a:p>
            <a:r>
              <a:rPr lang="ru-RU" sz="1600" b="1" dirty="0" smtClean="0">
                <a:latin typeface="+mj-lt"/>
                <a:ea typeface="DotumChe" pitchFamily="49" charset="-127"/>
              </a:rPr>
              <a:t>Количество часов в неделю и по годам обучения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pPr algn="just"/>
            <a:r>
              <a:rPr lang="ru-RU" sz="1600" b="1" dirty="0" smtClean="0">
                <a:latin typeface="+mj-lt"/>
                <a:ea typeface="DotumChe" pitchFamily="49" charset="-127"/>
              </a:rPr>
              <a:t>1 класс        2 класс       3 класс         4 класс     5 класс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r>
              <a:rPr lang="ru-RU" sz="1600" b="1" dirty="0" smtClean="0">
                <a:latin typeface="+mj-lt"/>
                <a:ea typeface="DotumChe" pitchFamily="49" charset="-127"/>
              </a:rPr>
              <a:t>    2,5                 2,5              2,5                1,5              1,5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r>
              <a:rPr lang="ru-RU" sz="1600" b="1" dirty="0" smtClean="0">
                <a:latin typeface="+mj-lt"/>
                <a:ea typeface="DotumChe" pitchFamily="49" charset="-127"/>
              </a:rPr>
              <a:t>   82,5                82,5          82,5               49,5           49,5</a:t>
            </a:r>
            <a:endParaRPr lang="ru-RU" sz="1600" dirty="0" smtClean="0">
              <a:latin typeface="+mj-lt"/>
              <a:ea typeface="DotumChe" pitchFamily="49" charset="-127"/>
            </a:endParaRPr>
          </a:p>
          <a:p>
            <a:endParaRPr lang="ru-RU" sz="1600" dirty="0">
              <a:latin typeface="DotumChe" pitchFamily="49" charset="-127"/>
              <a:ea typeface="DotumChe" pitchFamily="49" charset="-127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DotumChe" pitchFamily="49" charset="-127"/>
                <a:ea typeface="DotumChe" pitchFamily="49" charset="-127"/>
              </a:rPr>
              <a:t> </a:t>
            </a:r>
            <a:r>
              <a:rPr lang="ru-RU" sz="3100" b="1" dirty="0" smtClean="0">
                <a:latin typeface="DotumChe" pitchFamily="49" charset="-127"/>
                <a:ea typeface="DotumChe" pitchFamily="49" charset="-127"/>
              </a:rPr>
              <a:t>«декоративный натюрморт»</a:t>
            </a:r>
            <a:endParaRPr lang="ru-RU" sz="3100" dirty="0"/>
          </a:p>
        </p:txBody>
      </p:sp>
      <p:pic>
        <p:nvPicPr>
          <p:cNvPr id="4" name="Содержимое 3" descr="DSC062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8" y="1714480"/>
            <a:ext cx="4857784" cy="6500858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Фактуры природных форм</a:t>
            </a:r>
            <a:endParaRPr lang="ru-RU" sz="2800" dirty="0"/>
          </a:p>
        </p:txBody>
      </p:sp>
      <p:pic>
        <p:nvPicPr>
          <p:cNvPr id="4" name="Содержимое 3" descr="DSC062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85860" y="1714480"/>
            <a:ext cx="4214842" cy="6715172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Керамическая плитка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8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714356" y="1571604"/>
            <a:ext cx="5357850" cy="6929486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Растение-фантазия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5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63277" y="2071688"/>
            <a:ext cx="4245746" cy="6035675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5 класс</a:t>
            </a:r>
            <a:br>
              <a:rPr lang="ru-RU" sz="2800" b="1" dirty="0" smtClean="0">
                <a:latin typeface="DotumChe" pitchFamily="49" charset="-127"/>
                <a:ea typeface="DotumChe" pitchFamily="49" charset="-127"/>
              </a:rPr>
            </a:br>
            <a:endParaRPr lang="ru-RU" sz="2800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71605"/>
            <a:ext cx="6515100" cy="653523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Знания и навыки, полученные в 1, 2, 3,4 классах, должны быть применены на занятиях курса. Учащимся 5 класса дана возможность выбора темы и техники исполнения творческого контрольного задания.</a:t>
            </a:r>
          </a:p>
          <a:p>
            <a:r>
              <a:rPr lang="ru-RU" sz="1600" b="1" dirty="0" smtClean="0"/>
              <a:t>Цель-</a:t>
            </a:r>
            <a:r>
              <a:rPr lang="ru-RU" sz="1600" dirty="0" smtClean="0"/>
              <a:t> Проверка знаний, умений и навыков, приобретенных учащимися за четыре года обучения по данной программе.</a:t>
            </a:r>
          </a:p>
          <a:p>
            <a:r>
              <a:rPr lang="ru-RU" sz="1600" b="1" dirty="0" smtClean="0"/>
              <a:t>Задачи- </a:t>
            </a:r>
            <a:r>
              <a:rPr lang="ru-RU" sz="1600" dirty="0" smtClean="0"/>
              <a:t>Научить грамотно вести работу от задумки, идеи до воплощения в материале. Правильно выбирать наиболее выразительные средства для реализации задуманного</a:t>
            </a:r>
          </a:p>
          <a:p>
            <a:pPr algn="ctr"/>
            <a:r>
              <a:rPr lang="ru-RU" sz="1600" b="1" dirty="0" smtClean="0"/>
              <a:t>Примерный тематический план</a:t>
            </a:r>
            <a:endParaRPr lang="ru-RU" sz="1600" dirty="0" smtClean="0"/>
          </a:p>
          <a:p>
            <a:pPr algn="ctr"/>
            <a:r>
              <a:rPr lang="ru-RU" sz="1600" b="1" dirty="0" smtClean="0"/>
              <a:t>5 класс (49,5 часов</a:t>
            </a:r>
            <a:r>
              <a:rPr lang="ru-RU" sz="1600" dirty="0" smtClean="0"/>
              <a:t>)</a:t>
            </a:r>
          </a:p>
          <a:p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43" y="4812431"/>
          <a:ext cx="6072231" cy="26993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4375"/>
                <a:gridCol w="2751498"/>
                <a:gridCol w="948786"/>
                <a:gridCol w="948786"/>
                <a:gridCol w="948786"/>
              </a:tblGrid>
              <a:tr h="50638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Наименование темы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Общее кол-во часов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Теоретические занятия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Практические</a:t>
                      </a:r>
                      <a:endParaRPr lang="ru-RU" sz="1000" b="0" dirty="0"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занятия</a:t>
                      </a:r>
                      <a:endParaRPr lang="ru-RU" sz="10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5073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latin typeface="Times New Roman"/>
                          <a:ea typeface="Times New Roman"/>
                        </a:rPr>
                        <a:t>Эскиз-проект по выбранной теме.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380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0">
                          <a:latin typeface="Times New Roman"/>
                          <a:ea typeface="Times New Roman"/>
                        </a:rPr>
                        <a:t>Макет работы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380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b="0">
                          <a:latin typeface="Times New Roman"/>
                          <a:ea typeface="Times New Roman"/>
                        </a:rPr>
                        <a:t>Выполнение в материале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latin typeface="Times New Roman"/>
                          <a:ea typeface="Times New Roman"/>
                        </a:rPr>
                        <a:t>31,5</a:t>
                      </a:r>
                      <a:endParaRPr lang="ru-RU" sz="1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31,5</a:t>
                      </a:r>
                      <a:endParaRPr lang="ru-RU" sz="1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Эскизы композиций панно</a:t>
            </a:r>
            <a:endParaRPr lang="ru-RU" sz="2800" dirty="0"/>
          </a:p>
        </p:txBody>
      </p:sp>
      <p:pic>
        <p:nvPicPr>
          <p:cNvPr id="4" name="Содержимое 3" descr="DSC062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786774"/>
            <a:ext cx="6515100" cy="4605502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Декоративный натюрморт</a:t>
            </a:r>
            <a:endParaRPr lang="ru-RU" sz="2800" dirty="0"/>
          </a:p>
        </p:txBody>
      </p:sp>
      <p:pic>
        <p:nvPicPr>
          <p:cNvPr id="4" name="Содержимое 3" descr="DSC062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9352" y="2071688"/>
            <a:ext cx="4293595" cy="6035675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Декоративный натюрморт</a:t>
            </a:r>
            <a:endParaRPr lang="ru-RU" sz="2800" dirty="0"/>
          </a:p>
        </p:txBody>
      </p:sp>
      <p:pic>
        <p:nvPicPr>
          <p:cNvPr id="4" name="Содержимое 3" descr="Чернова Катя, 15 лет, Деревенская полочка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400237"/>
            <a:ext cx="6515100" cy="5378577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7476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BatangChe" pitchFamily="49" charset="-127"/>
                <a:ea typeface="BatangChe" pitchFamily="49" charset="-127"/>
              </a:rPr>
              <a:t>Эскиз для батика</a:t>
            </a:r>
            <a:endParaRPr lang="ru-RU" sz="2800" b="1" dirty="0"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4" name="Содержимое 3" descr="DSC062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8" y="2071670"/>
            <a:ext cx="4283582" cy="6035675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DotumChe" pitchFamily="49" charset="-127"/>
                <a:ea typeface="DotumChe" pitchFamily="49" charset="-127"/>
              </a:rPr>
              <a:t>Предполагаемые результаты:</a:t>
            </a:r>
            <a:br>
              <a:rPr lang="ru-RU" sz="1800" b="1" dirty="0" smtClean="0">
                <a:latin typeface="DotumChe" pitchFamily="49" charset="-127"/>
                <a:ea typeface="DotumChe" pitchFamily="49" charset="-127"/>
              </a:rPr>
            </a:br>
            <a:endParaRPr lang="ru-RU" sz="1800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600" dirty="0" smtClean="0"/>
              <a:t>По окончании обучения по данной программе учащиеся должны знать и уметь:</a:t>
            </a:r>
          </a:p>
          <a:p>
            <a:pPr lvl="0"/>
            <a:r>
              <a:rPr lang="ru-RU" sz="2600" dirty="0" smtClean="0"/>
              <a:t>Виды декоративно-прикладного искусства.</a:t>
            </a:r>
          </a:p>
          <a:p>
            <a:pPr lvl="0"/>
            <a:r>
              <a:rPr lang="ru-RU" sz="2600" dirty="0" smtClean="0"/>
              <a:t>Уметь стилизовать природные формы.</a:t>
            </a:r>
          </a:p>
          <a:p>
            <a:pPr lvl="0"/>
            <a:r>
              <a:rPr lang="ru-RU" sz="2600" dirty="0" smtClean="0"/>
              <a:t>Работать с различными материалами и в разных техниках.</a:t>
            </a:r>
          </a:p>
          <a:p>
            <a:pPr lvl="0"/>
            <a:r>
              <a:rPr lang="ru-RU" sz="2600" dirty="0" smtClean="0"/>
              <a:t>Уметь использовать ритм, линию, силуэт, цвет, пропорции, форму, как средства художественной выразительности при создании образа декоративной вещи.</a:t>
            </a:r>
          </a:p>
          <a:p>
            <a:pPr lvl="0"/>
            <a:r>
              <a:rPr lang="ru-RU" sz="2600" dirty="0" smtClean="0"/>
              <a:t>Различать и узнавать виды художественных промыслов.</a:t>
            </a:r>
          </a:p>
          <a:p>
            <a:pPr lvl="0"/>
            <a:r>
              <a:rPr lang="ru-RU" sz="2600" dirty="0" smtClean="0"/>
              <a:t>Уметь декорировать формы, предметы и элементы интерьера.</a:t>
            </a:r>
          </a:p>
          <a:p>
            <a:pPr lvl="0"/>
            <a:r>
              <a:rPr lang="ru-RU" sz="2600" dirty="0" smtClean="0"/>
              <a:t>Приобрести навыки конструирования и моделирования из различных материалов.</a:t>
            </a:r>
          </a:p>
          <a:p>
            <a:pPr lvl="0"/>
            <a:r>
              <a:rPr lang="ru-RU" sz="2600" dirty="0" smtClean="0"/>
              <a:t>Уметь грамотно вести работу с точки зрения композиции декоративно-прикладного искусства.</a:t>
            </a:r>
          </a:p>
          <a:p>
            <a:pPr lvl="0"/>
            <a:r>
              <a:rPr lang="ru-RU" sz="2600" dirty="0" smtClean="0"/>
              <a:t>Уметь разбираться в художественно-выразительных особенностях языка декоративно-прикладного искусства.</a:t>
            </a:r>
          </a:p>
          <a:p>
            <a:r>
              <a:rPr lang="ru-RU" sz="2600" dirty="0" smtClean="0"/>
              <a:t>Уметь применять полученные знания на практике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600" b="1" dirty="0" smtClean="0">
                <a:latin typeface="DotumChe" pitchFamily="49" charset="-127"/>
                <a:ea typeface="DotumChe" pitchFamily="49" charset="-127"/>
              </a:rPr>
              <a:t>1 класс</a:t>
            </a:r>
            <a:r>
              <a:rPr lang="ru-RU" sz="1600" dirty="0" smtClean="0">
                <a:latin typeface="DotumChe" pitchFamily="49" charset="-127"/>
                <a:ea typeface="DotumChe" pitchFamily="49" charset="-127"/>
              </a:rPr>
              <a:t/>
            </a:r>
            <a:br>
              <a:rPr lang="ru-RU" sz="1600" dirty="0" smtClean="0">
                <a:latin typeface="DotumChe" pitchFamily="49" charset="-127"/>
                <a:ea typeface="DotumChe" pitchFamily="49" charset="-127"/>
              </a:rPr>
            </a:br>
            <a:endParaRPr lang="ru-RU" sz="1600" dirty="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714481"/>
            <a:ext cx="6515100" cy="6392354"/>
          </a:xfrm>
        </p:spPr>
        <p:txBody>
          <a:bodyPr>
            <a:normAutofit fontScale="77500" lnSpcReduction="20000"/>
          </a:bodyPr>
          <a:lstStyle/>
          <a:p>
            <a:r>
              <a:rPr lang="ru-RU" sz="2300" dirty="0" smtClean="0"/>
              <a:t>В первом классе даются начальные знания о предмете </a:t>
            </a:r>
          </a:p>
          <a:p>
            <a:r>
              <a:rPr lang="ru-RU" sz="2300" dirty="0" smtClean="0"/>
              <a:t>«Декоративная композиция». Учащихся знакомят с особенностями ,правилами, приёмами и средствами композиции в  декоративно- прикладном искусстве. Прививаются навыки  работы с красками и графическими материалами(тушь), отрабатываются декоративные приёмы работы с цветом. Изучают возможности этих изобразительных средств.</a:t>
            </a:r>
          </a:p>
          <a:p>
            <a:r>
              <a:rPr lang="ru-RU" sz="2300" b="1" dirty="0" smtClean="0"/>
              <a:t>Цель-</a:t>
            </a:r>
            <a:r>
              <a:rPr lang="ru-RU" sz="2300" dirty="0" smtClean="0"/>
              <a:t> Познакомить учащихся с материалами и рабочими инструментами, их свойствами и их использованием , с приемами работы. Знакомство с организацией рабочего места учащегося, его подготовкой к работе. Использовать знания и навыки, полученные на уроках «Декоративной композиции» на живописи, рисунке, станковой композиции.</a:t>
            </a:r>
          </a:p>
          <a:p>
            <a:r>
              <a:rPr lang="ru-RU" sz="2300" b="1" dirty="0" smtClean="0"/>
              <a:t>Задачи -</a:t>
            </a:r>
            <a:r>
              <a:rPr lang="ru-RU" sz="2300" dirty="0" smtClean="0"/>
              <a:t> знакомство с цветом как с информационным носителем         настроения, образа;</a:t>
            </a:r>
          </a:p>
          <a:p>
            <a:r>
              <a:rPr lang="ru-RU" sz="2300" dirty="0" smtClean="0"/>
              <a:t>- понятия тона;</a:t>
            </a:r>
          </a:p>
          <a:p>
            <a:r>
              <a:rPr lang="ru-RU" sz="2300" dirty="0" smtClean="0"/>
              <a:t>- развивать образное мышление, воображение, фантазию;</a:t>
            </a:r>
          </a:p>
          <a:p>
            <a:r>
              <a:rPr lang="ru-RU" sz="2300" dirty="0" smtClean="0"/>
              <a:t>-  дать первые навыки компоновки листа;</a:t>
            </a:r>
          </a:p>
          <a:p>
            <a:r>
              <a:rPr lang="ru-RU" sz="2300" dirty="0" smtClean="0"/>
              <a:t>- научить последовательности в работе над композицией (задумка,   эскизы, чистовик);</a:t>
            </a:r>
          </a:p>
          <a:p>
            <a:r>
              <a:rPr lang="ru-RU" sz="2300" dirty="0" smtClean="0"/>
              <a:t>- прививать аккуратность в исполнении работы;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Список литературы</a:t>
            </a:r>
            <a:endParaRPr lang="ru-RU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14290" y="1714480"/>
            <a:ext cx="6429420" cy="75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Алексюк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А.Н. Общие методы обучения в школе.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К.: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Радянська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школа, 1983.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244с.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Загвязинский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 И. Теория обучения: Современная интерпретация: Учебное пособие для вузов. 3-е изд.,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М.: Академия, 2006.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192 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Краевский В. В., Хуторской А. В. Основы обучения: Дидактика и методика. Учеб. пособие для студ.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высш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учеб. заведений.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М.: Издательский центр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Академия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2007.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352 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Ляудис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 Я. Методика преподавания психологии: Учебное пособие. 3-е изд.,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 доп. - М.: Изд-во УРАО, 2000. - 128 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Михайличенко О.В. Методика преподавания общественных дисциплин в высшей школе: учебное пособие.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Сумы: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СумДПУ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2009.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122 с.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Педагогика: Учеб. пособие для студентов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ин-тов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 Под ред.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Ю.К.Бабанского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2-е изд., доп.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перераб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М.: Просвещение, 1988.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С.385-409.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Герчук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Ю.Я. Что такое орнамент? Структура и смысл орнаментального образа. 1998.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М.:Галарт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с.328. ил.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Логвиненко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Г.М. Декоративная композиция. Учебное пособие для вузов. 2004.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Котова И.Н., Котова А.С. Русские обряды и традиции. Народная кукла. 2003. С.-П. Паритет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Величко Н. Роспись. 1999 М. АСТ-ПРЕСС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Якушева М.С. Трансформация природного мотива в орнаментальную декоративную форму.  Учебное пособие. М. МГХПУ им.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С,Г,Строганова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2009.-240 с.: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илл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Давыдов С. Батик.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Техника.Приёмы.Изделия.Энциклопедия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М.:АСТ-ПРЕСС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КНИГА. 2010. – 184 с. 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Илл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baseline="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Траудэл</a:t>
            </a: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200" baseline="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Хартэл</a:t>
            </a: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Ткань и </a:t>
            </a:r>
            <a:r>
              <a:rPr lang="ru-RU" sz="1200" baseline="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краска.М</a:t>
            </a: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ПРОФИЗДАТ.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2002.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Дайн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Г, Детский народный календарь. 2010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Горяева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Н.А., Островская О.В. Декоративно-прикладное искусство в жизни человека. Учебник для 5 класса. М.: Просвещение 2000.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Гильман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Р.А. Художественная роспись тканей. Учебное пособие для ВУЗОВ. М. ВЛАДОС. 2003.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Стили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 орнаменты в искусстве :каталог.- М.: АСТ: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Астрель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2010.- 368 с.: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илл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Перелёшина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И.А. Батик. От основ к 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импровезации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СПб,: Паритет, 2008.- 208 с.: ил.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Гордеева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О., Ефимова Л. Кузнецова М. Русские узорные ткани.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Гос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sz="1200" dirty="0" err="1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Истор</a:t>
            </a: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Музей, М. 2004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Андреева А.Ю. Русский народный костюм. СПб : Паритет, 2005.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Кокарева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И. Живописный войлок. 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Техника.Приёмы.Изделия.Энциклопедия.-М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.: АСТ-ПРЕСС КНИГА, 2011.-120с.,илл.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lang="ru-RU" sz="1200" baseline="0" dirty="0" smtClean="0">
                <a:solidFill>
                  <a:srgbClr val="252525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др.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52525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252525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6048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DotumChe" pitchFamily="49" charset="-127"/>
                <a:ea typeface="DotumChe" pitchFamily="49" charset="-127"/>
                <a:cs typeface="Estrangelo Edessa" pitchFamily="66" charset="0"/>
              </a:rPr>
              <a:t>1 класс</a:t>
            </a:r>
            <a:endParaRPr lang="ru-RU" b="1" cap="none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DotumChe" pitchFamily="49" charset="-127"/>
              <a:ea typeface="DotumChe" pitchFamily="49" charset="-127"/>
              <a:cs typeface="Estrangelo Edessa" pitchFamily="66" charset="0"/>
            </a:endParaRPr>
          </a:p>
        </p:txBody>
      </p:sp>
      <p:pic>
        <p:nvPicPr>
          <p:cNvPr id="5" name="Содержимое 4" descr="DSC0621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71" y="1857356"/>
            <a:ext cx="5072098" cy="664373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«Клоунесса»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22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28670" y="1857356"/>
            <a:ext cx="5072098" cy="664373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819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DotumChe" pitchFamily="49" charset="-127"/>
                <a:ea typeface="DotumChe" pitchFamily="49" charset="-127"/>
              </a:rPr>
              <a:t>Задание № 2</a:t>
            </a:r>
            <a:endParaRPr lang="ru-RU" sz="2800" b="1" dirty="0">
              <a:latin typeface="DotumChe" pitchFamily="49" charset="-127"/>
              <a:ea typeface="DotumChe" pitchFamily="49" charset="-127"/>
            </a:endParaRPr>
          </a:p>
        </p:txBody>
      </p:sp>
      <p:pic>
        <p:nvPicPr>
          <p:cNvPr id="4" name="Содержимое 3" descr="DSC0616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32" y="1857356"/>
            <a:ext cx="5214974" cy="657229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1145</TotalTime>
  <Words>2426</Words>
  <PresentationFormat>Экран (4:3)</PresentationFormat>
  <Paragraphs>293</Paragraphs>
  <Slides>60</Slides>
  <Notes>46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Трек</vt:lpstr>
      <vt:lpstr>Применение Интерактивного метода обучения  декоративно-прикладной композиции в детской художественной школе</vt:lpstr>
      <vt:lpstr>Интерактивный метод обучения</vt:lpstr>
      <vt:lpstr>Интерактивный метод обучения</vt:lpstr>
      <vt:lpstr>Пояснительная записка </vt:lpstr>
      <vt:lpstr>Цели и задачи программы </vt:lpstr>
      <vt:lpstr>1 класс </vt:lpstr>
      <vt:lpstr>1 класс</vt:lpstr>
      <vt:lpstr>«Клоунесса»</vt:lpstr>
      <vt:lpstr>Задание № 2</vt:lpstr>
      <vt:lpstr>Задание № 2</vt:lpstr>
      <vt:lpstr>«пятнография»</vt:lpstr>
      <vt:lpstr>Композиция с «пятна»</vt:lpstr>
      <vt:lpstr>«линия- цвет-настроение»</vt:lpstr>
      <vt:lpstr>Портрет пьеро «грусть»</vt:lpstr>
      <vt:lpstr>Эскиз игрушки</vt:lpstr>
      <vt:lpstr>Игрушка «дергунчик»</vt:lpstr>
      <vt:lpstr>Тональные упражнения</vt:lpstr>
      <vt:lpstr>Цветовые упражнения</vt:lpstr>
      <vt:lpstr>Чайник «образ»</vt:lpstr>
      <vt:lpstr>«друзья»</vt:lpstr>
      <vt:lpstr>Объемно-декоративная работа </vt:lpstr>
      <vt:lpstr>монотипия</vt:lpstr>
      <vt:lpstr>диатипия</vt:lpstr>
      <vt:lpstr>Гравюра на картоне</vt:lpstr>
      <vt:lpstr>Гравюра на картоне</vt:lpstr>
      <vt:lpstr>2 класс</vt:lpstr>
      <vt:lpstr>2 класс </vt:lpstr>
      <vt:lpstr>Весёлые зверюшки</vt:lpstr>
      <vt:lpstr>стилизация</vt:lpstr>
      <vt:lpstr>улиточка</vt:lpstr>
      <vt:lpstr>Проект детского городка</vt:lpstr>
      <vt:lpstr>Макеты фигур для детской площадки</vt:lpstr>
      <vt:lpstr>«зоопарк»</vt:lpstr>
      <vt:lpstr>«теремок»</vt:lpstr>
      <vt:lpstr>«Декоративное насекомое».</vt:lpstr>
      <vt:lpstr>3 класс</vt:lpstr>
      <vt:lpstr>3 класс </vt:lpstr>
      <vt:lpstr>«куколки столбушки»</vt:lpstr>
      <vt:lpstr>Пермогорская роспись</vt:lpstr>
      <vt:lpstr>Эскиз росписи лошадки</vt:lpstr>
      <vt:lpstr>Расписные кони</vt:lpstr>
      <vt:lpstr>Эскиз на тему «ярмарка»</vt:lpstr>
      <vt:lpstr>Работа с каркасом</vt:lpstr>
      <vt:lpstr>Продавец шапок</vt:lpstr>
      <vt:lpstr>4 класс</vt:lpstr>
      <vt:lpstr>4 класс </vt:lpstr>
      <vt:lpstr>Зарисовка растения</vt:lpstr>
      <vt:lpstr>Стилизация «черёмуха»</vt:lpstr>
      <vt:lpstr>Орнамент в окружности</vt:lpstr>
      <vt:lpstr> «декоративный натюрморт»</vt:lpstr>
      <vt:lpstr>Фактуры природных форм</vt:lpstr>
      <vt:lpstr>Керамическая плитка</vt:lpstr>
      <vt:lpstr>Растение-фантазия</vt:lpstr>
      <vt:lpstr>5 класс </vt:lpstr>
      <vt:lpstr>Эскизы композиций панно</vt:lpstr>
      <vt:lpstr>Декоративный натюрморт</vt:lpstr>
      <vt:lpstr>Декоративный натюрморт</vt:lpstr>
      <vt:lpstr>Эскиз для батика</vt:lpstr>
      <vt:lpstr>Предполагаемые результаты: 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по декоративной композиции</dc:title>
  <dc:creator>Андрей</dc:creator>
  <cp:lastModifiedBy>Андрей</cp:lastModifiedBy>
  <cp:revision>120</cp:revision>
  <dcterms:created xsi:type="dcterms:W3CDTF">2015-03-08T00:16:24Z</dcterms:created>
  <dcterms:modified xsi:type="dcterms:W3CDTF">2018-05-11T08:32:07Z</dcterms:modified>
</cp:coreProperties>
</file>