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68" r:id="rId4"/>
    <p:sldId id="258" r:id="rId5"/>
    <p:sldId id="267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4" r:id="rId26"/>
    <p:sldId id="285" r:id="rId27"/>
    <p:sldId id="280" r:id="rId28"/>
    <p:sldId id="281" r:id="rId29"/>
    <p:sldId id="282" r:id="rId30"/>
    <p:sldId id="283" r:id="rId31"/>
    <p:sldId id="292" r:id="rId32"/>
    <p:sldId id="286" r:id="rId33"/>
    <p:sldId id="293" r:id="rId3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10.05.2018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10.05.2018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10.05.2018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10.05.2018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10.05.2018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10.05.2018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10.05.2018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10.05.2018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10.05.2018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10.05.2018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10.05.2018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10.05.2018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pn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eg"/><Relationship Id="rId5" Type="http://schemas.openxmlformats.org/officeDocument/2006/relationships/image" Target="../media/image2.png"/><Relationship Id="rId4" Type="http://schemas.openxmlformats.org/officeDocument/2006/relationships/image" Target="../media/image5.jpe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jpe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andex.ru/clck/jsredir?bu=3eiloy&amp;from=www.yandex.ru;search/;web;;&amp;text=&amp;etext=1783.URgGJkmPvB5Vr5QhycinHZT2kPcuO1WomdU44UN09dRvH6engJCE8t8NVeNGbwjw4jXFRVVAZ3ajEC1kDRFvh3RVWl3LWe5yLf-8zB8V2YI.21ed16a93689b4d3349f6c241f3528b13ec35c8d&amp;uuid=&amp;state=PEtFfuTeVD4jaxywoSUvtB2i7c0_vxGd2E9eR729KuIQGpPxcKWQSHSdfi63Is_-DnbKz8oeZi1VUt5TFtSZrSjJVxxlm2PP&amp;&amp;cst=AiuY0DBWFJ5fN_r-AEszk0i8FMhxVTPlESXhI71X3L9J8hgXzd9QvjabqlVfjke3yjL1bU2vXWUEmDZeG9Bhc8dsF7NbdQWOTprO_Gt_rEZoFPhOtLsagFBXt8sOj7_Vc5M3OrqT-DpuvYP4nKOIYxdXRUMyOBv_CMb7eTRDZGqqLgLuxfGeImbGQs61o4ZqjuhfY_W5osCes_h-l4eZd6miYCYvO4S9mf7cl9fM54zR545HuZ7S9Azzu4TSlt-eJdW13UhUycpT2kXGFCkyxqwwxnUuixPvlwcqrT8Qn50Dk_IxN7ifT_l9G9oZPIpNUKdmBJ8YcplYz7BldBIDUw,,&amp;data=UlNrNmk5WktYejY4cHFySjRXSWhXTzY1ZngwajJDSVgzOS14bXgwNEpCY2ZVNGZrd0NLdkZQWU1oUEZ6SEZEZEpSZUF2eWZjMUI5Tmxsb0E1MTBIYXowQS1MOE1kSm9nTTB5MUtVNnhUUE0s&amp;sign=b1fb9bf90850cad20b0ef297a3e2ee58&amp;keyno=0&amp;b64e=2&amp;ref=orjY4mGPRjlSKyJlbRuxUg7kv3-HD3rXBde6r9T1920,&amp;l10n=ru&amp;cts=1525959282688&amp;mc=5.849096650629992" TargetMode="External"/><Relationship Id="rId3" Type="http://schemas.openxmlformats.org/officeDocument/2006/relationships/hyperlink" Target="http://citaty.su/vyskazyvaniya-i-frazy-o-dengax" TargetMode="External"/><Relationship Id="rId7" Type="http://schemas.openxmlformats.org/officeDocument/2006/relationships/hyperlink" Target="https://mel.fm/" TargetMode="External"/><Relationship Id="rId2" Type="http://schemas.openxmlformats.org/officeDocument/2006/relationships/hyperlink" Target="https://www.youtube.com/watch?v=CtfdlFyw26k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pidruchniki.com/1466052461148/finansi/suschnost_sovremennyh_deneg_otlichiya_deystvitelnyh_deneg_znakov_vzglyadah_razlichnyh_ekonomistov" TargetMode="External"/><Relationship Id="rId5" Type="http://schemas.openxmlformats.org/officeDocument/2006/relationships/hyperlink" Target="http://www.yandex.ru/clck/jsredir?bu=5jil6i&amp;from=www.yandex.ru;search/;web;;&amp;text=&amp;etext=1783.EMWi7gS9lLHH_ma1IFTg6U_hnC08pecZTRYUGJIsFArSKhXkRUI969RZdKlPTXVO.1d75a81b0df8884e3a7b7607cb10f55c119b47a6&amp;uuid=&amp;state=PEtFfuTeVD4jaxywoSUvtB2i7c0_vxGd2E9eR729KuIQGpPxcKWQSHSdfi63Is_-DnbKz8oeZi1k_ZcZDL25R4k_r_oA_9fq&amp;&amp;cst=AiuY0DBWFJ5fN_r-AEszk0i8FMhxVTPlESXhI71X3L9J8hgXzd9QvjabqlVfjke3yjL1bU2vXWUEmDZeG9Bhc8dsF7NbdQWOTprO_Gt_rEZoFPhOtLsagFBXt8sOj7_Vc5M3OrqT-DpuvYP4nKOIYxdXRUMyOBv_CMb7eTRDZGqqLgLuxfGeImbGQs61o4ZqjuhfY_W5osCes_h-l4eZd6miYCYvO4S9mf7cl9fM54zR545HuZ7S9G0xXLkWVcUNh20v57cFUQDbx8IVd9CQK7iX6gaMV2JKOJ3PH9SKbhVCB0FR1yALnnoULw7SCOih0nNhIA5BMqCARs3p9SDp7Q,,&amp;data=UlNrNmk5WktYejR0eWJFYk1LdmtxaEx2Ukt4OTZ3bkhpd0RQZWZVbnZZRDFlNHp3eGdBV0tFNW1oclBuZ0xncm9MZVNyYWw3VG9wanY2OGRMZFZpY21WSE5BY1VzZlQzVFEzSUlWbG1abEks&amp;sign=c60d8c9e75ecb71b29162862c7eb36ac&amp;keyno=0&amp;b64e=2&amp;ref=orjY4mGPRjlSKyJlbRuxUg7kv3-HD3rXBde6r9T1920,&amp;l10n=ru&amp;cts=1525958666310&amp;mc=5.824166749572809" TargetMode="External"/><Relationship Id="rId4" Type="http://schemas.openxmlformats.org/officeDocument/2006/relationships/hyperlink" Target="http://kak-bog.ru/" TargetMode="External"/><Relationship Id="rId9" Type="http://schemas.openxmlformats.org/officeDocument/2006/relationships/hyperlink" Target="https://mel.fm/uchebny_plan/6208437-economics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User\Desktop\&#1057;&#1072;&#1093;&#1072;&#1088;&#1086;&#1074;&#1072;%20&#1054;.%20&#1070;\&#1050;&#1072;&#1082;%20&#1087;&#1086;&#1103;&#1074;&#1080;&#1083;&#1080;&#1089;&#1100;%20&#1076;&#1077;&#1085;&#1100;&#1075;&#1080;%20-%20&#1055;&#1088;&#1086;&#1092;&#1077;&#1089;&#1089;&#1086;&#1088;%20&#1055;&#1086;&#1095;&#1077;&#1084;&#1091;&#1096;&#1082;&#1080;&#1085;%20(1).mp4" TargetMode="Externa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195736" y="2060848"/>
            <a:ext cx="6172200" cy="1894362"/>
          </a:xfrm>
        </p:spPr>
        <p:txBody>
          <a:bodyPr>
            <a:noAutofit/>
          </a:bodyPr>
          <a:lstStyle/>
          <a:p>
            <a:pPr algn="ctr"/>
            <a:r>
              <a:rPr lang="ru-RU" sz="2800" b="0" dirty="0" smtClean="0">
                <a:solidFill>
                  <a:srgbClr val="C00000"/>
                </a:solidFill>
              </a:rPr>
              <a:t>Викторина для учащихся 7 </a:t>
            </a:r>
            <a:r>
              <a:rPr lang="ru-RU" sz="2800" b="0" dirty="0" err="1" smtClean="0">
                <a:solidFill>
                  <a:srgbClr val="C00000"/>
                </a:solidFill>
              </a:rPr>
              <a:t>кл</a:t>
            </a:r>
            <a:r>
              <a:rPr lang="ru-RU" sz="2800" b="0" dirty="0" smtClean="0">
                <a:solidFill>
                  <a:srgbClr val="C00000"/>
                </a:solidFill>
              </a:rPr>
              <a:t>. </a:t>
            </a:r>
            <a:r>
              <a:rPr lang="ru-RU" sz="4400" dirty="0" smtClean="0">
                <a:solidFill>
                  <a:srgbClr val="C00000"/>
                </a:solidFill>
              </a:rPr>
              <a:t/>
            </a:r>
            <a:br>
              <a:rPr lang="ru-RU" sz="4400" dirty="0" smtClean="0">
                <a:solidFill>
                  <a:srgbClr val="C00000"/>
                </a:solidFill>
              </a:rPr>
            </a:br>
            <a:r>
              <a:rPr lang="ru-RU" sz="4400" dirty="0" smtClean="0">
                <a:solidFill>
                  <a:srgbClr val="C00000"/>
                </a:solidFill>
              </a:rPr>
              <a:t>«Деньги: виды и функции»</a:t>
            </a:r>
            <a:endParaRPr lang="ru-RU" sz="4400" dirty="0">
              <a:solidFill>
                <a:srgbClr val="C0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220072" y="4797152"/>
            <a:ext cx="3507904" cy="1371600"/>
          </a:xfrm>
        </p:spPr>
        <p:txBody>
          <a:bodyPr>
            <a:noAutofit/>
          </a:bodyPr>
          <a:lstStyle/>
          <a:p>
            <a:pPr algn="r"/>
            <a:r>
              <a:rPr lang="ru-RU" sz="2800" b="0" dirty="0" smtClean="0">
                <a:solidFill>
                  <a:srgbClr val="0070C0"/>
                </a:solidFill>
              </a:rPr>
              <a:t>Подготовила: </a:t>
            </a:r>
          </a:p>
          <a:p>
            <a:pPr algn="r"/>
            <a:r>
              <a:rPr lang="ru-RU" sz="2800" b="0" dirty="0" smtClean="0">
                <a:solidFill>
                  <a:srgbClr val="0070C0"/>
                </a:solidFill>
              </a:rPr>
              <a:t>Сахарова О.Ю., </a:t>
            </a:r>
          </a:p>
          <a:p>
            <a:pPr algn="r"/>
            <a:r>
              <a:rPr lang="ru-RU" sz="2800" b="0" dirty="0" smtClean="0">
                <a:solidFill>
                  <a:srgbClr val="0070C0"/>
                </a:solidFill>
              </a:rPr>
              <a:t>учитель истории</a:t>
            </a:r>
            <a:endParaRPr lang="ru-RU" sz="2800" b="0" dirty="0">
              <a:solidFill>
                <a:srgbClr val="0070C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123728" y="260648"/>
            <a:ext cx="633670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Муниципальное бюджетное общеобразовательное учреждение «Средняя общеобразовательная </a:t>
            </a:r>
          </a:p>
          <a:p>
            <a:pPr algn="ctr"/>
            <a:r>
              <a:rPr lang="ru-RU" dirty="0" smtClean="0"/>
              <a:t>школа № 30 имени Н. Н. </a:t>
            </a:r>
            <a:r>
              <a:rPr lang="ru-RU" dirty="0" err="1" smtClean="0"/>
              <a:t>Колокольцова</a:t>
            </a:r>
            <a:r>
              <a:rPr lang="ru-RU" dirty="0" smtClean="0"/>
              <a:t>»</a:t>
            </a:r>
            <a:endParaRPr lang="ru-RU" dirty="0"/>
          </a:p>
        </p:txBody>
      </p:sp>
      <p:pic>
        <p:nvPicPr>
          <p:cNvPr id="1026" name="Picture 2" descr="C:\Users\User\Desktop\4c96Rozyi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11760" y="3717032"/>
            <a:ext cx="2880320" cy="2939485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rgbClr val="0070C0"/>
                </a:solidFill>
              </a:rPr>
              <a:t>Задание 2</a:t>
            </a:r>
            <a:br>
              <a:rPr lang="ru-RU" dirty="0" smtClean="0">
                <a:solidFill>
                  <a:srgbClr val="0070C0"/>
                </a:solidFill>
              </a:rPr>
            </a:br>
            <a:r>
              <a:rPr lang="ru-RU" dirty="0" smtClean="0">
                <a:solidFill>
                  <a:srgbClr val="0070C0"/>
                </a:solidFill>
              </a:rPr>
              <a:t>«Кто быстрее»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892696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Какой город изображен на купюре 500 рублей?</a:t>
            </a:r>
          </a:p>
          <a:p>
            <a:endParaRPr lang="ru-RU" dirty="0"/>
          </a:p>
        </p:txBody>
      </p:sp>
      <p:pic>
        <p:nvPicPr>
          <p:cNvPr id="2050" name="Picture 2" descr="C:\Users\User\Desktop\500_rublej_1997_g_modifikacii_2001_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2492896"/>
            <a:ext cx="7128792" cy="2937733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2339752" y="5661248"/>
            <a:ext cx="403244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>
                <a:solidFill>
                  <a:srgbClr val="7030A0"/>
                </a:solidFill>
              </a:rPr>
              <a:t>Архангельск</a:t>
            </a:r>
            <a:endParaRPr lang="ru-RU" sz="4400" dirty="0">
              <a:solidFill>
                <a:srgbClr val="7030A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rgbClr val="0070C0"/>
                </a:solidFill>
              </a:rPr>
              <a:t>Задание 2</a:t>
            </a:r>
            <a:br>
              <a:rPr lang="ru-RU" dirty="0" smtClean="0">
                <a:solidFill>
                  <a:srgbClr val="0070C0"/>
                </a:solidFill>
              </a:rPr>
            </a:br>
            <a:r>
              <a:rPr lang="ru-RU" dirty="0" smtClean="0">
                <a:solidFill>
                  <a:srgbClr val="0070C0"/>
                </a:solidFill>
              </a:rPr>
              <a:t>«Кто быстрее»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748680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Кто изображен на купюре 5000 рублей?</a:t>
            </a:r>
          </a:p>
          <a:p>
            <a:endParaRPr lang="ru-RU" dirty="0"/>
          </a:p>
        </p:txBody>
      </p:sp>
      <p:pic>
        <p:nvPicPr>
          <p:cNvPr id="3074" name="Picture 2" descr="C:\Users\User\Desktop\maxresdefaul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79712" y="2204864"/>
            <a:ext cx="5099710" cy="2298975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403648" y="5013176"/>
            <a:ext cx="590465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srgbClr val="7030A0"/>
                </a:solidFill>
              </a:rPr>
              <a:t>Памятник графу Муравьеву – Амурскому (генерал – губернатор Восточной Сибири в Российской империи )</a:t>
            </a:r>
            <a:endParaRPr lang="ru-RU" sz="2000" dirty="0">
              <a:solidFill>
                <a:srgbClr val="7030A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rgbClr val="0070C0"/>
                </a:solidFill>
              </a:rPr>
              <a:t>Задание 2</a:t>
            </a:r>
            <a:br>
              <a:rPr lang="ru-RU" dirty="0" smtClean="0">
                <a:solidFill>
                  <a:srgbClr val="0070C0"/>
                </a:solidFill>
              </a:rPr>
            </a:br>
            <a:r>
              <a:rPr lang="ru-RU" dirty="0" smtClean="0">
                <a:solidFill>
                  <a:srgbClr val="0070C0"/>
                </a:solidFill>
              </a:rPr>
              <a:t>«Кто быстрее»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676672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Какой город изображен на купюре 1000 рублей?</a:t>
            </a:r>
          </a:p>
          <a:p>
            <a:endParaRPr lang="ru-RU" dirty="0"/>
          </a:p>
        </p:txBody>
      </p:sp>
      <p:pic>
        <p:nvPicPr>
          <p:cNvPr id="4098" name="Picture 2" descr="C:\Users\User\Desktop\414713336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5615" y="2420888"/>
            <a:ext cx="6454693" cy="288032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2411760" y="5589240"/>
            <a:ext cx="511256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>
                <a:solidFill>
                  <a:srgbClr val="7030A0"/>
                </a:solidFill>
              </a:rPr>
              <a:t>Ярославль</a:t>
            </a:r>
            <a:endParaRPr lang="ru-RU" sz="4400" dirty="0">
              <a:solidFill>
                <a:srgbClr val="7030A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rgbClr val="0070C0"/>
                </a:solidFill>
              </a:rPr>
              <a:t>Задание 2</a:t>
            </a:r>
            <a:br>
              <a:rPr lang="ru-RU" dirty="0" smtClean="0">
                <a:solidFill>
                  <a:srgbClr val="0070C0"/>
                </a:solidFill>
              </a:rPr>
            </a:br>
            <a:r>
              <a:rPr lang="ru-RU" dirty="0" smtClean="0">
                <a:solidFill>
                  <a:srgbClr val="0070C0"/>
                </a:solidFill>
              </a:rPr>
              <a:t>«Кто быстрее»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820688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Какой город изображен на купюре 300 рублей?</a:t>
            </a:r>
          </a:p>
          <a:p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683568" y="2492896"/>
            <a:ext cx="734481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dirty="0" smtClean="0">
                <a:solidFill>
                  <a:srgbClr val="7030A0"/>
                </a:solidFill>
              </a:rPr>
              <a:t>Такой купюры не существует </a:t>
            </a:r>
            <a:endParaRPr lang="ru-RU" sz="4400" dirty="0">
              <a:solidFill>
                <a:srgbClr val="7030A0"/>
              </a:solidFill>
            </a:endParaRPr>
          </a:p>
        </p:txBody>
      </p:sp>
      <p:pic>
        <p:nvPicPr>
          <p:cNvPr id="6146" name="Picture 2" descr="C:\Users\User\Desktop\img1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4437112"/>
            <a:ext cx="2016224" cy="21682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dirty="0" smtClean="0">
                <a:solidFill>
                  <a:srgbClr val="0070C0"/>
                </a:solidFill>
              </a:rPr>
              <a:t>Задание 3</a:t>
            </a:r>
            <a:br>
              <a:rPr lang="ru-RU" dirty="0" smtClean="0">
                <a:solidFill>
                  <a:srgbClr val="0070C0"/>
                </a:solidFill>
              </a:rPr>
            </a:br>
            <a:r>
              <a:rPr lang="ru-RU" dirty="0" smtClean="0">
                <a:solidFill>
                  <a:srgbClr val="0070C0"/>
                </a:solidFill>
              </a:rPr>
              <a:t> «Функции денег»</a:t>
            </a: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2123728" y="1628800"/>
            <a:ext cx="5915000" cy="413305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   Определите, какие функции выполняют деньги в данной задаче. </a:t>
            </a:r>
          </a:p>
          <a:p>
            <a:pPr>
              <a:buNone/>
            </a:pPr>
            <a:endParaRPr lang="ru-RU" dirty="0" smtClean="0"/>
          </a:p>
          <a:p>
            <a:pPr algn="ctr">
              <a:buNone/>
            </a:pPr>
            <a:r>
              <a:rPr lang="ru-RU" sz="3200" dirty="0" smtClean="0">
                <a:solidFill>
                  <a:srgbClr val="0070C0"/>
                </a:solidFill>
              </a:rPr>
              <a:t>Задача 1</a:t>
            </a:r>
          </a:p>
          <a:p>
            <a:pPr algn="ctr">
              <a:buNone/>
            </a:pPr>
            <a:endParaRPr lang="ru-RU" sz="3200" dirty="0" smtClean="0">
              <a:solidFill>
                <a:srgbClr val="0070C0"/>
              </a:solidFill>
            </a:endParaRPr>
          </a:p>
          <a:p>
            <a:pPr>
              <a:buNone/>
            </a:pPr>
            <a:r>
              <a:rPr lang="ru-RU" sz="3200" dirty="0" smtClean="0"/>
              <a:t>  Гражданин Петров купил в магазине мармелад, две шоколадки и букет цветов. </a:t>
            </a:r>
          </a:p>
          <a:p>
            <a:pPr>
              <a:buNone/>
            </a:pPr>
            <a:endParaRPr lang="ru-RU" sz="3200" dirty="0" smtClean="0"/>
          </a:p>
        </p:txBody>
      </p:sp>
      <p:pic>
        <p:nvPicPr>
          <p:cNvPr id="8194" name="Picture 2" descr="C:\Users\User\Desktop\5d736b23754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1" y="1916832"/>
            <a:ext cx="1944216" cy="432705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260648"/>
            <a:ext cx="7467600" cy="1143000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rgbClr val="0070C0"/>
                </a:solidFill>
              </a:rPr>
              <a:t>Проверим себя</a:t>
            </a: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5013176"/>
            <a:ext cx="7467600" cy="1460776"/>
          </a:xfrm>
        </p:spPr>
        <p:txBody>
          <a:bodyPr/>
          <a:lstStyle/>
          <a:p>
            <a:pPr algn="ctr">
              <a:buNone/>
            </a:pPr>
            <a:r>
              <a:rPr lang="ru-RU" sz="4400" dirty="0" smtClean="0">
                <a:solidFill>
                  <a:srgbClr val="0070C0"/>
                </a:solidFill>
              </a:rPr>
              <a:t>Средство обращения </a:t>
            </a:r>
          </a:p>
          <a:p>
            <a:endParaRPr lang="ru-RU" dirty="0"/>
          </a:p>
        </p:txBody>
      </p:sp>
      <p:pic>
        <p:nvPicPr>
          <p:cNvPr id="7170" name="Picture 2" descr="C:\Users\User\Desktop\koshelek-pritjgivaet-dengi-3-1068x71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51720" y="1556792"/>
            <a:ext cx="4942334" cy="329488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rgbClr val="0070C0"/>
                </a:solidFill>
              </a:rPr>
              <a:t>Задание 3</a:t>
            </a:r>
            <a:br>
              <a:rPr lang="ru-RU" dirty="0" smtClean="0">
                <a:solidFill>
                  <a:srgbClr val="0070C0"/>
                </a:solidFill>
              </a:rPr>
            </a:br>
            <a:r>
              <a:rPr lang="ru-RU" dirty="0" smtClean="0">
                <a:solidFill>
                  <a:srgbClr val="0070C0"/>
                </a:solidFill>
              </a:rPr>
              <a:t> «Функции денег»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779912" y="1484784"/>
            <a:ext cx="4216896" cy="4997152"/>
          </a:xfrm>
        </p:spPr>
        <p:txBody>
          <a:bodyPr>
            <a:normAutofit fontScale="85000" lnSpcReduction="10000"/>
          </a:bodyPr>
          <a:lstStyle/>
          <a:p>
            <a:pPr>
              <a:buNone/>
            </a:pPr>
            <a:r>
              <a:rPr lang="ru-RU" dirty="0" smtClean="0"/>
              <a:t>    </a:t>
            </a:r>
            <a:r>
              <a:rPr lang="ru-RU" sz="3200" dirty="0" smtClean="0"/>
              <a:t>Определите, какие функции выполняют деньги в данной задаче</a:t>
            </a:r>
          </a:p>
          <a:p>
            <a:pPr algn="ctr">
              <a:buNone/>
            </a:pPr>
            <a:r>
              <a:rPr lang="ru-RU" sz="3200" dirty="0" smtClean="0">
                <a:solidFill>
                  <a:srgbClr val="0070C0"/>
                </a:solidFill>
              </a:rPr>
              <a:t>Задача 2 </a:t>
            </a:r>
          </a:p>
          <a:p>
            <a:pPr algn="just">
              <a:buNone/>
            </a:pPr>
            <a:endParaRPr lang="ru-RU" sz="3200" dirty="0" smtClean="0"/>
          </a:p>
          <a:p>
            <a:pPr algn="just">
              <a:buNone/>
            </a:pPr>
            <a:r>
              <a:rPr lang="ru-RU" sz="3200" dirty="0" smtClean="0"/>
              <a:t>  Буратино закопал свои 5 золотых монет. Ему обещали, что утром у него будет намного больше денег </a:t>
            </a:r>
            <a:endParaRPr lang="ru-RU" dirty="0"/>
          </a:p>
        </p:txBody>
      </p:sp>
      <p:pic>
        <p:nvPicPr>
          <p:cNvPr id="5" name="Picture 2" descr="C:\Users\User\Desktop\05_3rRy6O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492896"/>
            <a:ext cx="3456383" cy="230425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rgbClr val="0070C0"/>
                </a:solidFill>
              </a:rPr>
              <a:t>Проверим себя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4581128"/>
            <a:ext cx="7467600" cy="1892824"/>
          </a:xfrm>
        </p:spPr>
        <p:txBody>
          <a:bodyPr/>
          <a:lstStyle/>
          <a:p>
            <a:pPr algn="ctr">
              <a:buNone/>
            </a:pPr>
            <a:r>
              <a:rPr lang="ru-RU" sz="3600" dirty="0" smtClean="0">
                <a:solidFill>
                  <a:srgbClr val="0070C0"/>
                </a:solidFill>
              </a:rPr>
              <a:t>Средство накопления </a:t>
            </a:r>
          </a:p>
          <a:p>
            <a:endParaRPr lang="ru-RU" dirty="0"/>
          </a:p>
        </p:txBody>
      </p:sp>
      <p:pic>
        <p:nvPicPr>
          <p:cNvPr id="10242" name="Picture 2" descr="C:\Users\User\Desktop\img1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39752" y="1628800"/>
            <a:ext cx="3779912" cy="283493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rgbClr val="0070C0"/>
                </a:solidFill>
              </a:rPr>
              <a:t>Задание 3</a:t>
            </a:r>
            <a:br>
              <a:rPr lang="ru-RU" dirty="0" smtClean="0">
                <a:solidFill>
                  <a:srgbClr val="0070C0"/>
                </a:solidFill>
              </a:rPr>
            </a:br>
            <a:r>
              <a:rPr lang="ru-RU" dirty="0" smtClean="0">
                <a:solidFill>
                  <a:srgbClr val="0070C0"/>
                </a:solidFill>
              </a:rPr>
              <a:t> «Функции денег»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779912" y="1600200"/>
            <a:ext cx="4144888" cy="4873752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   Определите, какие функции выполняют деньги в данной задаче. </a:t>
            </a:r>
          </a:p>
          <a:p>
            <a:pPr>
              <a:buNone/>
            </a:pPr>
            <a:r>
              <a:rPr lang="ru-RU" sz="3200" dirty="0" smtClean="0">
                <a:solidFill>
                  <a:srgbClr val="0070C0"/>
                </a:solidFill>
              </a:rPr>
              <a:t>Задача 3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539552" y="3717032"/>
            <a:ext cx="7344816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/>
              <a:t>В магазине мы увидели, что молоко стоит 20 рублей, килограмм пряников – 120 рублей, купили же 500 грамм яблок за 130 рублей и два пирожка по 15.  </a:t>
            </a:r>
            <a:endParaRPr lang="ru-RU" sz="3200" dirty="0"/>
          </a:p>
        </p:txBody>
      </p:sp>
      <p:pic>
        <p:nvPicPr>
          <p:cNvPr id="2050" name="Picture 2" descr="C:\Users\User\Desktop\89e59a37e7bb8682709bbd3adb63325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628800"/>
            <a:ext cx="3096344" cy="211343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rgbClr val="0070C0"/>
                </a:solidFill>
              </a:rPr>
              <a:t>Проверим себя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1115616" y="5157192"/>
            <a:ext cx="6809184" cy="131676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3600" dirty="0" smtClean="0">
                <a:solidFill>
                  <a:srgbClr val="0070C0"/>
                </a:solidFill>
              </a:rPr>
              <a:t>Мера стоимости </a:t>
            </a:r>
          </a:p>
        </p:txBody>
      </p:sp>
      <p:pic>
        <p:nvPicPr>
          <p:cNvPr id="3074" name="Picture 2" descr="C:\Users\User\Desktop\0_d6e42_b8d544ad_ori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91680" y="1700808"/>
            <a:ext cx="5688632" cy="32027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rgbClr val="0070C0"/>
                </a:solidFill>
              </a:rPr>
              <a:t>Что объединяет данные изображения? </a:t>
            </a:r>
            <a:endParaRPr lang="ru-RU" dirty="0">
              <a:solidFill>
                <a:srgbClr val="0070C0"/>
              </a:solidFill>
            </a:endParaRPr>
          </a:p>
        </p:txBody>
      </p:sp>
      <p:pic>
        <p:nvPicPr>
          <p:cNvPr id="2050" name="Picture 2" descr="C:\Users\User\Desktop\vibrance_13_6489_oboi_nastojashhee_zoloto_v_slitkah_1280x80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1556792"/>
            <a:ext cx="3719736" cy="2324835"/>
          </a:xfrm>
          <a:prstGeom prst="rect">
            <a:avLst/>
          </a:prstGeom>
          <a:noFill/>
        </p:spPr>
      </p:pic>
      <p:pic>
        <p:nvPicPr>
          <p:cNvPr id="2051" name="Picture 3" descr="C:\Users\User\Desktop\solj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32040" y="1556792"/>
            <a:ext cx="3014464" cy="2547379"/>
          </a:xfrm>
          <a:prstGeom prst="rect">
            <a:avLst/>
          </a:prstGeom>
          <a:noFill/>
        </p:spPr>
      </p:pic>
      <p:pic>
        <p:nvPicPr>
          <p:cNvPr id="2052" name="Picture 4" descr="C:\Users\User\Desktop\24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9552" y="4005064"/>
            <a:ext cx="2485139" cy="1650132"/>
          </a:xfrm>
          <a:prstGeom prst="rect">
            <a:avLst/>
          </a:prstGeom>
          <a:noFill/>
        </p:spPr>
      </p:pic>
      <p:pic>
        <p:nvPicPr>
          <p:cNvPr id="2053" name="Picture 5" descr="C:\Users\User\Desktop\4869410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948264" y="4077072"/>
            <a:ext cx="1440160" cy="1440160"/>
          </a:xfrm>
          <a:prstGeom prst="rect">
            <a:avLst/>
          </a:prstGeom>
          <a:noFill/>
        </p:spPr>
      </p:pic>
      <p:pic>
        <p:nvPicPr>
          <p:cNvPr id="9" name="Picture 2" descr="C:\Users\User\Desktop\4c96Rozyi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851920" y="4005064"/>
            <a:ext cx="2328435" cy="2376264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5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rgbClr val="0070C0"/>
                </a:solidFill>
              </a:rPr>
              <a:t>Задание 3</a:t>
            </a:r>
            <a:br>
              <a:rPr lang="ru-RU" dirty="0" smtClean="0">
                <a:solidFill>
                  <a:srgbClr val="0070C0"/>
                </a:solidFill>
              </a:rPr>
            </a:br>
            <a:r>
              <a:rPr lang="ru-RU" dirty="0" smtClean="0">
                <a:solidFill>
                  <a:srgbClr val="0070C0"/>
                </a:solidFill>
              </a:rPr>
              <a:t> «Функции денег»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2699792" y="1600200"/>
            <a:ext cx="5225008" cy="4873752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   Определите, какие функции выполняют деньги в данной задаче. </a:t>
            </a:r>
          </a:p>
          <a:p>
            <a:pPr>
              <a:buNone/>
            </a:pPr>
            <a:endParaRPr lang="ru-RU" dirty="0" smtClean="0"/>
          </a:p>
          <a:p>
            <a:pPr algn="ctr">
              <a:buNone/>
            </a:pPr>
            <a:r>
              <a:rPr lang="ru-RU" sz="3200" dirty="0" smtClean="0">
                <a:solidFill>
                  <a:srgbClr val="0070C0"/>
                </a:solidFill>
              </a:rPr>
              <a:t>Задача 4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2843808" y="3933056"/>
            <a:ext cx="482453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/>
              <a:t>Мне сделали красивую прическу, за которую заплатила 500 рублей, я купила красное платье за 3600 рублей и туфли за 1350 рублей. Теперь на выпускном я буду самая красивая </a:t>
            </a:r>
            <a:endParaRPr lang="ru-RU" sz="2000" dirty="0"/>
          </a:p>
        </p:txBody>
      </p:sp>
      <p:pic>
        <p:nvPicPr>
          <p:cNvPr id="4098" name="Picture 2" descr="C:\Users\User\Desktop\0_7a0e4_8b41a73f_orig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9706" y="1628800"/>
            <a:ext cx="2304778" cy="36004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rgbClr val="0070C0"/>
                </a:solidFill>
              </a:rPr>
              <a:t>Проверим себя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5085184"/>
            <a:ext cx="7467600" cy="1388768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3200" dirty="0" smtClean="0">
                <a:solidFill>
                  <a:srgbClr val="0070C0"/>
                </a:solidFill>
              </a:rPr>
              <a:t>Средство обращения </a:t>
            </a:r>
          </a:p>
          <a:p>
            <a:endParaRPr lang="ru-RU" sz="3200" dirty="0"/>
          </a:p>
        </p:txBody>
      </p:sp>
      <p:pic>
        <p:nvPicPr>
          <p:cNvPr id="5123" name="Picture 3" descr="C:\Users\User\Desktop\1383925401-3165337-nevseoboi.com.u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63688" y="1484784"/>
            <a:ext cx="5541566" cy="346322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rgbClr val="0070C0"/>
                </a:solidFill>
              </a:rPr>
              <a:t>Задание 3</a:t>
            </a:r>
            <a:br>
              <a:rPr lang="ru-RU" dirty="0" smtClean="0">
                <a:solidFill>
                  <a:srgbClr val="0070C0"/>
                </a:solidFill>
              </a:rPr>
            </a:br>
            <a:r>
              <a:rPr lang="ru-RU" dirty="0" smtClean="0">
                <a:solidFill>
                  <a:srgbClr val="0070C0"/>
                </a:solidFill>
              </a:rPr>
              <a:t> «Функции денег»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2987824" y="1600200"/>
            <a:ext cx="4936976" cy="4873752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   Определите, какие функции выполняют деньги в данной задаче. </a:t>
            </a:r>
          </a:p>
          <a:p>
            <a:pPr>
              <a:buNone/>
            </a:pPr>
            <a:endParaRPr lang="ru-RU" dirty="0" smtClean="0"/>
          </a:p>
          <a:p>
            <a:pPr algn="ctr">
              <a:buNone/>
            </a:pPr>
            <a:r>
              <a:rPr lang="ru-RU" sz="3200" dirty="0" smtClean="0">
                <a:solidFill>
                  <a:srgbClr val="0070C0"/>
                </a:solidFill>
              </a:rPr>
              <a:t>Задача 5</a:t>
            </a:r>
          </a:p>
          <a:p>
            <a:pPr algn="ctr">
              <a:buNone/>
            </a:pPr>
            <a:endParaRPr lang="ru-RU" sz="3200" dirty="0" smtClean="0">
              <a:solidFill>
                <a:srgbClr val="0070C0"/>
              </a:solidFill>
            </a:endParaRPr>
          </a:p>
          <a:p>
            <a:pPr>
              <a:buNone/>
            </a:pPr>
            <a:r>
              <a:rPr lang="ru-RU" sz="3200" dirty="0" smtClean="0"/>
              <a:t>   Гражданин получил зарплату 35 000 рублей и заплатил налог за дом.</a:t>
            </a:r>
            <a:endParaRPr lang="ru-RU" dirty="0"/>
          </a:p>
        </p:txBody>
      </p:sp>
      <p:pic>
        <p:nvPicPr>
          <p:cNvPr id="6146" name="Picture 2" descr="C:\Users\User\Desktop\fat-man-clipart-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628800"/>
            <a:ext cx="2815322" cy="453650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rgbClr val="0070C0"/>
                </a:solidFill>
              </a:rPr>
              <a:t>Проверим себя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5157192"/>
            <a:ext cx="7467600" cy="1316760"/>
          </a:xfrm>
        </p:spPr>
        <p:txBody>
          <a:bodyPr>
            <a:normAutofit/>
          </a:bodyPr>
          <a:lstStyle/>
          <a:p>
            <a:pPr algn="ctr">
              <a:buNone/>
            </a:pPr>
            <a:endParaRPr lang="ru-RU" sz="3600" dirty="0" smtClean="0">
              <a:solidFill>
                <a:srgbClr val="0070C0"/>
              </a:solidFill>
            </a:endParaRPr>
          </a:p>
          <a:p>
            <a:pPr algn="ctr">
              <a:buNone/>
            </a:pPr>
            <a:r>
              <a:rPr lang="ru-RU" sz="3600" dirty="0" smtClean="0">
                <a:solidFill>
                  <a:srgbClr val="0070C0"/>
                </a:solidFill>
              </a:rPr>
              <a:t>Средство платежа </a:t>
            </a:r>
            <a:endParaRPr lang="ru-RU" sz="3600" dirty="0">
              <a:solidFill>
                <a:srgbClr val="0070C0"/>
              </a:solidFill>
            </a:endParaRPr>
          </a:p>
        </p:txBody>
      </p:sp>
      <p:pic>
        <p:nvPicPr>
          <p:cNvPr id="7170" name="Picture 2" descr="C:\Users\User\Desktop\depositphotos_4588712-stock-illustration-vector-cartoon-of-a-cheerfu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15816" y="1556792"/>
            <a:ext cx="2808312" cy="35300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rgbClr val="0070C0"/>
                </a:solidFill>
              </a:rPr>
              <a:t>Задание 3</a:t>
            </a:r>
            <a:br>
              <a:rPr lang="ru-RU" dirty="0" smtClean="0">
                <a:solidFill>
                  <a:srgbClr val="0070C0"/>
                </a:solidFill>
              </a:rPr>
            </a:br>
            <a:r>
              <a:rPr lang="ru-RU" dirty="0" smtClean="0">
                <a:solidFill>
                  <a:srgbClr val="0070C0"/>
                </a:solidFill>
              </a:rPr>
              <a:t> «Функции денег»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131840" y="1600200"/>
            <a:ext cx="4792960" cy="4873752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    Определите, какие функции выполняют деньги в данной задаче. </a:t>
            </a:r>
          </a:p>
          <a:p>
            <a:pPr>
              <a:buNone/>
            </a:pPr>
            <a:endParaRPr lang="ru-RU" dirty="0" smtClean="0"/>
          </a:p>
          <a:p>
            <a:pPr algn="ctr">
              <a:buNone/>
            </a:pPr>
            <a:r>
              <a:rPr lang="ru-RU" sz="3200" dirty="0" smtClean="0">
                <a:solidFill>
                  <a:srgbClr val="0070C0"/>
                </a:solidFill>
              </a:rPr>
              <a:t>Задача 6</a:t>
            </a:r>
          </a:p>
          <a:p>
            <a:pPr algn="ctr">
              <a:buNone/>
            </a:pPr>
            <a:endParaRPr lang="ru-RU" sz="3200" dirty="0" smtClean="0">
              <a:solidFill>
                <a:srgbClr val="0070C0"/>
              </a:solidFill>
            </a:endParaRPr>
          </a:p>
          <a:p>
            <a:pPr>
              <a:buNone/>
            </a:pPr>
            <a:r>
              <a:rPr lang="ru-RU" sz="3200" dirty="0" smtClean="0"/>
              <a:t>  Брюки стоят дороже ремня, галстук стоит дешевле пальто  </a:t>
            </a:r>
            <a:endParaRPr lang="ru-RU" dirty="0"/>
          </a:p>
        </p:txBody>
      </p:sp>
      <p:pic>
        <p:nvPicPr>
          <p:cNvPr id="8195" name="Picture 3" descr="C:\Users\User\Desktop\businessman-character-free-vecto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772816"/>
            <a:ext cx="2880321" cy="453977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rgbClr val="0070C0"/>
                </a:solidFill>
              </a:rPr>
              <a:t>Проверим себя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5085184"/>
            <a:ext cx="7467600" cy="1388768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3600" dirty="0" smtClean="0">
                <a:solidFill>
                  <a:srgbClr val="0070C0"/>
                </a:solidFill>
              </a:rPr>
              <a:t>Мера стоимости </a:t>
            </a:r>
            <a:endParaRPr lang="ru-RU" sz="3600" dirty="0">
              <a:solidFill>
                <a:srgbClr val="0070C0"/>
              </a:solidFill>
            </a:endParaRPr>
          </a:p>
        </p:txBody>
      </p:sp>
      <p:pic>
        <p:nvPicPr>
          <p:cNvPr id="9218" name="Picture 2" descr="C:\Users\User\Desktop\e-dengi-v-minske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55776" y="1556792"/>
            <a:ext cx="3456383" cy="350177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3200" dirty="0" smtClean="0">
                <a:solidFill>
                  <a:srgbClr val="0070C0"/>
                </a:solidFill>
              </a:rPr>
              <a:t>Задание 4</a:t>
            </a:r>
            <a:br>
              <a:rPr lang="ru-RU" sz="3200" dirty="0" smtClean="0">
                <a:solidFill>
                  <a:srgbClr val="0070C0"/>
                </a:solidFill>
              </a:rPr>
            </a:br>
            <a:r>
              <a:rPr lang="ru-RU" sz="3200" dirty="0" smtClean="0">
                <a:solidFill>
                  <a:srgbClr val="0070C0"/>
                </a:solidFill>
              </a:rPr>
              <a:t>Финансовые задачи</a:t>
            </a:r>
            <a:endParaRPr lang="ru-RU" sz="3200" dirty="0">
              <a:solidFill>
                <a:srgbClr val="0070C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2771800" y="1600200"/>
            <a:ext cx="5153000" cy="391703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4400" dirty="0" smtClean="0"/>
              <a:t>  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755576" y="5805264"/>
            <a:ext cx="648072" cy="64807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1691680" y="5805264"/>
            <a:ext cx="648072" cy="64807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2555776" y="5805264"/>
            <a:ext cx="648072" cy="64807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3419872" y="5805264"/>
            <a:ext cx="648072" cy="64807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4283968" y="5805264"/>
            <a:ext cx="648072" cy="64807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5148064" y="5805264"/>
            <a:ext cx="648072" cy="64807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TextBox 12"/>
          <p:cNvSpPr txBox="1"/>
          <p:nvPr/>
        </p:nvSpPr>
        <p:spPr>
          <a:xfrm>
            <a:off x="4067944" y="1916832"/>
            <a:ext cx="396044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/>
              <a:t>Решите по две финансовые задачи за две минуты</a:t>
            </a:r>
            <a:endParaRPr lang="ru-RU" sz="3600" dirty="0"/>
          </a:p>
        </p:txBody>
      </p:sp>
      <p:pic>
        <p:nvPicPr>
          <p:cNvPr id="10242" name="Picture 2" descr="C:\Users\User\Desktop\iq_lampochk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666578"/>
            <a:ext cx="3456384" cy="345638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1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0"/>
                            </p:stCondLst>
                            <p:childTnLst>
                              <p:par>
                                <p:cTn id="9" presetID="10" presetClass="exit" presetSubtype="0" fill="hold" grpId="0" nodeType="afterEffect">
                                  <p:stCondLst>
                                    <p:cond delay="1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10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9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0"/>
                            </p:stCondLst>
                            <p:childTnLst>
                              <p:par>
                                <p:cTn id="13" presetID="10" presetClass="exit" presetSubtype="0" fill="hold" grpId="0" nodeType="afterEffect">
                                  <p:stCondLst>
                                    <p:cond delay="1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10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9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0"/>
                            </p:stCondLst>
                            <p:childTnLst>
                              <p:par>
                                <p:cTn id="17" presetID="10" presetClass="exit" presetSubtype="0" fill="hold" grpId="0" nodeType="afterEffect">
                                  <p:stCondLst>
                                    <p:cond delay="1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10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9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0"/>
                            </p:stCondLst>
                            <p:childTnLst>
                              <p:par>
                                <p:cTn id="21" presetID="10" presetClass="exit" presetSubtype="0" fill="hold" grpId="0" nodeType="afterEffect">
                                  <p:stCondLst>
                                    <p:cond delay="1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10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9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00"/>
                            </p:stCondLst>
                            <p:childTnLst>
                              <p:par>
                                <p:cTn id="25" presetID="10" presetClass="exit" presetSubtype="0" fill="hold" grpId="0" nodeType="afterEffect">
                                  <p:stCondLst>
                                    <p:cond delay="1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10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9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rgbClr val="0070C0"/>
                </a:solidFill>
              </a:rPr>
              <a:t>Проверим себя </a:t>
            </a: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2404864"/>
          </a:xfrm>
        </p:spPr>
        <p:txBody>
          <a:bodyPr>
            <a:normAutofit fontScale="92500"/>
          </a:bodyPr>
          <a:lstStyle/>
          <a:p>
            <a:pPr algn="ctr">
              <a:buNone/>
            </a:pPr>
            <a:r>
              <a:rPr lang="ru-RU" dirty="0" smtClean="0">
                <a:solidFill>
                  <a:srgbClr val="0070C0"/>
                </a:solidFill>
              </a:rPr>
              <a:t> Задача 1 </a:t>
            </a:r>
          </a:p>
          <a:p>
            <a:pPr>
              <a:buNone/>
            </a:pPr>
            <a:r>
              <a:rPr lang="ru-RU" dirty="0" smtClean="0"/>
              <a:t>   Буратино закопал пять золотых монет. Ему обещали Лиса Алиса и Кот </a:t>
            </a:r>
            <a:r>
              <a:rPr lang="ru-RU" dirty="0" err="1" smtClean="0"/>
              <a:t>Базилио</a:t>
            </a:r>
            <a:r>
              <a:rPr lang="ru-RU" dirty="0" smtClean="0"/>
              <a:t>, что вырастет дерево, на котором будет на 150 % больше денег, чем он посадил. Сколько монет получил бы Буратино, если обещания бы исполнились?  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611560" y="4293096"/>
            <a:ext cx="7200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solidFill>
                  <a:srgbClr val="7030A0"/>
                </a:solidFill>
              </a:rPr>
              <a:t>Буратино получил бы 12,5 рублей  </a:t>
            </a:r>
            <a:endParaRPr lang="ru-RU" sz="3200" dirty="0">
              <a:solidFill>
                <a:srgbClr val="7030A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rgbClr val="0070C0"/>
                </a:solidFill>
              </a:rPr>
              <a:t>Проверим себя </a:t>
            </a: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2476872"/>
          </a:xfrm>
        </p:spPr>
        <p:txBody>
          <a:bodyPr/>
          <a:lstStyle/>
          <a:p>
            <a:pPr algn="ctr">
              <a:buNone/>
            </a:pPr>
            <a:r>
              <a:rPr lang="ru-RU" dirty="0" smtClean="0">
                <a:solidFill>
                  <a:srgbClr val="0070C0"/>
                </a:solidFill>
              </a:rPr>
              <a:t>Задача 2</a:t>
            </a:r>
          </a:p>
          <a:p>
            <a:pPr>
              <a:buNone/>
            </a:pPr>
            <a:r>
              <a:rPr lang="ru-RU" dirty="0" smtClean="0"/>
              <a:t>   Один </a:t>
            </a:r>
            <a:r>
              <a:rPr lang="ru-RU" dirty="0" err="1" smtClean="0"/>
              <a:t>моллер</a:t>
            </a:r>
            <a:r>
              <a:rPr lang="ru-RU" dirty="0" smtClean="0"/>
              <a:t> (сказочная валюта) стоит 12 рублей. Сколько </a:t>
            </a:r>
            <a:r>
              <a:rPr lang="ru-RU" dirty="0" err="1" smtClean="0"/>
              <a:t>моллеров</a:t>
            </a:r>
            <a:r>
              <a:rPr lang="ru-RU" dirty="0" smtClean="0"/>
              <a:t> необходимо поменять приехавшей из Сказочного государства в Россию Золушке, чтобы купить два самовара по 800 рублей?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827584" y="4869160"/>
            <a:ext cx="698477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solidFill>
                  <a:srgbClr val="7030A0"/>
                </a:solidFill>
              </a:rPr>
              <a:t>Золушке необходимо поменять 134 </a:t>
            </a:r>
            <a:r>
              <a:rPr lang="ru-RU" sz="3600" dirty="0" err="1" smtClean="0">
                <a:solidFill>
                  <a:srgbClr val="7030A0"/>
                </a:solidFill>
              </a:rPr>
              <a:t>моллера</a:t>
            </a:r>
            <a:endParaRPr lang="ru-RU" sz="3600" dirty="0">
              <a:solidFill>
                <a:srgbClr val="7030A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rgbClr val="0070C0"/>
                </a:solidFill>
              </a:rPr>
              <a:t>Проверим себя </a:t>
            </a: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3340968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dirty="0" smtClean="0">
                <a:solidFill>
                  <a:srgbClr val="0070C0"/>
                </a:solidFill>
              </a:rPr>
              <a:t>Задача 3 </a:t>
            </a:r>
          </a:p>
          <a:p>
            <a:pPr algn="ctr">
              <a:buNone/>
            </a:pPr>
            <a:endParaRPr lang="ru-RU" dirty="0" smtClean="0">
              <a:solidFill>
                <a:srgbClr val="0070C0"/>
              </a:solidFill>
            </a:endParaRPr>
          </a:p>
          <a:p>
            <a:pPr>
              <a:buNone/>
            </a:pPr>
            <a:r>
              <a:rPr lang="ru-RU" sz="3200" dirty="0" smtClean="0"/>
              <a:t>   Бублик стоит 4 рубля, кекс на 2 рубля больше. Сколько кексов можно купить на 20 рублей ? </a:t>
            </a:r>
          </a:p>
          <a:p>
            <a:pPr>
              <a:buNone/>
            </a:pPr>
            <a:r>
              <a:rPr lang="ru-RU" sz="3200" dirty="0" smtClean="0"/>
              <a:t>   </a:t>
            </a:r>
          </a:p>
          <a:p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539552" y="5229200"/>
            <a:ext cx="734528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74320" lvl="0" indent="-274320">
              <a:spcBef>
                <a:spcPts val="600"/>
              </a:spcBef>
              <a:buClr>
                <a:srgbClr val="FE8637"/>
              </a:buClr>
              <a:buSzPct val="70000"/>
            </a:pPr>
            <a:r>
              <a:rPr lang="ru-RU" sz="3200" dirty="0" smtClean="0">
                <a:solidFill>
                  <a:srgbClr val="7030A0"/>
                </a:solidFill>
              </a:rPr>
              <a:t>На 20 рублей можно купить 3 кекса</a:t>
            </a:r>
            <a:r>
              <a:rPr lang="ru-RU" sz="2400" dirty="0" smtClean="0">
                <a:solidFill>
                  <a:prstClr val="black"/>
                </a:solidFill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rgbClr val="0070C0"/>
                </a:solidFill>
              </a:rPr>
              <a:t>Что объединяет данные изображения? </a:t>
            </a:r>
            <a:endParaRPr lang="ru-RU" dirty="0"/>
          </a:p>
        </p:txBody>
      </p:sp>
      <p:pic>
        <p:nvPicPr>
          <p:cNvPr id="4" name="Picture 3" descr="C:\Users\User\Desktop\solj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628800"/>
            <a:ext cx="3014464" cy="2547379"/>
          </a:xfrm>
          <a:prstGeom prst="rect">
            <a:avLst/>
          </a:prstGeom>
          <a:noFill/>
        </p:spPr>
      </p:pic>
      <p:pic>
        <p:nvPicPr>
          <p:cNvPr id="5" name="Picture 2" descr="C:\Users\User\Desktop\vibrance_13_6489_oboi_nastojashhee_zoloto_v_slitkah_1280x80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27984" y="1700808"/>
            <a:ext cx="3719736" cy="2324835"/>
          </a:xfrm>
          <a:prstGeom prst="rect">
            <a:avLst/>
          </a:prstGeom>
          <a:noFill/>
        </p:spPr>
      </p:pic>
      <p:pic>
        <p:nvPicPr>
          <p:cNvPr id="6" name="Picture 4" descr="C:\Users\User\Desktop\24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3568" y="4581128"/>
            <a:ext cx="2485139" cy="1650132"/>
          </a:xfrm>
          <a:prstGeom prst="rect">
            <a:avLst/>
          </a:prstGeom>
          <a:noFill/>
        </p:spPr>
      </p:pic>
      <p:pic>
        <p:nvPicPr>
          <p:cNvPr id="7" name="Picture 2" descr="C:\Users\User\Desktop\4c96Rozyi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635896" y="4077072"/>
            <a:ext cx="2328435" cy="2376264"/>
          </a:xfrm>
          <a:prstGeom prst="rect">
            <a:avLst/>
          </a:prstGeom>
          <a:noFill/>
        </p:spPr>
      </p:pic>
      <p:pic>
        <p:nvPicPr>
          <p:cNvPr id="8" name="Picture 5" descr="C:\Users\User\Desktop\48694100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372200" y="4005064"/>
            <a:ext cx="1440160" cy="144016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rgbClr val="0070C0"/>
                </a:solidFill>
              </a:rPr>
              <a:t>Проверим себя </a:t>
            </a: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3412976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   Билет на футбол стоит 10 руб. для школьников и 12 руб. для взрослого. Каждую среду действует скидка – 10 % на билет для школьников. Причем каждый четвертый билет для взрослого – бесплатный по четвергам и вторникам. Сколько денег надо потратить, чтобы посетить футбольный матч в среду трем школьникам и двум мужчинам </a:t>
            </a:r>
          </a:p>
          <a:p>
            <a:endParaRPr lang="ru-RU" dirty="0"/>
          </a:p>
        </p:txBody>
      </p:sp>
      <p:sp>
        <p:nvSpPr>
          <p:cNvPr id="11265" name="Rectangle 1"/>
          <p:cNvSpPr>
            <a:spLocks noChangeArrowheads="1"/>
          </p:cNvSpPr>
          <p:nvPr/>
        </p:nvSpPr>
        <p:spPr bwMode="auto">
          <a:xfrm>
            <a:off x="827584" y="5301208"/>
            <a:ext cx="6840760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51 руб. (стоимость билета для школьника со скидкой 9 руб. * 3 = 27 руб. Стоимость билета для взрослого 12 руб. * 2 = 24) 27 + 24 = 51 руб. 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3200" dirty="0" smtClean="0">
                <a:solidFill>
                  <a:srgbClr val="0070C0"/>
                </a:solidFill>
              </a:rPr>
              <a:t>Задание 5 </a:t>
            </a:r>
            <a:br>
              <a:rPr lang="ru-RU" sz="3200" dirty="0" smtClean="0">
                <a:solidFill>
                  <a:srgbClr val="0070C0"/>
                </a:solidFill>
              </a:rPr>
            </a:br>
            <a:r>
              <a:rPr lang="ru-RU" sz="3200" dirty="0" smtClean="0">
                <a:solidFill>
                  <a:srgbClr val="0070C0"/>
                </a:solidFill>
              </a:rPr>
              <a:t>Виды денег</a:t>
            </a:r>
            <a:endParaRPr lang="ru-RU" sz="3200" dirty="0">
              <a:solidFill>
                <a:srgbClr val="0070C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755576" y="5805264"/>
            <a:ext cx="648072" cy="64807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1691680" y="5805264"/>
            <a:ext cx="648072" cy="64807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2555776" y="5805264"/>
            <a:ext cx="648072" cy="64807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3419872" y="5805264"/>
            <a:ext cx="648072" cy="64807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4283968" y="5805264"/>
            <a:ext cx="648072" cy="64807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5148064" y="5805264"/>
            <a:ext cx="648072" cy="64807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TextBox 12"/>
          <p:cNvSpPr txBox="1"/>
          <p:nvPr/>
        </p:nvSpPr>
        <p:spPr>
          <a:xfrm>
            <a:off x="3419872" y="1916832"/>
            <a:ext cx="460851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/>
              <a:t>Написать за две минуты, какие виды денег вы знаете</a:t>
            </a:r>
            <a:endParaRPr lang="ru-RU" sz="3600" dirty="0"/>
          </a:p>
        </p:txBody>
      </p:sp>
      <p:pic>
        <p:nvPicPr>
          <p:cNvPr id="44035" name="Picture 3" descr="C:\Users\User\Desktop\kakuyu-bankovskuyu-kartu-vybra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3356992"/>
            <a:ext cx="3024337" cy="2016224"/>
          </a:xfrm>
          <a:prstGeom prst="rect">
            <a:avLst/>
          </a:prstGeom>
          <a:noFill/>
        </p:spPr>
      </p:pic>
      <p:pic>
        <p:nvPicPr>
          <p:cNvPr id="15" name="Picture 2" descr="C:\Users\User\Desktop\koshelek-pritjgivaet-dengi-3-1068x71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80112" y="3717032"/>
            <a:ext cx="2376264" cy="1776197"/>
          </a:xfrm>
          <a:prstGeom prst="rect">
            <a:avLst/>
          </a:prstGeom>
          <a:noFill/>
        </p:spPr>
      </p:pic>
      <p:pic>
        <p:nvPicPr>
          <p:cNvPr id="44037" name="Picture 5" descr="C:\Users\User\Desktop\akcija_10000_rublej_1994_g_nizhnekamsk_unc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7544" y="1412776"/>
            <a:ext cx="2163212" cy="152778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1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0"/>
                            </p:stCondLst>
                            <p:childTnLst>
                              <p:par>
                                <p:cTn id="9" presetID="10" presetClass="exit" presetSubtype="0" fill="hold" grpId="0" nodeType="afterEffect">
                                  <p:stCondLst>
                                    <p:cond delay="1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10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9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0"/>
                            </p:stCondLst>
                            <p:childTnLst>
                              <p:par>
                                <p:cTn id="13" presetID="10" presetClass="exit" presetSubtype="0" fill="hold" grpId="0" nodeType="afterEffect">
                                  <p:stCondLst>
                                    <p:cond delay="1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10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9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0"/>
                            </p:stCondLst>
                            <p:childTnLst>
                              <p:par>
                                <p:cTn id="17" presetID="10" presetClass="exit" presetSubtype="0" fill="hold" grpId="0" nodeType="afterEffect">
                                  <p:stCondLst>
                                    <p:cond delay="1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10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9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0"/>
                            </p:stCondLst>
                            <p:childTnLst>
                              <p:par>
                                <p:cTn id="21" presetID="10" presetClass="exit" presetSubtype="0" fill="hold" grpId="0" nodeType="afterEffect">
                                  <p:stCondLst>
                                    <p:cond delay="1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10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9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00"/>
                            </p:stCondLst>
                            <p:childTnLst>
                              <p:par>
                                <p:cTn id="25" presetID="10" presetClass="exit" presetSubtype="0" fill="hold" grpId="0" nodeType="afterEffect">
                                  <p:stCondLst>
                                    <p:cond delay="1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10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9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dirty="0" smtClean="0">
                <a:solidFill>
                  <a:srgbClr val="0070C0"/>
                </a:solidFill>
              </a:rPr>
              <a:t/>
            </a:r>
            <a:br>
              <a:rPr lang="ru-RU" dirty="0" smtClean="0">
                <a:solidFill>
                  <a:srgbClr val="0070C0"/>
                </a:solidFill>
              </a:rPr>
            </a:br>
            <a:endParaRPr lang="ru-RU" sz="3600" dirty="0">
              <a:solidFill>
                <a:srgbClr val="0070C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075240" cy="2044824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   «Нажить много денег — храбрость. Сохранить — мудрость. Умело расходовать — искусство».</a:t>
            </a:r>
          </a:p>
          <a:p>
            <a:pPr>
              <a:buNone/>
            </a:pPr>
            <a:r>
              <a:rPr lang="ru-RU" i="1" dirty="0" smtClean="0"/>
              <a:t>                                                </a:t>
            </a:r>
          </a:p>
          <a:p>
            <a:pPr>
              <a:buNone/>
            </a:pPr>
            <a:r>
              <a:rPr lang="ru-RU" i="1" dirty="0" smtClean="0"/>
              <a:t>                                                </a:t>
            </a:r>
            <a:r>
              <a:rPr lang="ru-RU" dirty="0" smtClean="0"/>
              <a:t>Бертольд Авербах</a:t>
            </a:r>
          </a:p>
          <a:p>
            <a:endParaRPr lang="ru-RU" dirty="0"/>
          </a:p>
        </p:txBody>
      </p:sp>
      <p:pic>
        <p:nvPicPr>
          <p:cNvPr id="45058" name="Picture 2" descr="C:\Users\User\Desktop\15114360191ab6870be7b47953db6a601002e5c80a2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47664" y="3429000"/>
            <a:ext cx="6236171" cy="2910213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395536" y="260648"/>
            <a:ext cx="799288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>
                <a:solidFill>
                  <a:srgbClr val="7030A0"/>
                </a:solidFill>
              </a:rPr>
              <a:t>Важно уметь управлять своими финансами </a:t>
            </a:r>
            <a:endParaRPr lang="ru-RU" sz="3600" dirty="0">
              <a:solidFill>
                <a:srgbClr val="7030A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600" dirty="0" smtClean="0">
                <a:solidFill>
                  <a:srgbClr val="0070C0"/>
                </a:solidFill>
              </a:rPr>
              <a:t>Литература</a:t>
            </a:r>
            <a:endParaRPr lang="ru-RU" sz="3600" dirty="0">
              <a:solidFill>
                <a:srgbClr val="0070C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 lnSpcReduction="10000"/>
          </a:bodyPr>
          <a:lstStyle/>
          <a:p>
            <a:pPr marL="457200" indent="-457200">
              <a:buNone/>
            </a:pPr>
            <a:r>
              <a:rPr lang="ru-RU" dirty="0" smtClean="0"/>
              <a:t>1  </a:t>
            </a:r>
            <a:r>
              <a:rPr lang="ru-RU" sz="1900" dirty="0" smtClean="0"/>
              <a:t>Как появились деньги? [Электронный ресурс]. </a:t>
            </a:r>
            <a:r>
              <a:rPr lang="en-US" sz="1900" dirty="0" smtClean="0"/>
              <a:t>URL</a:t>
            </a:r>
            <a:r>
              <a:rPr lang="ru-RU" sz="1900" dirty="0" smtClean="0"/>
              <a:t>: </a:t>
            </a:r>
            <a:r>
              <a:rPr lang="en-US" sz="1900" dirty="0" smtClean="0">
                <a:hlinkClick r:id="rId2"/>
              </a:rPr>
              <a:t>https://www.youtube.com/watch?v=CtfdlFyw26k</a:t>
            </a:r>
            <a:r>
              <a:rPr lang="ru-RU" sz="1900" dirty="0" smtClean="0"/>
              <a:t> (дата обращения 28. 04. 2018 г.) </a:t>
            </a:r>
          </a:p>
          <a:p>
            <a:pPr marL="457200" indent="-457200">
              <a:buNone/>
            </a:pPr>
            <a:r>
              <a:rPr lang="ru-RU" sz="1900" dirty="0" smtClean="0"/>
              <a:t>2  Высказывания о деньгах [Электронный ресурс]. </a:t>
            </a:r>
            <a:r>
              <a:rPr lang="en-US" sz="1900" dirty="0" smtClean="0"/>
              <a:t>URL</a:t>
            </a:r>
            <a:r>
              <a:rPr lang="ru-RU" sz="1900" dirty="0" smtClean="0"/>
              <a:t>: </a:t>
            </a:r>
            <a:r>
              <a:rPr lang="en-US" sz="1900" dirty="0" smtClean="0">
                <a:hlinkClick r:id="rId3"/>
              </a:rPr>
              <a:t>http://citaty.su/vyskazyvaniya-i-frazy-o-dengax</a:t>
            </a:r>
            <a:r>
              <a:rPr lang="ru-RU" sz="1900" dirty="0" smtClean="0"/>
              <a:t> (дата обращения 26. 04. 2018 г.) </a:t>
            </a:r>
          </a:p>
          <a:p>
            <a:pPr fontAlgn="t">
              <a:buNone/>
            </a:pPr>
            <a:r>
              <a:rPr lang="ru-RU" sz="1900" dirty="0" smtClean="0"/>
              <a:t>3  Виды денег [Электронный ресурс]. </a:t>
            </a:r>
            <a:r>
              <a:rPr lang="en-US" sz="1900" dirty="0" smtClean="0"/>
              <a:t>URL</a:t>
            </a:r>
            <a:r>
              <a:rPr lang="ru-RU" sz="1900" dirty="0" smtClean="0"/>
              <a:t>: </a:t>
            </a:r>
            <a:r>
              <a:rPr lang="en-US" sz="1900" dirty="0" smtClean="0">
                <a:hlinkClick r:id="rId4"/>
              </a:rPr>
              <a:t>kak-bog.ru</a:t>
            </a:r>
            <a:r>
              <a:rPr lang="en-US" sz="1900" dirty="0" smtClean="0"/>
              <a:t>›</a:t>
            </a:r>
            <a:r>
              <a:rPr lang="ru-RU" sz="1900" dirty="0" smtClean="0">
                <a:hlinkClick r:id="rId5"/>
              </a:rPr>
              <a:t>Виды денег</a:t>
            </a:r>
            <a:r>
              <a:rPr lang="ru-RU" sz="1900" dirty="0" smtClean="0"/>
              <a:t> (дата обращения 23. 04. 2018 г.)</a:t>
            </a:r>
          </a:p>
          <a:p>
            <a:pPr>
              <a:buNone/>
            </a:pPr>
            <a:r>
              <a:rPr lang="ru-RU" sz="1900" dirty="0" smtClean="0"/>
              <a:t>4  Современные деньги [Электронный ресурс]. </a:t>
            </a:r>
            <a:r>
              <a:rPr lang="en-US" sz="1900" dirty="0" smtClean="0"/>
              <a:t>URL</a:t>
            </a:r>
            <a:r>
              <a:rPr lang="ru-RU" sz="1900" dirty="0" smtClean="0"/>
              <a:t>: </a:t>
            </a:r>
            <a:br>
              <a:rPr lang="ru-RU" sz="1900" dirty="0" smtClean="0"/>
            </a:br>
            <a:r>
              <a:rPr lang="en-US" sz="1900" dirty="0" smtClean="0">
                <a:hlinkClick r:id="rId6"/>
              </a:rPr>
              <a:t>http://pidruchniki.com/1466052461148/finansi/suschnost_sovremennyh_deneg_otlichiya_deystvitelnyh_deneg_znakov_vzglyadah_razlichnyh_ekonomistov</a:t>
            </a:r>
            <a:r>
              <a:rPr lang="ru-RU" sz="1900" dirty="0" smtClean="0"/>
              <a:t> (дата обращения 20. 04. 2018 г.) </a:t>
            </a:r>
          </a:p>
          <a:p>
            <a:pPr fontAlgn="t">
              <a:buNone/>
            </a:pPr>
            <a:r>
              <a:rPr lang="ru-RU" sz="1900" dirty="0" smtClean="0"/>
              <a:t>5  Экономика в школе [Электронный ресурс]. </a:t>
            </a:r>
            <a:r>
              <a:rPr lang="en-US" sz="1900" dirty="0" smtClean="0"/>
              <a:t>URL</a:t>
            </a:r>
            <a:r>
              <a:rPr lang="ru-RU" sz="1900" dirty="0" smtClean="0"/>
              <a:t>: </a:t>
            </a:r>
            <a:r>
              <a:rPr lang="en-US" sz="2000" b="1" dirty="0" smtClean="0">
                <a:hlinkClick r:id="rId7"/>
              </a:rPr>
              <a:t>mel.fm</a:t>
            </a:r>
            <a:r>
              <a:rPr lang="en-US" sz="2000" dirty="0" smtClean="0"/>
              <a:t>›</a:t>
            </a:r>
            <a:r>
              <a:rPr lang="ru-RU" sz="2000" dirty="0" smtClean="0">
                <a:hlinkClick r:id="rId8"/>
              </a:rPr>
              <a:t>Учебный план</a:t>
            </a:r>
            <a:r>
              <a:rPr lang="ru-RU" sz="2000" dirty="0" smtClean="0"/>
              <a:t>›</a:t>
            </a:r>
            <a:r>
              <a:rPr lang="ru-RU" sz="2000" dirty="0" smtClean="0">
                <a:hlinkClick r:id="rId9"/>
              </a:rPr>
              <a:t>Мел</a:t>
            </a:r>
            <a:r>
              <a:rPr lang="ru-RU" sz="1900" dirty="0" smtClean="0"/>
              <a:t> (дата обращения 19. 04. 2018 г.)</a:t>
            </a:r>
            <a:endParaRPr lang="ru-RU" sz="20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rgbClr val="0070C0"/>
                </a:solidFill>
              </a:rPr>
              <a:t>Тема викторины: </a:t>
            </a:r>
            <a:br>
              <a:rPr lang="ru-RU" dirty="0" smtClean="0">
                <a:solidFill>
                  <a:srgbClr val="0070C0"/>
                </a:solidFill>
              </a:rPr>
            </a:br>
            <a:r>
              <a:rPr lang="ru-RU" dirty="0" smtClean="0">
                <a:solidFill>
                  <a:srgbClr val="0070C0"/>
                </a:solidFill>
              </a:rPr>
              <a:t>«Деньги: виды и функции»</a:t>
            </a:r>
            <a:endParaRPr lang="ru-RU" dirty="0">
              <a:solidFill>
                <a:srgbClr val="0070C0"/>
              </a:solidFill>
            </a:endParaRPr>
          </a:p>
        </p:txBody>
      </p:sp>
      <p:pic>
        <p:nvPicPr>
          <p:cNvPr id="3074" name="Picture 2" descr="C:\Users\User\Desktop\maxresdefaul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2204864"/>
            <a:ext cx="7416824" cy="41719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rgbClr val="0070C0"/>
                </a:solidFill>
              </a:rPr>
              <a:t>Происхождение денег </a:t>
            </a:r>
            <a:endParaRPr lang="ru-RU" dirty="0">
              <a:solidFill>
                <a:srgbClr val="0070C0"/>
              </a:solidFill>
            </a:endParaRPr>
          </a:p>
        </p:txBody>
      </p:sp>
      <p:pic>
        <p:nvPicPr>
          <p:cNvPr id="6" name="Как появились деньги - Профессор Почемушкин (1).mp4">
            <a:hlinkClick r:id="" action="ppaction://media"/>
          </p:cNvPr>
          <p:cNvPicPr>
            <a:picLocks noGrp="1" noRot="1" noChangeAspect="1"/>
          </p:cNvPicPr>
          <p:nvPr>
            <p:ph sz="quarter" idx="1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467545" y="1700808"/>
            <a:ext cx="7560840" cy="425297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5364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b="1" dirty="0" smtClean="0">
                <a:solidFill>
                  <a:srgbClr val="0070C0"/>
                </a:solidFill>
              </a:rPr>
              <a:t>Что такое деньги?</a:t>
            </a:r>
            <a:br>
              <a:rPr lang="ru-RU" b="1" dirty="0" smtClean="0">
                <a:solidFill>
                  <a:srgbClr val="0070C0"/>
                </a:solidFill>
              </a:rPr>
            </a:br>
            <a:r>
              <a:rPr lang="ru-RU" sz="2200" dirty="0" smtClean="0">
                <a:solidFill>
                  <a:srgbClr val="0070C0"/>
                </a:solidFill>
              </a:rPr>
              <a:t>Из предложенных слов составьте определение </a:t>
            </a:r>
            <a:endParaRPr lang="ru-RU" sz="2200" dirty="0">
              <a:solidFill>
                <a:srgbClr val="0070C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2771800" y="1600200"/>
            <a:ext cx="5153000" cy="391703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4400" dirty="0" smtClean="0"/>
              <a:t>  товар деньги – на это можно который приобрести товар другой </a:t>
            </a:r>
          </a:p>
        </p:txBody>
      </p:sp>
      <p:pic>
        <p:nvPicPr>
          <p:cNvPr id="4" name="Picture 2" descr="C:\Users\User\Desktop\4c96Rozyi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2276872"/>
            <a:ext cx="2610670" cy="2664296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755576" y="5805264"/>
            <a:ext cx="648072" cy="64807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1691680" y="5805264"/>
            <a:ext cx="648072" cy="64807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2555776" y="5805264"/>
            <a:ext cx="648072" cy="64807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3419872" y="5805264"/>
            <a:ext cx="648072" cy="64807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4283968" y="5805264"/>
            <a:ext cx="648072" cy="64807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5148064" y="5805264"/>
            <a:ext cx="648072" cy="64807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1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0"/>
                            </p:stCondLst>
                            <p:childTnLst>
                              <p:par>
                                <p:cTn id="9" presetID="10" presetClass="exit" presetSubtype="0" fill="hold" grpId="0" nodeType="afterEffect">
                                  <p:stCondLst>
                                    <p:cond delay="1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10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9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0"/>
                            </p:stCondLst>
                            <p:childTnLst>
                              <p:par>
                                <p:cTn id="13" presetID="10" presetClass="exit" presetSubtype="0" fill="hold" grpId="0" nodeType="afterEffect">
                                  <p:stCondLst>
                                    <p:cond delay="1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10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9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0"/>
                            </p:stCondLst>
                            <p:childTnLst>
                              <p:par>
                                <p:cTn id="17" presetID="10" presetClass="exit" presetSubtype="0" fill="hold" grpId="0" nodeType="afterEffect">
                                  <p:stCondLst>
                                    <p:cond delay="1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10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9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0"/>
                            </p:stCondLst>
                            <p:childTnLst>
                              <p:par>
                                <p:cTn id="21" presetID="10" presetClass="exit" presetSubtype="0" fill="hold" grpId="0" nodeType="afterEffect">
                                  <p:stCondLst>
                                    <p:cond delay="1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10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9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00"/>
                            </p:stCondLst>
                            <p:childTnLst>
                              <p:par>
                                <p:cTn id="25" presetID="10" presetClass="exit" presetSubtype="0" fill="hold" grpId="0" nodeType="afterEffect">
                                  <p:stCondLst>
                                    <p:cond delay="1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10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9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rgbClr val="0070C0"/>
                </a:solidFill>
              </a:rPr>
              <a:t>Проверим себя </a:t>
            </a: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2987824" y="1484784"/>
            <a:ext cx="5050904" cy="4873752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   </a:t>
            </a:r>
            <a:r>
              <a:rPr lang="ru-RU" sz="4800" dirty="0" smtClean="0"/>
              <a:t>Деньги – это товар, на который можно приобрести другой товар </a:t>
            </a:r>
            <a:endParaRPr lang="ru-RU" sz="4800" dirty="0"/>
          </a:p>
        </p:txBody>
      </p:sp>
      <p:pic>
        <p:nvPicPr>
          <p:cNvPr id="10" name="Picture 2" descr="C:\Users\User\Desktop\4c96Rozyi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2852936"/>
            <a:ext cx="2448272" cy="24985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rgbClr val="0070C0"/>
                </a:solidFill>
              </a:rPr>
              <a:t>Задание 2</a:t>
            </a:r>
            <a:br>
              <a:rPr lang="ru-RU" dirty="0" smtClean="0">
                <a:solidFill>
                  <a:srgbClr val="0070C0"/>
                </a:solidFill>
              </a:rPr>
            </a:br>
            <a:r>
              <a:rPr lang="ru-RU" dirty="0" smtClean="0">
                <a:solidFill>
                  <a:srgbClr val="0070C0"/>
                </a:solidFill>
              </a:rPr>
              <a:t>«Кто быстрее»</a:t>
            </a: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748680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Какой город изображен на купюре 10 рублей?</a:t>
            </a:r>
            <a:endParaRPr lang="ru-RU" dirty="0"/>
          </a:p>
        </p:txBody>
      </p:sp>
      <p:pic>
        <p:nvPicPr>
          <p:cNvPr id="1026" name="Picture 2" descr="C:\Users\User\Desktop\kupjura_10_rublej_1997_goda_modifikacija_200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2348880"/>
            <a:ext cx="7370018" cy="3131851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2051720" y="5805264"/>
            <a:ext cx="352839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dirty="0" smtClean="0">
                <a:solidFill>
                  <a:srgbClr val="7030A0"/>
                </a:solidFill>
              </a:rPr>
              <a:t>Красноярск</a:t>
            </a:r>
            <a:endParaRPr lang="ru-RU" sz="4400" dirty="0">
              <a:solidFill>
                <a:srgbClr val="7030A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rgbClr val="0070C0"/>
                </a:solidFill>
              </a:rPr>
              <a:t>Задание 2</a:t>
            </a:r>
            <a:br>
              <a:rPr lang="ru-RU" dirty="0" smtClean="0">
                <a:solidFill>
                  <a:srgbClr val="0070C0"/>
                </a:solidFill>
              </a:rPr>
            </a:br>
            <a:r>
              <a:rPr lang="ru-RU" dirty="0" smtClean="0">
                <a:solidFill>
                  <a:srgbClr val="0070C0"/>
                </a:solidFill>
              </a:rPr>
              <a:t>«Кто быстрее»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611560" y="1556792"/>
            <a:ext cx="7467600" cy="792088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Что изображено на купюре 200 рублей?</a:t>
            </a:r>
          </a:p>
          <a:p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467544" y="5013176"/>
            <a:ext cx="741682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srgbClr val="7030A0"/>
                </a:solidFill>
              </a:rPr>
              <a:t>Символы Севастополя: </a:t>
            </a:r>
          </a:p>
          <a:p>
            <a:r>
              <a:rPr lang="ru-RU" sz="2000" dirty="0" smtClean="0">
                <a:solidFill>
                  <a:srgbClr val="7030A0"/>
                </a:solidFill>
              </a:rPr>
              <a:t>Памятник затопленным кораблям (лицевая сторона), Вид на музей – заповедник «»Херсонес Таврический  (оборотная сторона) </a:t>
            </a:r>
            <a:endParaRPr lang="ru-RU" sz="2000" dirty="0">
              <a:solidFill>
                <a:srgbClr val="7030A0"/>
              </a:solidFill>
            </a:endParaRPr>
          </a:p>
        </p:txBody>
      </p:sp>
      <p:pic>
        <p:nvPicPr>
          <p:cNvPr id="5122" name="Picture 2" descr="C:\Users\User\Desktop\DOnrBfCWAAErzb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5617" y="2204864"/>
            <a:ext cx="6120680" cy="263529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455</TotalTime>
  <Words>758</Words>
  <Application>Microsoft Office PowerPoint</Application>
  <PresentationFormat>Экран (4:3)</PresentationFormat>
  <Paragraphs>111</Paragraphs>
  <Slides>33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33</vt:i4>
      </vt:variant>
    </vt:vector>
  </HeadingPairs>
  <TitlesOfParts>
    <vt:vector size="34" baseType="lpstr">
      <vt:lpstr>Эркер</vt:lpstr>
      <vt:lpstr>Викторина для учащихся 7 кл.  «Деньги: виды и функции»</vt:lpstr>
      <vt:lpstr>Что объединяет данные изображения? </vt:lpstr>
      <vt:lpstr>Что объединяет данные изображения? </vt:lpstr>
      <vt:lpstr>Тема викторины:  «Деньги: виды и функции»</vt:lpstr>
      <vt:lpstr>Происхождение денег </vt:lpstr>
      <vt:lpstr>Что такое деньги? Из предложенных слов составьте определение </vt:lpstr>
      <vt:lpstr>Проверим себя </vt:lpstr>
      <vt:lpstr>Задание 2 «Кто быстрее»</vt:lpstr>
      <vt:lpstr>Задание 2 «Кто быстрее»</vt:lpstr>
      <vt:lpstr>Задание 2 «Кто быстрее»</vt:lpstr>
      <vt:lpstr>Задание 2 «Кто быстрее»</vt:lpstr>
      <vt:lpstr>Задание 2 «Кто быстрее»</vt:lpstr>
      <vt:lpstr>Задание 2 «Кто быстрее»</vt:lpstr>
      <vt:lpstr>Задание 3  «Функции денег»</vt:lpstr>
      <vt:lpstr>Проверим себя</vt:lpstr>
      <vt:lpstr>Задание 3  «Функции денег»</vt:lpstr>
      <vt:lpstr>Проверим себя</vt:lpstr>
      <vt:lpstr>Задание 3  «Функции денег»</vt:lpstr>
      <vt:lpstr>Проверим себя</vt:lpstr>
      <vt:lpstr>Задание 3  «Функции денег»</vt:lpstr>
      <vt:lpstr>Проверим себя</vt:lpstr>
      <vt:lpstr>Задание 3  «Функции денег»</vt:lpstr>
      <vt:lpstr>Проверим себя</vt:lpstr>
      <vt:lpstr>Задание 3  «Функции денег»</vt:lpstr>
      <vt:lpstr>Проверим себя</vt:lpstr>
      <vt:lpstr>Задание 4 Финансовые задачи</vt:lpstr>
      <vt:lpstr>Проверим себя </vt:lpstr>
      <vt:lpstr>Проверим себя </vt:lpstr>
      <vt:lpstr>Проверим себя </vt:lpstr>
      <vt:lpstr>Проверим себя </vt:lpstr>
      <vt:lpstr>Задание 5  Виды денег</vt:lpstr>
      <vt:lpstr> </vt:lpstr>
      <vt:lpstr>Литература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62</cp:revision>
  <dcterms:created xsi:type="dcterms:W3CDTF">2017-10-22T04:11:38Z</dcterms:created>
  <dcterms:modified xsi:type="dcterms:W3CDTF">2018-05-10T14:29:58Z</dcterms:modified>
</cp:coreProperties>
</file>