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5" r:id="rId10"/>
    <p:sldId id="271" r:id="rId11"/>
    <p:sldId id="264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presProps" Target="presProps.xml" /><Relationship Id="rId3" Type="http://schemas.openxmlformats.org/officeDocument/2006/relationships/slide" Target="slides/slide2.xml" /><Relationship Id="rId21" Type="http://schemas.openxmlformats.org/officeDocument/2006/relationships/tableStyles" Target="tableStyle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739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95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815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135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904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916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130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12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565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871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352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8C1BD-F89D-4389-96D7-C86D18594018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B0FBB-6A8D-4741-93C0-887ABB24C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41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 /><Relationship Id="rId3" Type="http://schemas.openxmlformats.org/officeDocument/2006/relationships/image" Target="../media/image12.png" /><Relationship Id="rId7" Type="http://schemas.openxmlformats.org/officeDocument/2006/relationships/image" Target="../media/image16.png" /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5.png" /><Relationship Id="rId5" Type="http://schemas.openxmlformats.org/officeDocument/2006/relationships/image" Target="../media/image14.png" /><Relationship Id="rId4" Type="http://schemas.openxmlformats.org/officeDocument/2006/relationships/image" Target="../media/image13.png" /><Relationship Id="rId9" Type="http://schemas.openxmlformats.org/officeDocument/2006/relationships/image" Target="../media/image18.jpeg" 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 /><Relationship Id="rId3" Type="http://schemas.openxmlformats.org/officeDocument/2006/relationships/image" Target="../media/image27.png" /><Relationship Id="rId7" Type="http://schemas.openxmlformats.org/officeDocument/2006/relationships/image" Target="../media/image31.jpeg" /><Relationship Id="rId2" Type="http://schemas.openxmlformats.org/officeDocument/2006/relationships/image" Target="../media/image26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30.jpeg" /><Relationship Id="rId5" Type="http://schemas.openxmlformats.org/officeDocument/2006/relationships/image" Target="../media/image29.jpeg" /><Relationship Id="rId4" Type="http://schemas.openxmlformats.org/officeDocument/2006/relationships/image" Target="../media/image28.png" /><Relationship Id="rId9" Type="http://schemas.openxmlformats.org/officeDocument/2006/relationships/image" Target="../media/image33.png" 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 /><Relationship Id="rId3" Type="http://schemas.openxmlformats.org/officeDocument/2006/relationships/image" Target="../media/image35.jpeg" /><Relationship Id="rId7" Type="http://schemas.openxmlformats.org/officeDocument/2006/relationships/image" Target="../media/image39.jpeg" /><Relationship Id="rId2" Type="http://schemas.openxmlformats.org/officeDocument/2006/relationships/image" Target="../media/image34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38.jpeg" /><Relationship Id="rId5" Type="http://schemas.openxmlformats.org/officeDocument/2006/relationships/image" Target="../media/image37.jpeg" /><Relationship Id="rId10" Type="http://schemas.openxmlformats.org/officeDocument/2006/relationships/image" Target="../media/image42.png" /><Relationship Id="rId4" Type="http://schemas.openxmlformats.org/officeDocument/2006/relationships/image" Target="../media/image36.jpeg" /><Relationship Id="rId9" Type="http://schemas.openxmlformats.org/officeDocument/2006/relationships/image" Target="../media/image41.png" 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 /><Relationship Id="rId3" Type="http://schemas.openxmlformats.org/officeDocument/2006/relationships/image" Target="../media/image44.jpeg" /><Relationship Id="rId7" Type="http://schemas.openxmlformats.org/officeDocument/2006/relationships/image" Target="../media/image48.png" /><Relationship Id="rId2" Type="http://schemas.openxmlformats.org/officeDocument/2006/relationships/image" Target="../media/image43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47.png" /><Relationship Id="rId5" Type="http://schemas.openxmlformats.org/officeDocument/2006/relationships/image" Target="../media/image46.png" /><Relationship Id="rId4" Type="http://schemas.openxmlformats.org/officeDocument/2006/relationships/image" Target="../media/image45.png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 /><Relationship Id="rId2" Type="http://schemas.openxmlformats.org/officeDocument/2006/relationships/image" Target="../media/image50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52.png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 /><Relationship Id="rId7" Type="http://schemas.openxmlformats.org/officeDocument/2006/relationships/image" Target="../media/image58.png" /><Relationship Id="rId2" Type="http://schemas.openxmlformats.org/officeDocument/2006/relationships/image" Target="../media/image53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57.png" /><Relationship Id="rId5" Type="http://schemas.openxmlformats.org/officeDocument/2006/relationships/image" Target="../media/image56.png" /><Relationship Id="rId4" Type="http://schemas.openxmlformats.org/officeDocument/2006/relationships/image" Target="../media/image55.png" 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 /><Relationship Id="rId3" Type="http://schemas.openxmlformats.org/officeDocument/2006/relationships/image" Target="../media/image60.jpeg" /><Relationship Id="rId7" Type="http://schemas.openxmlformats.org/officeDocument/2006/relationships/image" Target="../media/image64.jpeg" /><Relationship Id="rId2" Type="http://schemas.openxmlformats.org/officeDocument/2006/relationships/image" Target="../media/image59.jpe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63.jpeg" /><Relationship Id="rId5" Type="http://schemas.openxmlformats.org/officeDocument/2006/relationships/image" Target="../media/image62.jpeg" /><Relationship Id="rId4" Type="http://schemas.openxmlformats.org/officeDocument/2006/relationships/image" Target="../media/image61.jpeg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 /><Relationship Id="rId3" Type="http://schemas.openxmlformats.org/officeDocument/2006/relationships/image" Target="../media/image2.png" /><Relationship Id="rId7" Type="http://schemas.openxmlformats.org/officeDocument/2006/relationships/image" Target="../media/image6.pn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5.png" /><Relationship Id="rId11" Type="http://schemas.openxmlformats.org/officeDocument/2006/relationships/image" Target="../media/image10.jpeg" /><Relationship Id="rId5" Type="http://schemas.openxmlformats.org/officeDocument/2006/relationships/image" Target="../media/image4.png" /><Relationship Id="rId10" Type="http://schemas.openxmlformats.org/officeDocument/2006/relationships/image" Target="../media/image9.jpeg" /><Relationship Id="rId4" Type="http://schemas.openxmlformats.org/officeDocument/2006/relationships/image" Target="../media/image3.png" /><Relationship Id="rId9" Type="http://schemas.openxmlformats.org/officeDocument/2006/relationships/image" Target="../media/image8.jpeg" 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 /><Relationship Id="rId3" Type="http://schemas.openxmlformats.org/officeDocument/2006/relationships/image" Target="../media/image12.png" /><Relationship Id="rId7" Type="http://schemas.openxmlformats.org/officeDocument/2006/relationships/image" Target="../media/image16.png" /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5.png" /><Relationship Id="rId5" Type="http://schemas.openxmlformats.org/officeDocument/2006/relationships/image" Target="../media/image14.png" /><Relationship Id="rId4" Type="http://schemas.openxmlformats.org/officeDocument/2006/relationships/image" Target="../media/image13.png" /><Relationship Id="rId9" Type="http://schemas.openxmlformats.org/officeDocument/2006/relationships/image" Target="../media/image18.jpeg" 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 /><Relationship Id="rId3" Type="http://schemas.openxmlformats.org/officeDocument/2006/relationships/image" Target="../media/image20.png" /><Relationship Id="rId7" Type="http://schemas.openxmlformats.org/officeDocument/2006/relationships/image" Target="../media/image24.png" /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23.png" /><Relationship Id="rId5" Type="http://schemas.openxmlformats.org/officeDocument/2006/relationships/image" Target="../media/image22.png" /><Relationship Id="rId4" Type="http://schemas.openxmlformats.org/officeDocument/2006/relationships/image" Target="../media/image21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-303084"/>
            <a:ext cx="9144000" cy="3619145"/>
          </a:xfrm>
        </p:spPr>
        <p:txBody>
          <a:bodyPr>
            <a:normAutofit fontScale="90000"/>
          </a:bodyPr>
          <a:lstStyle/>
          <a:p>
            <a:br>
              <a:rPr lang="ru-RU" sz="4900" b="1">
                <a:solidFill>
                  <a:srgbClr val="FF0000"/>
                </a:solidFill>
              </a:rPr>
            </a:br>
            <a:br>
              <a:rPr lang="ru-RU" sz="4900" b="1">
                <a:solidFill>
                  <a:srgbClr val="FF0000"/>
                </a:solidFill>
              </a:rPr>
            </a:br>
            <a:r>
              <a:rPr lang="ru-RU" sz="3600" b="1">
                <a:solidFill>
                  <a:srgbClr val="FF0000"/>
                </a:solidFill>
              </a:rPr>
              <a:t>Формирование национальной идентичности у детей старшего дошкольного возраста через организацию </a:t>
            </a:r>
            <a:br>
              <a:rPr lang="ru-RU" sz="3600" b="1">
                <a:solidFill>
                  <a:srgbClr val="FF0000"/>
                </a:solidFill>
              </a:rPr>
            </a:br>
            <a:r>
              <a:rPr lang="ru-RU" sz="3600" b="1">
                <a:solidFill>
                  <a:srgbClr val="FF0000"/>
                </a:solidFill>
              </a:rPr>
              <a:t>проектной деятельности «</a:t>
            </a:r>
            <a:r>
              <a:rPr lang="ru-RU" sz="3600" b="1" dirty="0">
                <a:solidFill>
                  <a:srgbClr val="FF0000"/>
                </a:solidFill>
              </a:rPr>
              <a:t>Путешествие по России»</a:t>
            </a:r>
            <a:br>
              <a:rPr lang="ru-RU" sz="3600" b="1" dirty="0">
                <a:solidFill>
                  <a:srgbClr val="FF0000"/>
                </a:solidFill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75128" y="4734802"/>
            <a:ext cx="9144000" cy="1655762"/>
          </a:xfrm>
        </p:spPr>
        <p:txBody>
          <a:bodyPr/>
          <a:lstStyle/>
          <a:p>
            <a:br>
              <a:rPr lang="ru-RU" dirty="0"/>
            </a:br>
            <a:r>
              <a:rPr lang="ru-RU" b="1" dirty="0"/>
              <a:t>                                                                   Воспитатели: Копылова И.Г.</a:t>
            </a:r>
            <a:br>
              <a:rPr lang="ru-RU" b="1" dirty="0"/>
            </a:br>
            <a:r>
              <a:rPr lang="ru-RU" b="1" dirty="0"/>
              <a:t>                                                                                                 Поплавская О.В.</a:t>
            </a:r>
          </a:p>
        </p:txBody>
      </p:sp>
    </p:spTree>
    <p:extLst>
      <p:ext uri="{BB962C8B-B14F-4D97-AF65-F5344CB8AC3E}">
        <p14:creationId xmlns:p14="http://schemas.microsoft.com/office/powerpoint/2010/main" val="120955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7650" t="61741" r="34653" b="7256"/>
          <a:stretch/>
        </p:blipFill>
        <p:spPr>
          <a:xfrm>
            <a:off x="91812" y="5024863"/>
            <a:ext cx="3807725" cy="17605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6469" t="24021" r="39791" b="24487"/>
          <a:stretch/>
        </p:blipFill>
        <p:spPr>
          <a:xfrm>
            <a:off x="91812" y="3108543"/>
            <a:ext cx="2859206" cy="18924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6469" t="17490" r="39371" b="25421"/>
          <a:stretch/>
        </p:blipFill>
        <p:spPr>
          <a:xfrm>
            <a:off x="4010283" y="5024862"/>
            <a:ext cx="2422210" cy="17605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6574" t="17304" r="39476" b="24860"/>
          <a:stretch/>
        </p:blipFill>
        <p:spPr>
          <a:xfrm>
            <a:off x="6646461" y="5027107"/>
            <a:ext cx="2376563" cy="17583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26434" t="18237" r="39581" b="24860"/>
          <a:stretch/>
        </p:blipFill>
        <p:spPr>
          <a:xfrm>
            <a:off x="6432493" y="2841847"/>
            <a:ext cx="2091939" cy="1969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31050" t="62640" r="58251" b="26726"/>
          <a:stretch/>
        </p:blipFill>
        <p:spPr>
          <a:xfrm>
            <a:off x="3189784" y="3132439"/>
            <a:ext cx="3003943" cy="16786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1432" y="0"/>
            <a:ext cx="11741137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«Перелётные птицы» - Великий Новгород.</a:t>
            </a:r>
            <a:br>
              <a:rPr lang="ru-RU" sz="2400" b="1" dirty="0"/>
            </a:br>
            <a:br>
              <a:rPr lang="ru-RU" dirty="0"/>
            </a:br>
            <a:r>
              <a:rPr lang="ru-RU" sz="1600" b="1" dirty="0"/>
              <a:t>В рамках проекта «Путешествие по России», а также знакомства с  творчеством </a:t>
            </a:r>
            <a:r>
              <a:rPr lang="ru-RU" sz="1600" b="1" dirty="0" err="1"/>
              <a:t>А.С.Пушкина</a:t>
            </a:r>
            <a:r>
              <a:rPr lang="ru-RU" sz="1600" b="1" dirty="0"/>
              <a:t> дети </a:t>
            </a:r>
            <a:br>
              <a:rPr lang="ru-RU" sz="1600" b="1" dirty="0"/>
            </a:br>
            <a:r>
              <a:rPr lang="ru-RU" sz="1600" b="1" dirty="0"/>
              <a:t>узнали о роли лебедя в литературе, живописи и музыке.</a:t>
            </a:r>
            <a:br>
              <a:rPr lang="ru-RU" sz="1600" b="1" dirty="0"/>
            </a:br>
            <a:r>
              <a:rPr lang="ru-RU" sz="1600" b="1" dirty="0"/>
              <a:t>Мы читали «Сказку о царе </a:t>
            </a:r>
            <a:r>
              <a:rPr lang="ru-RU" sz="1600" b="1" dirty="0" err="1"/>
              <a:t>Салтане</a:t>
            </a:r>
            <a:r>
              <a:rPr lang="ru-RU" sz="1600" b="1" dirty="0"/>
              <a:t>» </a:t>
            </a:r>
            <a:r>
              <a:rPr lang="ru-RU" sz="1600" b="1" dirty="0" err="1"/>
              <a:t>А.С.Пушкина</a:t>
            </a:r>
            <a:r>
              <a:rPr lang="ru-RU" sz="1600" b="1" dirty="0"/>
              <a:t>, рассматривали картину </a:t>
            </a:r>
            <a:r>
              <a:rPr lang="ru-RU" sz="1600" b="1" dirty="0" err="1"/>
              <a:t>М.Врубеля</a:t>
            </a:r>
            <a:r>
              <a:rPr lang="ru-RU" sz="1600" b="1" dirty="0"/>
              <a:t> «Царевна-Лебедь»;</a:t>
            </a:r>
            <a:br>
              <a:rPr lang="ru-RU" sz="1600" b="1" dirty="0"/>
            </a:br>
            <a:r>
              <a:rPr lang="ru-RU" sz="1600" b="1" dirty="0"/>
              <a:t>слушали отрывок из оперы Римского-Корсакова »Сказка о царе </a:t>
            </a:r>
            <a:r>
              <a:rPr lang="ru-RU" sz="1600" b="1" dirty="0" err="1"/>
              <a:t>Салтане</a:t>
            </a:r>
            <a:r>
              <a:rPr lang="ru-RU" sz="1600" b="1" dirty="0"/>
              <a:t>» и арию «Царевна-Лебедь.</a:t>
            </a:r>
            <a:br>
              <a:rPr lang="ru-RU" sz="1600" b="1" dirty="0"/>
            </a:br>
            <a:r>
              <a:rPr lang="ru-RU" sz="1600" b="1" dirty="0"/>
              <a:t>По мотивам Врубеля дети нарисовали своих «Царских» Лебедей.</a:t>
            </a:r>
            <a:br>
              <a:rPr lang="ru-RU" sz="1600" b="1" dirty="0"/>
            </a:br>
            <a:r>
              <a:rPr lang="ru-RU" sz="1600" b="1" dirty="0"/>
              <a:t>Об аистах сложены старинные легенды. Но и в наше время с ними происходят интересные истории.</a:t>
            </a:r>
            <a:br>
              <a:rPr lang="ru-RU" sz="1600" b="1" dirty="0"/>
            </a:br>
            <a:r>
              <a:rPr lang="ru-RU" sz="1600" b="1" dirty="0"/>
              <a:t>Например, история аиста Стёпы в Новгородском детинце: Стёпа не улетел в Африку со своими сородичами, а стал </a:t>
            </a:r>
            <a:br>
              <a:rPr lang="ru-RU" sz="1600" b="1" dirty="0"/>
            </a:br>
            <a:r>
              <a:rPr lang="ru-RU" sz="1600" b="1" dirty="0"/>
              <a:t>сотрудником музея. Дети познакомились с его новым местом обитания и создали замечательные рисунки и </a:t>
            </a:r>
            <a:br>
              <a:rPr lang="ru-RU" sz="1600" b="1" dirty="0"/>
            </a:br>
            <a:r>
              <a:rPr lang="ru-RU" sz="1600" b="1" dirty="0"/>
              <a:t>макет с главным персонажем аистом Стёпой.</a:t>
            </a:r>
            <a:br>
              <a:rPr lang="ru-RU" sz="1600" b="1" dirty="0"/>
            </a:br>
            <a:endParaRPr lang="ru-RU" sz="16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/>
          <a:srcRect l="17624" t="14692" r="40734" b="33069"/>
          <a:stretch/>
        </p:blipFill>
        <p:spPr>
          <a:xfrm>
            <a:off x="9433350" y="76931"/>
            <a:ext cx="2658565" cy="187505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35329" y="3298596"/>
            <a:ext cx="3653988" cy="274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521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7588" t="26819" r="34756" b="26539"/>
          <a:stretch/>
        </p:blipFill>
        <p:spPr>
          <a:xfrm>
            <a:off x="4222777" y="2709110"/>
            <a:ext cx="2979297" cy="20747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5106" t="15252" r="38217" b="22062"/>
          <a:stretch/>
        </p:blipFill>
        <p:spPr>
          <a:xfrm>
            <a:off x="4494445" y="4919811"/>
            <a:ext cx="2435960" cy="18392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940" y="0"/>
            <a:ext cx="49509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«Домашние животные» - Кострома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1643" t="15251" r="33497" b="31203"/>
          <a:stretch/>
        </p:blipFill>
        <p:spPr>
          <a:xfrm>
            <a:off x="7969517" y="122832"/>
            <a:ext cx="4004120" cy="21972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7421" y="358515"/>
            <a:ext cx="1131155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Благодаря проекту «Путешествие по России», дети познакомились с городом </a:t>
            </a:r>
            <a:br>
              <a:rPr lang="ru-RU" sz="1600" b="1" dirty="0"/>
            </a:br>
            <a:r>
              <a:rPr lang="ru-RU" sz="1600" b="1" dirty="0"/>
              <a:t>Костромой и узнали, что там жил несколько веков назад национальный </a:t>
            </a:r>
            <a:br>
              <a:rPr lang="ru-RU" sz="1600" b="1" dirty="0"/>
            </a:br>
            <a:r>
              <a:rPr lang="ru-RU" sz="1600" b="1" dirty="0"/>
              <a:t>герой Иван Сусанин. И не только героические люди  населяли этот славный</a:t>
            </a:r>
            <a:br>
              <a:rPr lang="ru-RU" sz="1600" b="1" dirty="0"/>
            </a:br>
            <a:r>
              <a:rPr lang="ru-RU" sz="1600" b="1" dirty="0"/>
              <a:t>город, но и смельчаки-животные. Например, собака Бобка, жившая и </a:t>
            </a:r>
            <a:br>
              <a:rPr lang="ru-RU" sz="1600" b="1" dirty="0"/>
            </a:br>
            <a:r>
              <a:rPr lang="ru-RU" sz="1600" b="1" dirty="0"/>
              <a:t>трудившаяся на поприще спасения людей на пожарах наряду с пожарными</a:t>
            </a:r>
            <a:br>
              <a:rPr lang="ru-RU" sz="1600" b="1" dirty="0"/>
            </a:br>
            <a:r>
              <a:rPr lang="ru-RU" sz="1600" b="1" dirty="0"/>
              <a:t>начала двадцатого века. Благодарные костромичи не забыли подвиг Бобки и </a:t>
            </a:r>
            <a:br>
              <a:rPr lang="ru-RU" sz="1600" b="1" dirty="0"/>
            </a:br>
            <a:r>
              <a:rPr lang="ru-RU" sz="1600" b="1" dirty="0"/>
              <a:t>воздвигли ему памятник в центре, на </a:t>
            </a:r>
            <a:r>
              <a:rPr lang="ru-RU" sz="1600" b="1" dirty="0" err="1"/>
              <a:t>Сусанинской</a:t>
            </a:r>
            <a:r>
              <a:rPr lang="ru-RU" sz="1600" b="1" dirty="0"/>
              <a:t> площади. Но Бобка </a:t>
            </a:r>
            <a:br>
              <a:rPr lang="ru-RU" sz="1600" b="1" dirty="0"/>
            </a:br>
            <a:r>
              <a:rPr lang="ru-RU" sz="1600" b="1" dirty="0"/>
              <a:t>и сейчас помогает тем, кто нуждается в спасении и заботе: у него есть «волшебный» мяч-копилка, куда горожане и туристы</a:t>
            </a:r>
            <a:br>
              <a:rPr lang="ru-RU" sz="1600" b="1" dirty="0"/>
            </a:br>
            <a:r>
              <a:rPr lang="ru-RU" sz="1600" b="1" dirty="0"/>
              <a:t>могут положить пожертвование на приют для бездомных животных.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246" y="4919811"/>
            <a:ext cx="2331331" cy="17484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05062" y="2951382"/>
            <a:ext cx="1938153" cy="14536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70587" y="2935037"/>
            <a:ext cx="1937639" cy="14532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35151" y="2951425"/>
            <a:ext cx="1938519" cy="145388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/>
          <a:srcRect l="15630" t="12267" r="38637" b="26912"/>
          <a:stretch/>
        </p:blipFill>
        <p:spPr>
          <a:xfrm>
            <a:off x="208484" y="3217455"/>
            <a:ext cx="3935973" cy="294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87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193" y="95534"/>
            <a:ext cx="87493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«Новый год . Новогодние игрушки» - Великий Устюг. Петербург.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5841" t="23494" r="73879" b="56203"/>
          <a:stretch/>
        </p:blipFill>
        <p:spPr>
          <a:xfrm>
            <a:off x="144300" y="884745"/>
            <a:ext cx="1337482" cy="14852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50161" y="859657"/>
            <a:ext cx="104089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«В зелёном поле над серебряной волнистой оконечностью золотая земля с возвышением слева,</a:t>
            </a:r>
            <a:br>
              <a:rPr lang="ru-RU" b="1" dirty="0"/>
            </a:br>
            <a:r>
              <a:rPr lang="ru-RU" b="1" dirty="0"/>
              <a:t>на которой полулежит, опираясь на возвышение, Нептун в зелёном лавровом венке и опускающейся</a:t>
            </a:r>
            <a:br>
              <a:rPr lang="ru-RU" b="1" dirty="0"/>
            </a:br>
            <a:r>
              <a:rPr lang="ru-RU" b="1" dirty="0"/>
              <a:t> от пояса серебряной одежде, держащий два кувшина с изливающейся серебряной водой».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2387" y="515413"/>
            <a:ext cx="2894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Герб города Великий Устюг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24" y="4447280"/>
            <a:ext cx="1628327" cy="12212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24" y="5611955"/>
            <a:ext cx="1622752" cy="12170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23878" y="4654559"/>
            <a:ext cx="1728241" cy="12961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06643" y="4655997"/>
            <a:ext cx="1726598" cy="1294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71886" y="4670602"/>
            <a:ext cx="1725597" cy="129419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/>
          <a:srcRect l="16468" t="24767" r="39372" b="22808"/>
          <a:stretch/>
        </p:blipFill>
        <p:spPr>
          <a:xfrm>
            <a:off x="7839108" y="4454902"/>
            <a:ext cx="2367649" cy="15803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/>
          <a:srcRect l="23182" t="11334" r="46189" b="27472"/>
          <a:stretch/>
        </p:blipFill>
        <p:spPr>
          <a:xfrm>
            <a:off x="10387299" y="4434907"/>
            <a:ext cx="1571802" cy="176558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/>
          <a:srcRect l="23497" t="22155" r="49755" b="22248"/>
          <a:stretch/>
        </p:blipFill>
        <p:spPr>
          <a:xfrm>
            <a:off x="6151952" y="4438529"/>
            <a:ext cx="1476131" cy="17250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4600" y="1856402"/>
            <a:ext cx="1060341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В </a:t>
            </a:r>
            <a:r>
              <a:rPr lang="ru-RU" b="1" dirty="0" err="1"/>
              <a:t>предверии</a:t>
            </a:r>
            <a:r>
              <a:rPr lang="ru-RU" b="1" dirty="0"/>
              <a:t> Нового года  отправились с детьми  в Великий Устюг, который признан самым старейшим</a:t>
            </a:r>
            <a:br>
              <a:rPr lang="ru-RU" b="1" dirty="0"/>
            </a:br>
            <a:r>
              <a:rPr lang="ru-RU" b="1" dirty="0"/>
              <a:t>из всех городов русского Севера. В 1999 г. Устюг посетил знаменитый московский градоначальник</a:t>
            </a:r>
            <a:br>
              <a:rPr lang="ru-RU" b="1" dirty="0"/>
            </a:br>
            <a:r>
              <a:rPr lang="ru-RU" b="1" dirty="0"/>
              <a:t>Юрий Лужков. Именно он и высказал предположение, что в таком красивом городе с многовековой</a:t>
            </a:r>
            <a:br>
              <a:rPr lang="ru-RU" b="1" dirty="0"/>
            </a:br>
            <a:r>
              <a:rPr lang="ru-RU" b="1" dirty="0"/>
              <a:t>историей вполне мог бы родиться самый знаменитый русский волшебник Дед Мороз.</a:t>
            </a:r>
            <a:br>
              <a:rPr lang="ru-RU" b="1" dirty="0"/>
            </a:br>
            <a:r>
              <a:rPr lang="ru-RU" b="1" dirty="0"/>
              <a:t>Дети узнали историю появления праздника Нового года, традиции празднования в России и других </a:t>
            </a:r>
            <a:br>
              <a:rPr lang="ru-RU" b="1" dirty="0"/>
            </a:br>
            <a:r>
              <a:rPr lang="ru-RU" b="1" dirty="0"/>
              <a:t>странах, увидели терем Деда Мороза; услышали историю возникновения новогодней игрушки во </a:t>
            </a:r>
            <a:br>
              <a:rPr lang="ru-RU" b="1" dirty="0"/>
            </a:br>
            <a:r>
              <a:rPr lang="ru-RU" b="1" dirty="0"/>
              <a:t>времена Петра1. </a:t>
            </a:r>
            <a:br>
              <a:rPr lang="ru-RU" b="1" dirty="0"/>
            </a:br>
            <a:r>
              <a:rPr lang="ru-RU" b="1" dirty="0"/>
              <a:t>15 декабря в группе прошёл открытый показ совместной деятельности педагогов и воспитанников</a:t>
            </a:r>
            <a:br>
              <a:rPr lang="ru-RU" b="1" dirty="0"/>
            </a:br>
            <a:r>
              <a:rPr lang="ru-RU" b="1" dirty="0"/>
              <a:t>по теме «Путешествие по России» (макет «Терем Деда Мороза»)</a:t>
            </a:r>
          </a:p>
        </p:txBody>
      </p:sp>
    </p:spTree>
    <p:extLst>
      <p:ext uri="{BB962C8B-B14F-4D97-AF65-F5344CB8AC3E}">
        <p14:creationId xmlns:p14="http://schemas.microsoft.com/office/powerpoint/2010/main" val="1207211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2623" t="38200" r="42623" b="28591"/>
          <a:stretch/>
        </p:blipFill>
        <p:spPr>
          <a:xfrm>
            <a:off x="410116" y="4668350"/>
            <a:ext cx="2567252" cy="19363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6602" y="136478"/>
            <a:ext cx="11445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«Зимние забавы». «Зимующие птицы» - Екатеринбург, Петропавловск-Камчатский.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98304" y="4344254"/>
            <a:ext cx="2872854" cy="21546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5421" t="12500" r="38741" b="38060"/>
          <a:stretch/>
        </p:blipFill>
        <p:spPr>
          <a:xfrm>
            <a:off x="764273" y="697977"/>
            <a:ext cx="3452885" cy="20938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30630" t="52565" r="17553" b="19359"/>
          <a:stretch/>
        </p:blipFill>
        <p:spPr>
          <a:xfrm>
            <a:off x="5322626" y="1098845"/>
            <a:ext cx="6741995" cy="20537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64825" y="697977"/>
            <a:ext cx="4199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Герб города Петропавловск-Камчатский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5515" y="2937691"/>
            <a:ext cx="52563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Город Екатеринбург славен уральскими  </a:t>
            </a:r>
            <a:br>
              <a:rPr lang="ru-RU" b="1" dirty="0"/>
            </a:br>
            <a:r>
              <a:rPr lang="ru-RU" b="1" dirty="0"/>
              <a:t>самоцветами. А хранительницей драгоценных</a:t>
            </a:r>
            <a:br>
              <a:rPr lang="ru-RU" b="1" dirty="0"/>
            </a:br>
            <a:r>
              <a:rPr lang="ru-RU" b="1" dirty="0"/>
              <a:t>металлов является Хозяйка Медной горы – </a:t>
            </a:r>
            <a:br>
              <a:rPr lang="ru-RU" b="1" dirty="0"/>
            </a:br>
            <a:r>
              <a:rPr lang="ru-RU" b="1" dirty="0"/>
              <a:t>героиня сказов Павла Бажова, символизирующая </a:t>
            </a:r>
            <a:br>
              <a:rPr lang="ru-RU" b="1" dirty="0"/>
            </a:br>
            <a:r>
              <a:rPr lang="ru-RU" b="1" dirty="0"/>
              <a:t>силу и мощь уральских гор.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15525" t="12080" r="38532" b="26912"/>
          <a:stretch/>
        </p:blipFill>
        <p:spPr>
          <a:xfrm>
            <a:off x="7915458" y="2930667"/>
            <a:ext cx="2824843" cy="21089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l="16680" t="16184" r="38531" b="30271"/>
          <a:stretch/>
        </p:blipFill>
        <p:spPr>
          <a:xfrm>
            <a:off x="9220939" y="4873167"/>
            <a:ext cx="2923812" cy="19651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l="32413" t="36894" r="51433" b="24300"/>
          <a:stretch/>
        </p:blipFill>
        <p:spPr>
          <a:xfrm>
            <a:off x="3326968" y="4162567"/>
            <a:ext cx="1995657" cy="269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684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378" t="21408" r="34965" b="13480"/>
          <a:stretch/>
        </p:blipFill>
        <p:spPr>
          <a:xfrm>
            <a:off x="524912" y="1169350"/>
            <a:ext cx="5753057" cy="55928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7273" t="34589" r="34546" b="20009"/>
          <a:stretch/>
        </p:blipFill>
        <p:spPr>
          <a:xfrm>
            <a:off x="6805287" y="3717328"/>
            <a:ext cx="4697710" cy="31406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7546" y="313899"/>
            <a:ext cx="58223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«Блокада» - Санкт-Петербург (Ленинград)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5945" t="15066" r="38847" b="37360"/>
          <a:stretch/>
        </p:blipFill>
        <p:spPr>
          <a:xfrm>
            <a:off x="8704996" y="201004"/>
            <a:ext cx="3195851" cy="18908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76756" y="2194932"/>
            <a:ext cx="45547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25 января в группах №1 и №3 прошёл досуг,</a:t>
            </a:r>
            <a:br>
              <a:rPr lang="ru-RU" sz="1600" b="1" dirty="0"/>
            </a:br>
            <a:r>
              <a:rPr lang="ru-RU" sz="1600" b="1" dirty="0"/>
              <a:t>посвящённый Дню снятия Блокады Ленинграда.</a:t>
            </a:r>
            <a:br>
              <a:rPr lang="ru-RU" sz="1600" b="1" dirty="0"/>
            </a:br>
            <a:r>
              <a:rPr lang="ru-RU" sz="1600" b="1" dirty="0"/>
              <a:t>Ребята посмотрели мультфильм «Воробышек»,</a:t>
            </a:r>
            <a:br>
              <a:rPr lang="ru-RU" sz="1600" b="1" dirty="0"/>
            </a:br>
            <a:r>
              <a:rPr lang="ru-RU" sz="1600" b="1" dirty="0"/>
              <a:t>кадры военной хроники, участвовали в играх. </a:t>
            </a:r>
            <a:br>
              <a:rPr lang="ru-RU" sz="1600" b="1" dirty="0"/>
            </a:br>
            <a:r>
              <a:rPr lang="ru-RU" sz="1600" b="1" dirty="0"/>
              <a:t>И всё закончилось «праздничным салютом»!</a:t>
            </a:r>
          </a:p>
        </p:txBody>
      </p:sp>
    </p:spTree>
    <p:extLst>
      <p:ext uri="{BB962C8B-B14F-4D97-AF65-F5344CB8AC3E}">
        <p14:creationId xmlns:p14="http://schemas.microsoft.com/office/powerpoint/2010/main" val="1762111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785" y="232012"/>
            <a:ext cx="4688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«Животные Севера» - Якутск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714" t="12267" r="42308" b="34002"/>
          <a:stretch/>
        </p:blipFill>
        <p:spPr>
          <a:xfrm>
            <a:off x="9710708" y="105408"/>
            <a:ext cx="2481292" cy="20834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0140" t="39879" r="17553" b="37360"/>
          <a:stretch/>
        </p:blipFill>
        <p:spPr>
          <a:xfrm>
            <a:off x="5507198" y="455673"/>
            <a:ext cx="4203510" cy="16650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6574" t="22714" r="49756" b="19636"/>
          <a:stretch/>
        </p:blipFill>
        <p:spPr>
          <a:xfrm rot="16200000">
            <a:off x="341082" y="3742606"/>
            <a:ext cx="2926637" cy="28172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6574" t="21595" r="39791" b="19636"/>
          <a:stretch/>
        </p:blipFill>
        <p:spPr>
          <a:xfrm>
            <a:off x="3597648" y="4408228"/>
            <a:ext cx="2504929" cy="18967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16364" t="21595" r="39896" b="20009"/>
          <a:stretch/>
        </p:blipFill>
        <p:spPr>
          <a:xfrm>
            <a:off x="6537031" y="4425380"/>
            <a:ext cx="2481292" cy="18624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966539"/>
            <a:ext cx="932082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«Путешествуя» по Северному полюсу, остановились</a:t>
            </a:r>
            <a:br>
              <a:rPr lang="ru-RU" b="1" dirty="0"/>
            </a:br>
            <a:r>
              <a:rPr lang="ru-RU" b="1" dirty="0"/>
              <a:t>в городе Якутске, где узнали о музеи Мамонта</a:t>
            </a:r>
            <a:br>
              <a:rPr lang="ru-RU" b="1" dirty="0"/>
            </a:br>
            <a:r>
              <a:rPr lang="ru-RU" b="1" dirty="0"/>
              <a:t>(единственном в мире центре по изучению </a:t>
            </a:r>
            <a:br>
              <a:rPr lang="ru-RU" b="1" dirty="0"/>
            </a:br>
            <a:r>
              <a:rPr lang="ru-RU" b="1" dirty="0"/>
              <a:t>мамонтов) и познакомились с профессией</a:t>
            </a:r>
            <a:br>
              <a:rPr lang="ru-RU" b="1" dirty="0"/>
            </a:br>
            <a:r>
              <a:rPr lang="ru-RU" b="1" dirty="0" err="1"/>
              <a:t>мамонтолога</a:t>
            </a:r>
            <a:r>
              <a:rPr lang="ru-RU" b="1" dirty="0"/>
              <a:t>.</a:t>
            </a:r>
            <a:br>
              <a:rPr lang="ru-RU" b="1" dirty="0"/>
            </a:br>
            <a:r>
              <a:rPr lang="ru-RU" b="1" dirty="0"/>
              <a:t>Оказывается, в Якутии находятся самые холодные  точки Северного полушария, где живут</a:t>
            </a:r>
            <a:br>
              <a:rPr lang="ru-RU" b="1" dirty="0"/>
            </a:br>
            <a:r>
              <a:rPr lang="ru-RU" b="1" dirty="0"/>
              <a:t>люди, - Верхоянск и Оймякон (-60 С и ниже).</a:t>
            </a:r>
            <a:br>
              <a:rPr lang="ru-RU" b="1" dirty="0"/>
            </a:br>
            <a:r>
              <a:rPr lang="ru-RU" b="1" dirty="0"/>
              <a:t>А ещё в Якутии добывается 90% всех алмазов России и четверть всех мировых запасов.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l="32203" t="29431" r="52273" b="32136"/>
          <a:stretch/>
        </p:blipFill>
        <p:spPr>
          <a:xfrm>
            <a:off x="9705453" y="3060604"/>
            <a:ext cx="2330919" cy="324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91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28348" y="4006460"/>
            <a:ext cx="2873612" cy="21552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64153" y="4150053"/>
            <a:ext cx="2829639" cy="21222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9230" y="4141100"/>
            <a:ext cx="2839870" cy="21299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6" y="1076984"/>
            <a:ext cx="2835320" cy="21264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722" y="921492"/>
            <a:ext cx="3247317" cy="24354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213" y="923476"/>
            <a:ext cx="3244672" cy="24335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6" b="17664"/>
          <a:stretch/>
        </p:blipFill>
        <p:spPr>
          <a:xfrm>
            <a:off x="5302288" y="4302437"/>
            <a:ext cx="3316330" cy="156325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4841" y="-28880"/>
            <a:ext cx="4499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Что использовали в работе:</a:t>
            </a:r>
          </a:p>
        </p:txBody>
      </p:sp>
    </p:spTree>
    <p:extLst>
      <p:ext uri="{BB962C8B-B14F-4D97-AF65-F5344CB8AC3E}">
        <p14:creationId xmlns:p14="http://schemas.microsoft.com/office/powerpoint/2010/main" val="4036964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744" y="1050876"/>
            <a:ext cx="11987256" cy="4216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 Тема проекта: </a:t>
            </a:r>
            <a:r>
              <a:rPr lang="ru-RU" sz="3200" b="1" dirty="0"/>
              <a:t>«Путешествие по России» </a:t>
            </a:r>
            <a:br>
              <a:rPr lang="ru-RU" sz="3200" b="1" dirty="0"/>
            </a:br>
            <a:br>
              <a:rPr lang="ru-RU" sz="3200" b="1" dirty="0"/>
            </a:br>
            <a:br>
              <a:rPr lang="ru-RU" sz="2800" dirty="0"/>
            </a:br>
            <a:r>
              <a:rPr lang="ru-RU" sz="2800" dirty="0"/>
              <a:t> </a:t>
            </a:r>
            <a:r>
              <a:rPr lang="ru-RU" sz="4000" b="1" dirty="0">
                <a:solidFill>
                  <a:srgbClr val="FF0000"/>
                </a:solidFill>
              </a:rPr>
              <a:t>Тип проекта: </a:t>
            </a:r>
            <a:r>
              <a:rPr lang="ru-RU" sz="3200" b="1" dirty="0"/>
              <a:t>информационно-исследовательский-творческий</a:t>
            </a:r>
            <a:br>
              <a:rPr lang="ru-RU" sz="3200" b="1" dirty="0"/>
            </a:br>
            <a:br>
              <a:rPr lang="ru-RU" sz="3200" b="1" dirty="0"/>
            </a:br>
            <a:br>
              <a:rPr lang="ru-RU" sz="2800" dirty="0"/>
            </a:br>
            <a:r>
              <a:rPr lang="ru-RU" sz="2800" b="1" dirty="0"/>
              <a:t> </a:t>
            </a:r>
            <a:r>
              <a:rPr lang="ru-RU" sz="4000" b="1" dirty="0">
                <a:solidFill>
                  <a:srgbClr val="FF0000"/>
                </a:solidFill>
              </a:rPr>
              <a:t>Сроки реализации: </a:t>
            </a:r>
            <a:r>
              <a:rPr lang="ru-RU" sz="3200" b="1" dirty="0"/>
              <a:t>долгосрочный</a:t>
            </a:r>
            <a:br>
              <a:rPr lang="ru-RU" sz="2800" dirty="0"/>
            </a:br>
            <a:r>
              <a:rPr 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13971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899" y="259306"/>
            <a:ext cx="11600395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                            Актуальность проекта: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3200" b="1" dirty="0"/>
              <a:t>В современном обществе остро ощущается возрождение интереса к истории русского народа, к его культуре, традициям,</a:t>
            </a:r>
            <a:br>
              <a:rPr lang="ru-RU" sz="3200" b="1" dirty="0"/>
            </a:br>
            <a:r>
              <a:rPr lang="ru-RU" sz="3200" b="1" dirty="0"/>
              <a:t>обычаям, быту.</a:t>
            </a:r>
            <a:br>
              <a:rPr lang="ru-RU" sz="3200" b="1" dirty="0"/>
            </a:br>
            <a:r>
              <a:rPr lang="ru-RU" sz="3200" b="1" dirty="0"/>
              <a:t>Подрастающее поколение должно знать и узнавать свой край,</a:t>
            </a:r>
            <a:br>
              <a:rPr lang="ru-RU" sz="3200" b="1" dirty="0"/>
            </a:br>
            <a:r>
              <a:rPr lang="ru-RU" sz="3200" b="1" dirty="0"/>
              <a:t>беречь и уважать прошлое.</a:t>
            </a:r>
            <a:br>
              <a:rPr lang="ru-RU" sz="3200" b="1" dirty="0"/>
            </a:br>
            <a:r>
              <a:rPr lang="ru-RU" sz="3200" b="1" dirty="0"/>
              <a:t>Мы, взрослые и дети, мало знаем о великих и маленьких городах России, их достопримечательностях.</a:t>
            </a:r>
            <a:br>
              <a:rPr lang="ru-RU" sz="3200" b="1" dirty="0"/>
            </a:br>
            <a:r>
              <a:rPr lang="ru-RU" sz="3200" b="1" dirty="0"/>
              <a:t>Проектный метод позволяет нам совершить увлекательные</a:t>
            </a:r>
            <a:br>
              <a:rPr lang="ru-RU" sz="3200" b="1" dirty="0"/>
            </a:br>
            <a:r>
              <a:rPr lang="ru-RU" sz="3200" b="1" dirty="0"/>
              <a:t>путешествия по городам России, виртуально посетить  интересные места, увидеть знаменитые памятники архитектуры, узнать много нового и удивительного.</a:t>
            </a:r>
            <a:br>
              <a:rPr lang="ru-RU" sz="3200" b="1" dirty="0"/>
            </a:br>
            <a:br>
              <a:rPr lang="ru-RU" sz="3200" b="1" dirty="0"/>
            </a:b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509731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" y="95534"/>
            <a:ext cx="9635319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Цель проекта:</a:t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2000" b="1" dirty="0"/>
              <a:t>1. Развитие у детей чувства патриотизма и любви к своей Родине.</a:t>
            </a:r>
            <a:br>
              <a:rPr lang="ru-RU" sz="2000" b="1" dirty="0"/>
            </a:br>
            <a:r>
              <a:rPr lang="ru-RU" sz="2000" b="1" dirty="0"/>
              <a:t>2. Знакомство детей с интересными городами нашей Родины и некоторыми           достопримечательностями  российских городов.</a:t>
            </a:r>
            <a:br>
              <a:rPr lang="ru-RU" sz="2000" b="1" dirty="0"/>
            </a:br>
            <a:r>
              <a:rPr lang="ru-RU" sz="2000" b="1" dirty="0"/>
              <a:t>3. Развитие интеллектуально-познавательной и эстетической компетентности детей, творческого потенциала.</a:t>
            </a:r>
            <a:br>
              <a:rPr lang="ru-RU" sz="2000" b="1" dirty="0"/>
            </a:br>
            <a:br>
              <a:rPr lang="ru-RU" sz="2000" b="1" dirty="0"/>
            </a:br>
            <a:r>
              <a:rPr lang="ru-RU" sz="3200" b="1" dirty="0">
                <a:solidFill>
                  <a:srgbClr val="FF0000"/>
                </a:solidFill>
              </a:rPr>
              <a:t>Задачи:</a:t>
            </a:r>
            <a:br>
              <a:rPr lang="ru-RU" sz="2000" b="1" dirty="0"/>
            </a:br>
            <a:r>
              <a:rPr lang="ru-RU" sz="2000" b="1" dirty="0"/>
              <a:t>1. Обобщить и систематизировать знания  и представления детей о России, как государстве.</a:t>
            </a:r>
            <a:br>
              <a:rPr lang="ru-RU" sz="2000" b="1" dirty="0"/>
            </a:br>
            <a:r>
              <a:rPr lang="ru-RU" sz="2000" b="1" dirty="0"/>
              <a:t>2. Знакомить дошкольников с историческим и культурным, географическим, природно-экологическим своеобразием России.</a:t>
            </a:r>
            <a:br>
              <a:rPr lang="ru-RU" sz="2000" b="1" dirty="0"/>
            </a:br>
            <a:r>
              <a:rPr lang="ru-RU" sz="2000" b="1" dirty="0"/>
              <a:t>3. Расширять кругозор  на основе материала, доступного пониманию детей: былин, сказок, рассказов, стихотворений о разных событиях городов России.</a:t>
            </a:r>
            <a:br>
              <a:rPr lang="ru-RU" sz="2000" b="1" dirty="0"/>
            </a:br>
            <a:r>
              <a:rPr lang="ru-RU" sz="2000" b="1" dirty="0"/>
              <a:t>4. Развивать познавательный интерес у детей, творческое воображение, коммуникативные навыки, умение добывать информацию самостоятельно. </a:t>
            </a:r>
            <a:br>
              <a:rPr lang="ru-RU" sz="2000" b="1" dirty="0"/>
            </a:br>
            <a:r>
              <a:rPr lang="ru-RU" sz="2000" b="1" dirty="0"/>
              <a:t>5. Формировать бережное отношение к культурному наследию.</a:t>
            </a:r>
            <a:br>
              <a:rPr lang="ru-RU" sz="2000" b="1" dirty="0"/>
            </a:br>
            <a:r>
              <a:rPr lang="ru-RU" sz="2000" b="1" dirty="0"/>
              <a:t>6. Воспитывать гражданско-патриотические чувства, чувство сопричастности к судьбе России.</a:t>
            </a:r>
          </a:p>
        </p:txBody>
      </p:sp>
    </p:spTree>
    <p:extLst>
      <p:ext uri="{BB962C8B-B14F-4D97-AF65-F5344CB8AC3E}">
        <p14:creationId xmlns:p14="http://schemas.microsoft.com/office/powerpoint/2010/main" val="1894049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728" y="518615"/>
            <a:ext cx="11641648" cy="5755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Участники проекта: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2400" b="1" dirty="0"/>
              <a:t>1. Дети старше-подготовительной группы.</a:t>
            </a:r>
            <a:br>
              <a:rPr lang="ru-RU" sz="2400" b="1" dirty="0"/>
            </a:br>
            <a:r>
              <a:rPr lang="ru-RU" sz="2400" b="1" dirty="0"/>
              <a:t>2. Воспитатели.</a:t>
            </a:r>
            <a:br>
              <a:rPr lang="ru-RU" sz="2400" b="1" dirty="0"/>
            </a:br>
            <a:r>
              <a:rPr lang="ru-RU" sz="2400" b="1" dirty="0"/>
              <a:t>3. Родители.</a:t>
            </a: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r>
              <a:rPr lang="ru-RU" sz="4000" b="1" dirty="0">
                <a:solidFill>
                  <a:srgbClr val="FF0000"/>
                </a:solidFill>
              </a:rPr>
              <a:t>Ожидаемый результат: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2400" b="1" dirty="0"/>
              <a:t>- Повышение интереса дошкольников к своему городу, своей стране.</a:t>
            </a:r>
            <a:br>
              <a:rPr lang="ru-RU" sz="2400" b="1" dirty="0"/>
            </a:br>
            <a:r>
              <a:rPr lang="ru-RU" sz="2400" b="1" dirty="0"/>
              <a:t>- Формирование представлений о родной стране, желание быть патриотом</a:t>
            </a:r>
            <a:br>
              <a:rPr lang="ru-RU" sz="2400" b="1" dirty="0"/>
            </a:br>
            <a:r>
              <a:rPr lang="ru-RU" sz="2400" b="1" dirty="0"/>
              <a:t>  своей Родины, чувствовать себя ответственным за всё то, что в ней происходит.</a:t>
            </a:r>
            <a:br>
              <a:rPr lang="ru-RU" sz="2400" b="1" dirty="0"/>
            </a:br>
            <a:r>
              <a:rPr lang="ru-RU" sz="2400" b="1" dirty="0"/>
              <a:t>- Знание истории своей страны, её героев.</a:t>
            </a:r>
            <a:br>
              <a:rPr lang="ru-RU" sz="2400" b="1" dirty="0"/>
            </a:br>
            <a:r>
              <a:rPr lang="ru-RU" sz="2400" b="1" dirty="0"/>
              <a:t>- Воспитание нравственных качеств личности: доброты, уважения к старшим, любви </a:t>
            </a:r>
            <a:br>
              <a:rPr lang="ru-RU" sz="2400" b="1" dirty="0"/>
            </a:br>
            <a:r>
              <a:rPr lang="ru-RU" sz="2400" b="1" dirty="0"/>
              <a:t>  к Отчизне и т.д.</a:t>
            </a:r>
            <a:br>
              <a:rPr lang="ru-RU" sz="24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30513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149" y="641444"/>
            <a:ext cx="10765319" cy="39087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Реализация проекта через  различные виды деятельности:</a:t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2400" b="1" dirty="0"/>
              <a:t>Познавательное развитие:</a:t>
            </a:r>
            <a:r>
              <a:rPr lang="en-US" sz="2400" b="1" dirty="0"/>
              <a:t> </a:t>
            </a:r>
            <a:r>
              <a:rPr lang="ru-RU" sz="2400" b="1" dirty="0"/>
              <a:t>ФЦКМ ( экскурсии, беседы, рассказы воспитателя с</a:t>
            </a:r>
            <a:br>
              <a:rPr lang="ru-RU" sz="2400" b="1" dirty="0"/>
            </a:br>
            <a:r>
              <a:rPr lang="ru-RU" sz="2400" b="1" dirty="0"/>
              <a:t> показом иллюстраций или слайдовых презентаций );</a:t>
            </a:r>
            <a:br>
              <a:rPr lang="ru-RU" sz="2400" b="1" dirty="0"/>
            </a:br>
            <a:r>
              <a:rPr lang="ru-RU" sz="2400" b="1" dirty="0"/>
              <a:t> Речевое развитие: чтение рассказов, сказок, стихов, рассматривание</a:t>
            </a:r>
            <a:br>
              <a:rPr lang="ru-RU" sz="2400" b="1" dirty="0"/>
            </a:br>
            <a:r>
              <a:rPr lang="ru-RU" sz="2400" b="1" dirty="0"/>
              <a:t> картин и составление рассказов по ним, заучивание стихов и т.д.</a:t>
            </a:r>
            <a:br>
              <a:rPr lang="ru-RU" sz="2400" b="1" dirty="0"/>
            </a:br>
            <a:r>
              <a:rPr lang="ru-RU" sz="2400" b="1" dirty="0"/>
              <a:t> Художественно-эстетическое развитие: рисование, лепка, аппликация,</a:t>
            </a:r>
            <a:br>
              <a:rPr lang="ru-RU" sz="2400" b="1" dirty="0"/>
            </a:br>
            <a:r>
              <a:rPr lang="ru-RU" sz="2400" b="1" dirty="0"/>
              <a:t>  слушание песен и музыки.</a:t>
            </a:r>
            <a:br>
              <a:rPr lang="ru-RU" sz="2400" b="1" dirty="0"/>
            </a:br>
            <a:r>
              <a:rPr lang="ru-RU" sz="2400" b="1" dirty="0"/>
              <a:t> Игровая деятельность.</a:t>
            </a:r>
            <a:br>
              <a:rPr lang="ru-RU" sz="2400" b="1" dirty="0"/>
            </a:br>
            <a:r>
              <a:rPr lang="ru-RU" sz="2400" b="1" dirty="0"/>
              <a:t> Взаимодействие с родителями.</a:t>
            </a:r>
            <a:br>
              <a:rPr lang="ru-RU" sz="24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30120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6574" t="17303" r="39686" b="24301"/>
          <a:stretch/>
        </p:blipFill>
        <p:spPr>
          <a:xfrm>
            <a:off x="344248" y="3192824"/>
            <a:ext cx="2145713" cy="16105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6574" t="20476" r="39791" b="20756"/>
          <a:stretch/>
        </p:blipFill>
        <p:spPr>
          <a:xfrm>
            <a:off x="4911490" y="5036024"/>
            <a:ext cx="2130305" cy="16130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23183" t="10401" r="45979" b="17024"/>
          <a:stretch/>
        </p:blipFill>
        <p:spPr>
          <a:xfrm>
            <a:off x="9565894" y="3626172"/>
            <a:ext cx="2284694" cy="30229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23287" t="27192" r="46084" b="22808"/>
          <a:stretch/>
        </p:blipFill>
        <p:spPr>
          <a:xfrm>
            <a:off x="504967" y="4946675"/>
            <a:ext cx="1854898" cy="17024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1881" t="19473" r="87419" b="59632"/>
          <a:stretch/>
        </p:blipFill>
        <p:spPr>
          <a:xfrm>
            <a:off x="0" y="308875"/>
            <a:ext cx="1392073" cy="15285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4967" y="0"/>
            <a:ext cx="1134278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«Золотая осень в Пушкинских горах»</a:t>
            </a:r>
            <a:br>
              <a:rPr lang="ru-RU" sz="2000" b="1" dirty="0"/>
            </a:br>
            <a:r>
              <a:rPr lang="ru-RU" b="1" dirty="0"/>
              <a:t>                Герб </a:t>
            </a:r>
            <a:r>
              <a:rPr lang="ru-RU" b="1" dirty="0" err="1"/>
              <a:t>Пушкиногорья</a:t>
            </a:r>
            <a:r>
              <a:rPr lang="ru-RU" b="1" dirty="0"/>
              <a:t>: «В лазоревом поле три золотые горы, из которых средняя остроконечно завершена</a:t>
            </a:r>
            <a:br>
              <a:rPr lang="ru-RU" b="1" dirty="0"/>
            </a:br>
            <a:r>
              <a:rPr lang="ru-RU" b="1" dirty="0"/>
              <a:t>                 подобно церковному куполу и над ними летящий крылатый конь».</a:t>
            </a:r>
            <a:br>
              <a:rPr lang="ru-RU" b="1" dirty="0"/>
            </a:br>
            <a:r>
              <a:rPr lang="ru-RU" dirty="0"/>
              <a:t>               </a:t>
            </a:r>
            <a:br>
              <a:rPr lang="ru-RU" dirty="0"/>
            </a:br>
            <a:r>
              <a:rPr lang="ru-RU" dirty="0"/>
              <a:t>                </a:t>
            </a:r>
            <a:r>
              <a:rPr lang="ru-RU" sz="1600" b="1" dirty="0"/>
              <a:t>В рамках познавательного проекта «Путешествие по России» дети узнали, почему Пушкинские горы</a:t>
            </a:r>
            <a:br>
              <a:rPr lang="ru-RU" sz="1600" b="1" dirty="0"/>
            </a:br>
            <a:r>
              <a:rPr lang="ru-RU" sz="1600" b="1" dirty="0"/>
              <a:t>                были источником вдохновения </a:t>
            </a:r>
            <a:r>
              <a:rPr lang="ru-RU" sz="1600" b="1" dirty="0" err="1"/>
              <a:t>А.С.Пушкина</a:t>
            </a:r>
            <a:r>
              <a:rPr lang="ru-RU" sz="1600" b="1" dirty="0"/>
              <a:t> не только во времена «седой старины», но и сейчас являются </a:t>
            </a:r>
            <a:br>
              <a:rPr lang="ru-RU" sz="1600" b="1" dirty="0"/>
            </a:br>
            <a:r>
              <a:rPr lang="ru-RU" sz="1600" b="1" dirty="0"/>
              <a:t>                излюбленным местом всех людей, а также художников-пейзажистов.</a:t>
            </a:r>
            <a:br>
              <a:rPr lang="ru-RU" sz="1600" b="1" dirty="0"/>
            </a:br>
            <a:r>
              <a:rPr lang="ru-RU" sz="1600" b="1" dirty="0"/>
              <a:t>Познакомились с достопримечательностями: усадьбой  Пушкина, мельницей; узнали, где находится знаменитый дуб,</a:t>
            </a:r>
            <a:br>
              <a:rPr lang="ru-RU" sz="1600" b="1" dirty="0"/>
            </a:br>
            <a:r>
              <a:rPr lang="ru-RU" sz="1600" b="1" dirty="0"/>
              <a:t>и что это за место Лукоморье. Мы сделали коллективную работу, на которой Александр Сергеевич и  Наталья Николаевна</a:t>
            </a:r>
            <a:br>
              <a:rPr lang="ru-RU" sz="1600" b="1" dirty="0"/>
            </a:br>
            <a:r>
              <a:rPr lang="ru-RU" sz="1600" b="1" dirty="0"/>
              <a:t>прогуливаются возле усадьбы в красивом парке; макет мельницы, дуб из Лукоморья. В нашей деятельности  приняли участие</a:t>
            </a:r>
            <a:br>
              <a:rPr lang="ru-RU" sz="1600" b="1" dirty="0"/>
            </a:br>
            <a:r>
              <a:rPr lang="ru-RU" sz="1600" b="1" dirty="0"/>
              <a:t>и родители, смастерив избушку на «курьих ножках», деревья, а также  сшили  одежду в стиле 19 века.</a:t>
            </a:r>
            <a:br>
              <a:rPr lang="ru-RU" sz="1600" b="1" dirty="0"/>
            </a:br>
            <a:r>
              <a:rPr lang="ru-RU" dirty="0"/>
              <a:t>               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/>
          <a:srcRect l="16469" t="18424" r="39476" b="22994"/>
          <a:stretch/>
        </p:blipFill>
        <p:spPr>
          <a:xfrm>
            <a:off x="4911490" y="3192824"/>
            <a:ext cx="2150578" cy="16078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/>
          <a:srcRect l="16469" t="18610" r="39686" b="22621"/>
          <a:stretch/>
        </p:blipFill>
        <p:spPr>
          <a:xfrm>
            <a:off x="2620207" y="3162729"/>
            <a:ext cx="2130564" cy="160556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322" y="5036024"/>
            <a:ext cx="2121449" cy="159108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787" y="3198716"/>
            <a:ext cx="2182388" cy="16367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719" y="5024719"/>
            <a:ext cx="2136523" cy="160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26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7650" t="61741" r="34653" b="7256"/>
          <a:stretch/>
        </p:blipFill>
        <p:spPr>
          <a:xfrm>
            <a:off x="91812" y="5024863"/>
            <a:ext cx="3807725" cy="17605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6469" t="24021" r="39791" b="24487"/>
          <a:stretch/>
        </p:blipFill>
        <p:spPr>
          <a:xfrm>
            <a:off x="91812" y="3108543"/>
            <a:ext cx="2859206" cy="18924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6469" t="17490" r="39371" b="25421"/>
          <a:stretch/>
        </p:blipFill>
        <p:spPr>
          <a:xfrm>
            <a:off x="4010283" y="5024862"/>
            <a:ext cx="2422210" cy="17605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6574" t="17304" r="39476" b="24860"/>
          <a:stretch/>
        </p:blipFill>
        <p:spPr>
          <a:xfrm>
            <a:off x="6646461" y="5027107"/>
            <a:ext cx="2376563" cy="17583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26434" t="18237" r="39581" b="24860"/>
          <a:stretch/>
        </p:blipFill>
        <p:spPr>
          <a:xfrm>
            <a:off x="6432493" y="2841847"/>
            <a:ext cx="2091939" cy="1969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31050" t="62640" r="58251" b="26726"/>
          <a:stretch/>
        </p:blipFill>
        <p:spPr>
          <a:xfrm>
            <a:off x="3189784" y="3132439"/>
            <a:ext cx="3003943" cy="16786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1432" y="-27295"/>
            <a:ext cx="11900483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«Перелётные птицы» - Великий Новгород.</a:t>
            </a:r>
            <a:br>
              <a:rPr lang="ru-RU" sz="2400" b="1" dirty="0"/>
            </a:br>
            <a:br>
              <a:rPr lang="ru-RU" dirty="0"/>
            </a:br>
            <a:r>
              <a:rPr lang="ru-RU" sz="1600" b="1" dirty="0"/>
              <a:t>В рамках проекта «Путешествие по России», а также знакомства с  творчеством </a:t>
            </a:r>
            <a:r>
              <a:rPr lang="ru-RU" sz="1600" b="1" dirty="0" err="1"/>
              <a:t>А.С.Пушкина</a:t>
            </a:r>
            <a:r>
              <a:rPr lang="ru-RU" sz="1600" b="1" dirty="0"/>
              <a:t> дети </a:t>
            </a:r>
            <a:br>
              <a:rPr lang="ru-RU" sz="1600" b="1" dirty="0"/>
            </a:br>
            <a:r>
              <a:rPr lang="ru-RU" sz="1600" b="1" dirty="0"/>
              <a:t>узнали о роли лебедя в литературе, живописи и музыке.</a:t>
            </a:r>
            <a:br>
              <a:rPr lang="ru-RU" sz="1600" b="1" dirty="0"/>
            </a:br>
            <a:r>
              <a:rPr lang="ru-RU" sz="1600" b="1" dirty="0"/>
              <a:t>Мы читали «Сказку о царе </a:t>
            </a:r>
            <a:r>
              <a:rPr lang="ru-RU" sz="1600" b="1" dirty="0" err="1"/>
              <a:t>Салтане</a:t>
            </a:r>
            <a:r>
              <a:rPr lang="ru-RU" sz="1600" b="1" dirty="0"/>
              <a:t>» </a:t>
            </a:r>
            <a:r>
              <a:rPr lang="ru-RU" sz="1600" b="1" dirty="0" err="1"/>
              <a:t>А.С.Пушкина</a:t>
            </a:r>
            <a:r>
              <a:rPr lang="ru-RU" sz="1600" b="1" dirty="0"/>
              <a:t>, рассматривали картину </a:t>
            </a:r>
            <a:r>
              <a:rPr lang="ru-RU" sz="1600" b="1" dirty="0" err="1"/>
              <a:t>М.Врубеля</a:t>
            </a:r>
            <a:r>
              <a:rPr lang="ru-RU" sz="1600" b="1" dirty="0"/>
              <a:t> «Царевна-Лебедь»;</a:t>
            </a:r>
            <a:br>
              <a:rPr lang="ru-RU" sz="1600" b="1" dirty="0"/>
            </a:br>
            <a:r>
              <a:rPr lang="ru-RU" sz="1600" b="1" dirty="0"/>
              <a:t>слушали отрывок из оперы Римского-Корсакова »Сказка о царе </a:t>
            </a:r>
            <a:r>
              <a:rPr lang="ru-RU" sz="1600" b="1" dirty="0" err="1"/>
              <a:t>Салтане</a:t>
            </a:r>
            <a:r>
              <a:rPr lang="ru-RU" sz="1600" b="1" dirty="0"/>
              <a:t>» и арию «Царевна-Лебедь.</a:t>
            </a:r>
            <a:br>
              <a:rPr lang="ru-RU" sz="1600" b="1" dirty="0"/>
            </a:br>
            <a:r>
              <a:rPr lang="ru-RU" sz="1600" b="1" dirty="0"/>
              <a:t>По мотивам Врубеля дети нарисовали своих «Царских» Лебедей.</a:t>
            </a:r>
            <a:br>
              <a:rPr lang="ru-RU" sz="1600" b="1" dirty="0"/>
            </a:br>
            <a:r>
              <a:rPr lang="ru-RU" sz="1600" b="1" dirty="0"/>
              <a:t>Об аистах сложены старинные легенды. Но и в наше время с ними происходят интересные истории.</a:t>
            </a:r>
            <a:br>
              <a:rPr lang="ru-RU" sz="1600" b="1" dirty="0"/>
            </a:br>
            <a:r>
              <a:rPr lang="ru-RU" sz="1600" b="1" dirty="0"/>
              <a:t>Например, история аиста Стёпы в Новгородском детинце: Стёпа не улетел в Африку со своими сородичами, а стал </a:t>
            </a:r>
            <a:br>
              <a:rPr lang="ru-RU" sz="1600" b="1" dirty="0"/>
            </a:br>
            <a:r>
              <a:rPr lang="ru-RU" sz="1600" b="1" dirty="0"/>
              <a:t>сотрудником музея. Дети познакомились с его новым местом обитания и создали замечательные рисунки и </a:t>
            </a:r>
            <a:br>
              <a:rPr lang="ru-RU" sz="1600" b="1" dirty="0"/>
            </a:br>
            <a:r>
              <a:rPr lang="ru-RU" sz="1600" b="1" dirty="0"/>
              <a:t>макет с главным персонажем аистом Стёпой.</a:t>
            </a:r>
            <a:br>
              <a:rPr lang="ru-RU" sz="1600" b="1" dirty="0"/>
            </a:br>
            <a:endParaRPr lang="ru-RU" sz="16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/>
          <a:srcRect l="17624" t="14692" r="40734" b="33069"/>
          <a:stretch/>
        </p:blipFill>
        <p:spPr>
          <a:xfrm>
            <a:off x="9433350" y="76931"/>
            <a:ext cx="2658565" cy="187505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35329" y="3298596"/>
            <a:ext cx="3653988" cy="274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895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7588" t="50713" r="35070" b="9188"/>
          <a:stretch/>
        </p:blipFill>
        <p:spPr>
          <a:xfrm>
            <a:off x="841782" y="3350526"/>
            <a:ext cx="5477132" cy="33067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1069" y="88094"/>
            <a:ext cx="9888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 «Дикие животные» - Владивосток, Ярославль, </a:t>
            </a:r>
            <a:r>
              <a:rPr lang="ru-RU" sz="2400" b="1" dirty="0" err="1"/>
              <a:t>Рапполово</a:t>
            </a:r>
            <a:r>
              <a:rPr lang="ru-RU" sz="2400" b="1" dirty="0"/>
              <a:t> (Лен. область)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0713" t="25157" r="41880" b="37546"/>
          <a:stretch/>
        </p:blipFill>
        <p:spPr>
          <a:xfrm>
            <a:off x="10432246" y="50743"/>
            <a:ext cx="1576790" cy="18993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97119" y="676305"/>
            <a:ext cx="296562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/>
              <a:t>В зелёном поле щита золотой тигр</a:t>
            </a:r>
            <a:br>
              <a:rPr lang="ru-RU" sz="1400" b="1" dirty="0"/>
            </a:br>
            <a:r>
              <a:rPr lang="ru-RU" sz="1400" b="1" dirty="0"/>
              <a:t>с червлёными (красными) глазами </a:t>
            </a:r>
            <a:br>
              <a:rPr lang="ru-RU" sz="1400" b="1" dirty="0"/>
            </a:br>
            <a:r>
              <a:rPr lang="ru-RU" sz="1400" b="1" dirty="0"/>
              <a:t>и языком, идущий по скалистому</a:t>
            </a:r>
            <a:br>
              <a:rPr lang="ru-RU" sz="1400" b="1" dirty="0"/>
            </a:br>
            <a:r>
              <a:rPr lang="ru-RU" sz="1400" b="1" dirty="0"/>
              <a:t>склону, подняв переднюю правую</a:t>
            </a:r>
            <a:br>
              <a:rPr lang="ru-RU" sz="1400" b="1" dirty="0"/>
            </a:br>
            <a:r>
              <a:rPr lang="ru-RU" sz="1400" b="1" dirty="0"/>
              <a:t>лапу.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5525" t="12267" r="38977" b="49271"/>
          <a:stretch/>
        </p:blipFill>
        <p:spPr>
          <a:xfrm>
            <a:off x="7281622" y="1742078"/>
            <a:ext cx="4847009" cy="21219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011970" y="424338"/>
            <a:ext cx="2077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Герб Владивостока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9377" y="549759"/>
            <a:ext cx="643984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Говоря о диких животных, вспомнили, какие представители фауны</a:t>
            </a:r>
            <a:br>
              <a:rPr lang="ru-RU" sz="1600" b="1" dirty="0"/>
            </a:br>
            <a:r>
              <a:rPr lang="ru-RU" sz="1600" b="1" dirty="0"/>
              <a:t>обитают в наших краях. Узнали, какие животные защищают разные </a:t>
            </a:r>
            <a:br>
              <a:rPr lang="ru-RU" sz="1600" b="1" dirty="0"/>
            </a:br>
            <a:r>
              <a:rPr lang="ru-RU" sz="1600" b="1" dirty="0"/>
              <a:t>города России на их гербах; кто является легендой Ярославля и </a:t>
            </a:r>
            <a:br>
              <a:rPr lang="ru-RU" sz="1600" b="1" dirty="0"/>
            </a:br>
            <a:r>
              <a:rPr lang="ru-RU" sz="1600" b="1" dirty="0"/>
              <a:t>гордостью Владивостока.</a:t>
            </a:r>
            <a:br>
              <a:rPr lang="ru-RU" sz="1600" b="1" dirty="0"/>
            </a:br>
            <a:r>
              <a:rPr lang="ru-RU" sz="1600" b="1" dirty="0"/>
              <a:t>Также дети познакомились с очень нужной работой центра Велес в </a:t>
            </a:r>
            <a:br>
              <a:rPr lang="ru-RU" sz="1600" b="1" dirty="0"/>
            </a:br>
            <a:r>
              <a:rPr lang="ru-RU" sz="1600" b="1" dirty="0" err="1"/>
              <a:t>пос</a:t>
            </a:r>
            <a:r>
              <a:rPr lang="ru-RU" sz="1600" b="1" dirty="0"/>
              <a:t> .</a:t>
            </a:r>
            <a:r>
              <a:rPr lang="ru-RU" sz="1600" b="1" dirty="0" err="1"/>
              <a:t>Рапполово</a:t>
            </a:r>
            <a:r>
              <a:rPr lang="ru-RU" sz="1600" b="1" dirty="0"/>
              <a:t> Лен. области, где спасают диких животных, попавших</a:t>
            </a:r>
            <a:br>
              <a:rPr lang="ru-RU" sz="1600" b="1" dirty="0"/>
            </a:br>
            <a:r>
              <a:rPr lang="ru-RU" sz="1600" b="1" dirty="0"/>
              <a:t> в беду. Узнали историю одного из обитателей Велеса – забавного</a:t>
            </a:r>
            <a:br>
              <a:rPr lang="ru-RU" sz="1600" b="1" dirty="0"/>
            </a:br>
            <a:r>
              <a:rPr lang="ru-RU" sz="1600" b="1" dirty="0"/>
              <a:t>лосёнка </a:t>
            </a:r>
            <a:r>
              <a:rPr lang="ru-RU" sz="1600" b="1" dirty="0" err="1"/>
              <a:t>Алюминьки</a:t>
            </a:r>
            <a:r>
              <a:rPr lang="ru-RU" sz="1600" b="1" dirty="0"/>
              <a:t>.</a:t>
            </a:r>
            <a:br>
              <a:rPr lang="ru-RU" sz="1600" b="1" dirty="0"/>
            </a:br>
            <a:r>
              <a:rPr lang="ru-RU" sz="1600" b="1" dirty="0"/>
              <a:t>В завершение дети представили иллюстрированные рассказы,</a:t>
            </a:r>
            <a:br>
              <a:rPr lang="ru-RU" sz="1600" b="1" dirty="0"/>
            </a:br>
            <a:r>
              <a:rPr lang="ru-RU" sz="1600" b="1" dirty="0"/>
              <a:t>подготовленные совместно с родителями, о выбранном ими диком </a:t>
            </a:r>
            <a:br>
              <a:rPr lang="ru-RU" sz="1600" b="1" dirty="0"/>
            </a:br>
            <a:r>
              <a:rPr lang="ru-RU" sz="1600" b="1" dirty="0"/>
              <a:t>животном, выполненном в любой технике.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15735" t="11520" r="16609" b="11614"/>
          <a:stretch/>
        </p:blipFill>
        <p:spPr>
          <a:xfrm>
            <a:off x="6992610" y="5445457"/>
            <a:ext cx="2018426" cy="12892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16364" t="12034" r="16085" b="10914"/>
          <a:stretch/>
        </p:blipFill>
        <p:spPr>
          <a:xfrm>
            <a:off x="9540188" y="5445457"/>
            <a:ext cx="2010419" cy="12892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l="20350" t="11894" r="20909" b="11054"/>
          <a:stretch/>
        </p:blipFill>
        <p:spPr>
          <a:xfrm>
            <a:off x="6993701" y="3829811"/>
            <a:ext cx="2036538" cy="150194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/>
          <a:srcRect l="20350" t="12080" r="20909" b="10308"/>
          <a:stretch/>
        </p:blipFill>
        <p:spPr>
          <a:xfrm>
            <a:off x="9555378" y="3849588"/>
            <a:ext cx="1995229" cy="148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011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197</Words>
  <Application>Microsoft Office PowerPoint</Application>
  <PresentationFormat>Широкоэкранный</PresentationFormat>
  <Paragraphs>27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Формирование национальной идентичности у детей старшего дошкольного возраста через организацию  проектной деятельности «Путешествие по России»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Презентация: промежуточные результаты проекта «Путешествие по России» </dc:title>
  <dc:creator>Ольга</dc:creator>
  <cp:lastModifiedBy>Ольга</cp:lastModifiedBy>
  <cp:revision>98</cp:revision>
  <dcterms:created xsi:type="dcterms:W3CDTF">2018-01-29T06:27:04Z</dcterms:created>
  <dcterms:modified xsi:type="dcterms:W3CDTF">2018-05-18T13:33:21Z</dcterms:modified>
</cp:coreProperties>
</file>