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4" r:id="rId7"/>
    <p:sldId id="263" r:id="rId8"/>
    <p:sldId id="265" r:id="rId9"/>
    <p:sldId id="266" r:id="rId10"/>
    <p:sldId id="267" r:id="rId11"/>
    <p:sldId id="268" r:id="rId12"/>
    <p:sldId id="269" r:id="rId13"/>
    <p:sldId id="272" r:id="rId14"/>
    <p:sldId id="276" r:id="rId15"/>
    <p:sldId id="277" r:id="rId16"/>
    <p:sldId id="280" r:id="rId17"/>
    <p:sldId id="270" r:id="rId18"/>
    <p:sldId id="271" r:id="rId19"/>
    <p:sldId id="273" r:id="rId20"/>
    <p:sldId id="256" r:id="rId21"/>
    <p:sldId id="274" r:id="rId22"/>
    <p:sldId id="275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40" autoAdjust="0"/>
  </p:normalViewPr>
  <p:slideViewPr>
    <p:cSldViewPr>
      <p:cViewPr>
        <p:scale>
          <a:sx n="70" d="100"/>
          <a:sy n="70" d="100"/>
        </p:scale>
        <p:origin x="-7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октябрь</c:v>
                </c:pt>
              </c:strCache>
            </c:strRef>
          </c:tx>
          <c:cat>
            <c:numRef>
              <c:f>Лист1!$A$2:$A$21</c:f>
              <c:numCache>
                <c:formatCode>General</c:formatCode>
                <c:ptCount val="2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</c:numCache>
            </c:numRef>
          </c:cat>
          <c:val>
            <c:numRef>
              <c:f>Лист1!$B$2:$B$21</c:f>
              <c:numCache>
                <c:formatCode>General</c:formatCode>
                <c:ptCount val="20"/>
                <c:pt idx="0">
                  <c:v>15</c:v>
                </c:pt>
                <c:pt idx="1">
                  <c:v>10</c:v>
                </c:pt>
                <c:pt idx="2">
                  <c:v>12</c:v>
                </c:pt>
                <c:pt idx="3">
                  <c:v>11</c:v>
                </c:pt>
                <c:pt idx="4">
                  <c:v>4</c:v>
                </c:pt>
                <c:pt idx="5">
                  <c:v>14</c:v>
                </c:pt>
                <c:pt idx="6">
                  <c:v>11</c:v>
                </c:pt>
                <c:pt idx="7">
                  <c:v>12</c:v>
                </c:pt>
                <c:pt idx="8">
                  <c:v>13</c:v>
                </c:pt>
                <c:pt idx="9">
                  <c:v>7</c:v>
                </c:pt>
                <c:pt idx="10">
                  <c:v>12</c:v>
                </c:pt>
                <c:pt idx="11">
                  <c:v>7</c:v>
                </c:pt>
                <c:pt idx="12">
                  <c:v>3</c:v>
                </c:pt>
                <c:pt idx="13">
                  <c:v>7</c:v>
                </c:pt>
                <c:pt idx="14">
                  <c:v>1</c:v>
                </c:pt>
                <c:pt idx="15">
                  <c:v>9</c:v>
                </c:pt>
                <c:pt idx="16">
                  <c:v>9</c:v>
                </c:pt>
                <c:pt idx="17">
                  <c:v>11</c:v>
                </c:pt>
                <c:pt idx="18">
                  <c:v>6</c:v>
                </c:pt>
                <c:pt idx="19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декабрь</c:v>
                </c:pt>
              </c:strCache>
            </c:strRef>
          </c:tx>
          <c:cat>
            <c:numRef>
              <c:f>Лист1!$A$2:$A$21</c:f>
              <c:numCache>
                <c:formatCode>General</c:formatCode>
                <c:ptCount val="2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</c:numCache>
            </c:numRef>
          </c:cat>
          <c:val>
            <c:numRef>
              <c:f>Лист1!$C$2:$C$21</c:f>
              <c:numCache>
                <c:formatCode>General</c:formatCode>
                <c:ptCount val="20"/>
                <c:pt idx="0">
                  <c:v>14</c:v>
                </c:pt>
                <c:pt idx="1">
                  <c:v>18</c:v>
                </c:pt>
                <c:pt idx="2">
                  <c:v>15</c:v>
                </c:pt>
                <c:pt idx="3">
                  <c:v>15</c:v>
                </c:pt>
                <c:pt idx="4">
                  <c:v>15</c:v>
                </c:pt>
                <c:pt idx="5">
                  <c:v>19</c:v>
                </c:pt>
                <c:pt idx="6">
                  <c:v>14</c:v>
                </c:pt>
                <c:pt idx="7">
                  <c:v>19</c:v>
                </c:pt>
                <c:pt idx="8">
                  <c:v>17</c:v>
                </c:pt>
                <c:pt idx="9">
                  <c:v>8</c:v>
                </c:pt>
                <c:pt idx="10">
                  <c:v>22</c:v>
                </c:pt>
                <c:pt idx="11">
                  <c:v>13</c:v>
                </c:pt>
                <c:pt idx="12">
                  <c:v>11</c:v>
                </c:pt>
                <c:pt idx="13">
                  <c:v>19</c:v>
                </c:pt>
                <c:pt idx="14">
                  <c:v>7</c:v>
                </c:pt>
                <c:pt idx="15">
                  <c:v>12</c:v>
                </c:pt>
                <c:pt idx="16">
                  <c:v>12</c:v>
                </c:pt>
                <c:pt idx="17">
                  <c:v>12</c:v>
                </c:pt>
                <c:pt idx="18">
                  <c:v>6</c:v>
                </c:pt>
                <c:pt idx="19">
                  <c:v>3</c:v>
                </c:pt>
              </c:numCache>
            </c:numRef>
          </c:val>
        </c:ser>
        <c:axId val="85934464"/>
        <c:axId val="85936000"/>
      </c:barChart>
      <c:catAx>
        <c:axId val="85934464"/>
        <c:scaling>
          <c:orientation val="minMax"/>
        </c:scaling>
        <c:axPos val="b"/>
        <c:numFmt formatCode="General" sourceLinked="1"/>
        <c:tickLblPos val="nextTo"/>
        <c:crossAx val="85936000"/>
        <c:crosses val="autoZero"/>
        <c:auto val="1"/>
        <c:lblAlgn val="ctr"/>
        <c:lblOffset val="100"/>
      </c:catAx>
      <c:valAx>
        <c:axId val="85936000"/>
        <c:scaling>
          <c:orientation val="minMax"/>
        </c:scaling>
        <c:axPos val="l"/>
        <c:majorGridlines/>
        <c:numFmt formatCode="General" sourceLinked="1"/>
        <c:tickLblPos val="nextTo"/>
        <c:crossAx val="8593446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октябрь</c:v>
                </c:pt>
              </c:strCache>
            </c:strRef>
          </c:tx>
          <c:cat>
            <c:numRef>
              <c:f>Лист1!$A$2:$A$20</c:f>
              <c:numCache>
                <c:formatCode>General</c:formatCode>
                <c:ptCount val="1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</c:numCache>
            </c:numRef>
          </c:cat>
          <c:val>
            <c:numRef>
              <c:f>Лист1!$B$2:$B$20</c:f>
              <c:numCache>
                <c:formatCode>General</c:formatCode>
                <c:ptCount val="19"/>
                <c:pt idx="0">
                  <c:v>16</c:v>
                </c:pt>
                <c:pt idx="1">
                  <c:v>17</c:v>
                </c:pt>
                <c:pt idx="2">
                  <c:v>11</c:v>
                </c:pt>
                <c:pt idx="3">
                  <c:v>12</c:v>
                </c:pt>
                <c:pt idx="4">
                  <c:v>15</c:v>
                </c:pt>
                <c:pt idx="5">
                  <c:v>13</c:v>
                </c:pt>
                <c:pt idx="6">
                  <c:v>1</c:v>
                </c:pt>
                <c:pt idx="7">
                  <c:v>10</c:v>
                </c:pt>
                <c:pt idx="8">
                  <c:v>10</c:v>
                </c:pt>
                <c:pt idx="9">
                  <c:v>7</c:v>
                </c:pt>
                <c:pt idx="10">
                  <c:v>12</c:v>
                </c:pt>
                <c:pt idx="11">
                  <c:v>0</c:v>
                </c:pt>
                <c:pt idx="12">
                  <c:v>9</c:v>
                </c:pt>
                <c:pt idx="13">
                  <c:v>3</c:v>
                </c:pt>
                <c:pt idx="14">
                  <c:v>7</c:v>
                </c:pt>
                <c:pt idx="15">
                  <c:v>1</c:v>
                </c:pt>
                <c:pt idx="16">
                  <c:v>4</c:v>
                </c:pt>
                <c:pt idx="17">
                  <c:v>0</c:v>
                </c:pt>
                <c:pt idx="18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декабрь</c:v>
                </c:pt>
              </c:strCache>
            </c:strRef>
          </c:tx>
          <c:cat>
            <c:numRef>
              <c:f>Лист1!$A$2:$A$20</c:f>
              <c:numCache>
                <c:formatCode>General</c:formatCode>
                <c:ptCount val="1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</c:numCache>
            </c:numRef>
          </c:cat>
          <c:val>
            <c:numRef>
              <c:f>Лист1!$C$2:$C$20</c:f>
              <c:numCache>
                <c:formatCode>General</c:formatCode>
                <c:ptCount val="19"/>
                <c:pt idx="0">
                  <c:v>18</c:v>
                </c:pt>
                <c:pt idx="1">
                  <c:v>19</c:v>
                </c:pt>
                <c:pt idx="2">
                  <c:v>15</c:v>
                </c:pt>
                <c:pt idx="3">
                  <c:v>12</c:v>
                </c:pt>
                <c:pt idx="4">
                  <c:v>18</c:v>
                </c:pt>
                <c:pt idx="5">
                  <c:v>17</c:v>
                </c:pt>
                <c:pt idx="6">
                  <c:v>10</c:v>
                </c:pt>
                <c:pt idx="7">
                  <c:v>14</c:v>
                </c:pt>
                <c:pt idx="8">
                  <c:v>14</c:v>
                </c:pt>
                <c:pt idx="9">
                  <c:v>14</c:v>
                </c:pt>
                <c:pt idx="10">
                  <c:v>9</c:v>
                </c:pt>
                <c:pt idx="11">
                  <c:v>6</c:v>
                </c:pt>
                <c:pt idx="12">
                  <c:v>12</c:v>
                </c:pt>
                <c:pt idx="13">
                  <c:v>7</c:v>
                </c:pt>
                <c:pt idx="14">
                  <c:v>4</c:v>
                </c:pt>
                <c:pt idx="15">
                  <c:v>0</c:v>
                </c:pt>
                <c:pt idx="16">
                  <c:v>5</c:v>
                </c:pt>
                <c:pt idx="17">
                  <c:v>2</c:v>
                </c:pt>
                <c:pt idx="18">
                  <c:v>4</c:v>
                </c:pt>
              </c:numCache>
            </c:numRef>
          </c:val>
        </c:ser>
        <c:axId val="121309440"/>
        <c:axId val="121315328"/>
      </c:barChart>
      <c:catAx>
        <c:axId val="121309440"/>
        <c:scaling>
          <c:orientation val="minMax"/>
        </c:scaling>
        <c:axPos val="b"/>
        <c:numFmt formatCode="General" sourceLinked="1"/>
        <c:tickLblPos val="nextTo"/>
        <c:crossAx val="121315328"/>
        <c:crosses val="autoZero"/>
        <c:auto val="1"/>
        <c:lblAlgn val="ctr"/>
        <c:lblOffset val="100"/>
      </c:catAx>
      <c:valAx>
        <c:axId val="121315328"/>
        <c:scaling>
          <c:orientation val="minMax"/>
        </c:scaling>
        <c:axPos val="l"/>
        <c:majorGridlines/>
        <c:numFmt formatCode="General" sourceLinked="1"/>
        <c:tickLblPos val="nextTo"/>
        <c:crossAx val="12130944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2.xml"/><Relationship Id="rId3" Type="http://schemas.openxmlformats.org/officeDocument/2006/relationships/slide" Target="../slides/slide7.xml"/><Relationship Id="rId7" Type="http://schemas.openxmlformats.org/officeDocument/2006/relationships/slide" Target="../slides/slide11.xml"/><Relationship Id="rId2" Type="http://schemas.openxmlformats.org/officeDocument/2006/relationships/slide" Target="../slides/slide6.xml"/><Relationship Id="rId1" Type="http://schemas.openxmlformats.org/officeDocument/2006/relationships/slide" Target="../slides/slide5.xml"/><Relationship Id="rId6" Type="http://schemas.openxmlformats.org/officeDocument/2006/relationships/slide" Target="../slides/slide10.xml"/><Relationship Id="rId5" Type="http://schemas.openxmlformats.org/officeDocument/2006/relationships/slide" Target="../slides/slide9.xml"/><Relationship Id="rId4" Type="http://schemas.openxmlformats.org/officeDocument/2006/relationships/slide" Target="../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F8B711-6CBD-4EA2-9501-1FD74299C83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A53114-7481-4E50-8442-9ECB9DC8C986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hlinkClick xmlns:r="http://schemas.openxmlformats.org/officeDocument/2006/relationships" r:id="rId1" action="ppaction://hlinksldjump"/>
            </a:rPr>
            <a:t>5 класс</a:t>
          </a:r>
          <a:endParaRPr lang="ru-RU" dirty="0">
            <a:solidFill>
              <a:schemeClr val="bg1"/>
            </a:solidFill>
          </a:endParaRPr>
        </a:p>
      </dgm:t>
    </dgm:pt>
    <dgm:pt modelId="{7B8831E4-E421-40EC-A881-D6C1C0BA13BA}" type="parTrans" cxnId="{A8832C15-CAB1-46C7-A783-84D3FA6CCF24}">
      <dgm:prSet/>
      <dgm:spPr/>
      <dgm:t>
        <a:bodyPr/>
        <a:lstStyle/>
        <a:p>
          <a:endParaRPr lang="ru-RU"/>
        </a:p>
      </dgm:t>
    </dgm:pt>
    <dgm:pt modelId="{6CBCF529-F25D-40C2-8D49-E431D9A6867A}" type="sibTrans" cxnId="{A8832C15-CAB1-46C7-A783-84D3FA6CCF24}">
      <dgm:prSet/>
      <dgm:spPr/>
      <dgm:t>
        <a:bodyPr/>
        <a:lstStyle/>
        <a:p>
          <a:endParaRPr lang="ru-RU"/>
        </a:p>
      </dgm:t>
    </dgm:pt>
    <dgm:pt modelId="{961F9A65-D623-4249-8A04-320AC6F256D7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6 класс</a:t>
          </a:r>
          <a:r>
            <a:rPr lang="ru-RU" dirty="0" smtClean="0"/>
            <a:t>	</a:t>
          </a:r>
          <a:endParaRPr lang="ru-RU" dirty="0"/>
        </a:p>
      </dgm:t>
    </dgm:pt>
    <dgm:pt modelId="{657B0026-4C58-4176-8CEB-1B686BD8E044}" type="parTrans" cxnId="{2FD1F6CF-0175-4351-92DE-CA2FDDB1665D}">
      <dgm:prSet/>
      <dgm:spPr/>
      <dgm:t>
        <a:bodyPr/>
        <a:lstStyle/>
        <a:p>
          <a:endParaRPr lang="ru-RU"/>
        </a:p>
      </dgm:t>
    </dgm:pt>
    <dgm:pt modelId="{8BCBED21-26ED-4FB1-97E6-BD891C25172B}" type="sibTrans" cxnId="{2FD1F6CF-0175-4351-92DE-CA2FDDB1665D}">
      <dgm:prSet/>
      <dgm:spPr/>
      <dgm:t>
        <a:bodyPr/>
        <a:lstStyle/>
        <a:p>
          <a:endParaRPr lang="ru-RU"/>
        </a:p>
      </dgm:t>
    </dgm:pt>
    <dgm:pt modelId="{E04A4842-7139-41CD-BCC3-D07404C4D5CB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7 класс</a:t>
          </a:r>
          <a:endParaRPr lang="ru-RU" dirty="0"/>
        </a:p>
      </dgm:t>
    </dgm:pt>
    <dgm:pt modelId="{88CBEDCE-F61C-4A58-869D-8A2B4F912B6A}" type="parTrans" cxnId="{74DFA405-F986-4956-8BE5-97BFFDECACB1}">
      <dgm:prSet/>
      <dgm:spPr/>
      <dgm:t>
        <a:bodyPr/>
        <a:lstStyle/>
        <a:p>
          <a:endParaRPr lang="ru-RU"/>
        </a:p>
      </dgm:t>
    </dgm:pt>
    <dgm:pt modelId="{84866E16-72DD-497F-90F3-1A2838ACDACA}" type="sibTrans" cxnId="{74DFA405-F986-4956-8BE5-97BFFDECACB1}">
      <dgm:prSet/>
      <dgm:spPr/>
      <dgm:t>
        <a:bodyPr/>
        <a:lstStyle/>
        <a:p>
          <a:endParaRPr lang="ru-RU"/>
        </a:p>
      </dgm:t>
    </dgm:pt>
    <dgm:pt modelId="{E4078037-96F9-4295-AE86-18EE5A3646EA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8 класс</a:t>
          </a:r>
          <a:endParaRPr lang="ru-RU" dirty="0"/>
        </a:p>
      </dgm:t>
    </dgm:pt>
    <dgm:pt modelId="{28C93341-CA0D-4AE0-9278-7A1D271F328C}" type="parTrans" cxnId="{E9C2A9F6-EDF4-4314-BA5F-A184BC82BBF3}">
      <dgm:prSet/>
      <dgm:spPr/>
      <dgm:t>
        <a:bodyPr/>
        <a:lstStyle/>
        <a:p>
          <a:endParaRPr lang="ru-RU"/>
        </a:p>
      </dgm:t>
    </dgm:pt>
    <dgm:pt modelId="{BFFECEC3-FB9C-4A97-BC38-B61AD074E719}" type="sibTrans" cxnId="{E9C2A9F6-EDF4-4314-BA5F-A184BC82BBF3}">
      <dgm:prSet/>
      <dgm:spPr/>
      <dgm:t>
        <a:bodyPr/>
        <a:lstStyle/>
        <a:p>
          <a:endParaRPr lang="ru-RU"/>
        </a:p>
      </dgm:t>
    </dgm:pt>
    <dgm:pt modelId="{FBB8EF8A-CD4A-41D0-B3DC-2EDC5CE5325F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5" action="ppaction://hlinksldjump"/>
            </a:rPr>
            <a:t>9 класс</a:t>
          </a:r>
          <a:endParaRPr lang="ru-RU" dirty="0"/>
        </a:p>
      </dgm:t>
    </dgm:pt>
    <dgm:pt modelId="{B8253F0F-8E5D-4FB0-8415-2C790D1796EB}" type="parTrans" cxnId="{C271165B-530E-46B4-9321-BA4BFEC0DD16}">
      <dgm:prSet/>
      <dgm:spPr/>
      <dgm:t>
        <a:bodyPr/>
        <a:lstStyle/>
        <a:p>
          <a:endParaRPr lang="ru-RU"/>
        </a:p>
      </dgm:t>
    </dgm:pt>
    <dgm:pt modelId="{182B9191-5E11-453A-BB9E-3AF1FDAB6537}" type="sibTrans" cxnId="{C271165B-530E-46B4-9321-BA4BFEC0DD16}">
      <dgm:prSet/>
      <dgm:spPr/>
      <dgm:t>
        <a:bodyPr/>
        <a:lstStyle/>
        <a:p>
          <a:endParaRPr lang="ru-RU"/>
        </a:p>
      </dgm:t>
    </dgm:pt>
    <dgm:pt modelId="{FF7A6242-01FC-413E-9432-852CD2042471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6" action="ppaction://hlinksldjump"/>
            </a:rPr>
            <a:t>10 класс</a:t>
          </a:r>
          <a:endParaRPr lang="ru-RU" dirty="0"/>
        </a:p>
      </dgm:t>
    </dgm:pt>
    <dgm:pt modelId="{5E020FC7-5718-4353-AC92-05C043AEF54C}" type="parTrans" cxnId="{56D9E1A1-4FAB-43DC-A10A-BA5D8B615C81}">
      <dgm:prSet/>
      <dgm:spPr/>
      <dgm:t>
        <a:bodyPr/>
        <a:lstStyle/>
        <a:p>
          <a:endParaRPr lang="ru-RU"/>
        </a:p>
      </dgm:t>
    </dgm:pt>
    <dgm:pt modelId="{1B24EBDB-2D0F-428B-A2C7-595C671AA14A}" type="sibTrans" cxnId="{56D9E1A1-4FAB-43DC-A10A-BA5D8B615C81}">
      <dgm:prSet/>
      <dgm:spPr/>
      <dgm:t>
        <a:bodyPr/>
        <a:lstStyle/>
        <a:p>
          <a:endParaRPr lang="ru-RU"/>
        </a:p>
      </dgm:t>
    </dgm:pt>
    <dgm:pt modelId="{AF28B2B3-F96E-479D-8FBD-D1134C4C253E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7" action="ppaction://hlinksldjump"/>
            </a:rPr>
            <a:t>11 класс</a:t>
          </a:r>
          <a:endParaRPr lang="ru-RU" dirty="0"/>
        </a:p>
      </dgm:t>
    </dgm:pt>
    <dgm:pt modelId="{4922DEF0-0364-4704-85CA-564AF7A3335F}" type="parTrans" cxnId="{C99AEA8D-6B34-441F-88FD-C90B4F2B6FB0}">
      <dgm:prSet/>
      <dgm:spPr/>
      <dgm:t>
        <a:bodyPr/>
        <a:lstStyle/>
        <a:p>
          <a:endParaRPr lang="ru-RU"/>
        </a:p>
      </dgm:t>
    </dgm:pt>
    <dgm:pt modelId="{8BC3DAEF-46EA-4293-9A24-70B1AC94029F}" type="sibTrans" cxnId="{C99AEA8D-6B34-441F-88FD-C90B4F2B6FB0}">
      <dgm:prSet/>
      <dgm:spPr/>
      <dgm:t>
        <a:bodyPr/>
        <a:lstStyle/>
        <a:p>
          <a:endParaRPr lang="ru-RU"/>
        </a:p>
      </dgm:t>
    </dgm:pt>
    <dgm:pt modelId="{36F95B7E-5EB4-47D3-9864-FED70E87C67E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8" action="ppaction://hlinksldjump"/>
            </a:rPr>
            <a:t>далее</a:t>
          </a:r>
          <a:endParaRPr lang="ru-RU" dirty="0"/>
        </a:p>
      </dgm:t>
    </dgm:pt>
    <dgm:pt modelId="{2B108026-9E08-4C8A-8A07-9F56ED8DD227}" type="parTrans" cxnId="{959110DD-B53B-4416-88DA-4E187EC81DB9}">
      <dgm:prSet/>
      <dgm:spPr/>
      <dgm:t>
        <a:bodyPr/>
        <a:lstStyle/>
        <a:p>
          <a:endParaRPr lang="ru-RU"/>
        </a:p>
      </dgm:t>
    </dgm:pt>
    <dgm:pt modelId="{2804F9E2-DDD3-4C80-BB64-80A3AF381DDA}" type="sibTrans" cxnId="{959110DD-B53B-4416-88DA-4E187EC81DB9}">
      <dgm:prSet/>
      <dgm:spPr/>
      <dgm:t>
        <a:bodyPr/>
        <a:lstStyle/>
        <a:p>
          <a:endParaRPr lang="ru-RU"/>
        </a:p>
      </dgm:t>
    </dgm:pt>
    <dgm:pt modelId="{3A4B2A37-78C8-41C9-BE56-277BE48E3D28}" type="pres">
      <dgm:prSet presAssocID="{70F8B711-6CBD-4EA2-9501-1FD74299C83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B9953E-FB08-4348-B49E-C0D0F4A8D8E4}" type="pres">
      <dgm:prSet presAssocID="{55A53114-7481-4E50-8442-9ECB9DC8C986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CB8C52-E3E6-459C-8D40-9ED76F31164F}" type="pres">
      <dgm:prSet presAssocID="{6CBCF529-F25D-40C2-8D49-E431D9A6867A}" presName="sibTrans" presStyleCnt="0"/>
      <dgm:spPr/>
    </dgm:pt>
    <dgm:pt modelId="{6FC0A970-A01D-4A16-AD75-5BCBA693AB23}" type="pres">
      <dgm:prSet presAssocID="{961F9A65-D623-4249-8A04-320AC6F256D7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6C885-A656-48FD-8F1E-514F5678121B}" type="pres">
      <dgm:prSet presAssocID="{8BCBED21-26ED-4FB1-97E6-BD891C25172B}" presName="sibTrans" presStyleCnt="0"/>
      <dgm:spPr/>
    </dgm:pt>
    <dgm:pt modelId="{4729023E-FACD-49A0-8B58-6E38A752E57D}" type="pres">
      <dgm:prSet presAssocID="{E04A4842-7139-41CD-BCC3-D07404C4D5CB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D72485-F930-48D7-B137-A561224BB11C}" type="pres">
      <dgm:prSet presAssocID="{84866E16-72DD-497F-90F3-1A2838ACDACA}" presName="sibTrans" presStyleCnt="0"/>
      <dgm:spPr/>
    </dgm:pt>
    <dgm:pt modelId="{61BB3AB2-AB30-4A32-A44C-67952F1C006F}" type="pres">
      <dgm:prSet presAssocID="{E4078037-96F9-4295-AE86-18EE5A3646EA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6B116-3B99-443F-8749-3A55F1886119}" type="pres">
      <dgm:prSet presAssocID="{BFFECEC3-FB9C-4A97-BC38-B61AD074E719}" presName="sibTrans" presStyleCnt="0"/>
      <dgm:spPr/>
    </dgm:pt>
    <dgm:pt modelId="{7A05B317-4313-456D-8FB7-75745B711028}" type="pres">
      <dgm:prSet presAssocID="{FBB8EF8A-CD4A-41D0-B3DC-2EDC5CE5325F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7B840D-0BE2-452D-9D05-FAF0771E0E84}" type="pres">
      <dgm:prSet presAssocID="{182B9191-5E11-453A-BB9E-3AF1FDAB6537}" presName="sibTrans" presStyleCnt="0"/>
      <dgm:spPr/>
    </dgm:pt>
    <dgm:pt modelId="{64A4A623-3154-41AA-B3AE-D6313DE3D95F}" type="pres">
      <dgm:prSet presAssocID="{FF7A6242-01FC-413E-9432-852CD2042471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A640DA-B54A-46C3-A54C-06FFFEB7D155}" type="pres">
      <dgm:prSet presAssocID="{1B24EBDB-2D0F-428B-A2C7-595C671AA14A}" presName="sibTrans" presStyleCnt="0"/>
      <dgm:spPr/>
    </dgm:pt>
    <dgm:pt modelId="{EB60B497-510C-4ADB-A050-6E6C42655D8D}" type="pres">
      <dgm:prSet presAssocID="{AF28B2B3-F96E-479D-8FBD-D1134C4C253E}" presName="node" presStyleLbl="node1" presStyleIdx="6" presStyleCnt="8" custLinFactNeighborX="54316" custLinFactNeighborY="-6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DE9CBA-CF06-4D1F-A1EA-589CE092B205}" type="pres">
      <dgm:prSet presAssocID="{8BC3DAEF-46EA-4293-9A24-70B1AC94029F}" presName="sibTrans" presStyleCnt="0"/>
      <dgm:spPr/>
    </dgm:pt>
    <dgm:pt modelId="{93127FE4-F1DD-48B5-B95A-170FE2DEB055}" type="pres">
      <dgm:prSet presAssocID="{36F95B7E-5EB4-47D3-9864-FED70E87C67E}" presName="node" presStyleLbl="node1" presStyleIdx="7" presStyleCnt="8" custLinFactNeighborX="73648" custLinFactNeighborY="-308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</dgm:ptLst>
  <dgm:cxnLst>
    <dgm:cxn modelId="{959110DD-B53B-4416-88DA-4E187EC81DB9}" srcId="{70F8B711-6CBD-4EA2-9501-1FD74299C83C}" destId="{36F95B7E-5EB4-47D3-9864-FED70E87C67E}" srcOrd="7" destOrd="0" parTransId="{2B108026-9E08-4C8A-8A07-9F56ED8DD227}" sibTransId="{2804F9E2-DDD3-4C80-BB64-80A3AF381DDA}"/>
    <dgm:cxn modelId="{2FD1F6CF-0175-4351-92DE-CA2FDDB1665D}" srcId="{70F8B711-6CBD-4EA2-9501-1FD74299C83C}" destId="{961F9A65-D623-4249-8A04-320AC6F256D7}" srcOrd="1" destOrd="0" parTransId="{657B0026-4C58-4176-8CEB-1B686BD8E044}" sibTransId="{8BCBED21-26ED-4FB1-97E6-BD891C25172B}"/>
    <dgm:cxn modelId="{0E251188-B776-486D-AFAC-DF4D75785DC8}" type="presOf" srcId="{36F95B7E-5EB4-47D3-9864-FED70E87C67E}" destId="{93127FE4-F1DD-48B5-B95A-170FE2DEB055}" srcOrd="0" destOrd="0" presId="urn:microsoft.com/office/officeart/2005/8/layout/default"/>
    <dgm:cxn modelId="{74DFA405-F986-4956-8BE5-97BFFDECACB1}" srcId="{70F8B711-6CBD-4EA2-9501-1FD74299C83C}" destId="{E04A4842-7139-41CD-BCC3-D07404C4D5CB}" srcOrd="2" destOrd="0" parTransId="{88CBEDCE-F61C-4A58-869D-8A2B4F912B6A}" sibTransId="{84866E16-72DD-497F-90F3-1A2838ACDACA}"/>
    <dgm:cxn modelId="{B8D74987-4405-4B72-84E4-5039961CEC23}" type="presOf" srcId="{E04A4842-7139-41CD-BCC3-D07404C4D5CB}" destId="{4729023E-FACD-49A0-8B58-6E38A752E57D}" srcOrd="0" destOrd="0" presId="urn:microsoft.com/office/officeart/2005/8/layout/default"/>
    <dgm:cxn modelId="{A8832C15-CAB1-46C7-A783-84D3FA6CCF24}" srcId="{70F8B711-6CBD-4EA2-9501-1FD74299C83C}" destId="{55A53114-7481-4E50-8442-9ECB9DC8C986}" srcOrd="0" destOrd="0" parTransId="{7B8831E4-E421-40EC-A881-D6C1C0BA13BA}" sibTransId="{6CBCF529-F25D-40C2-8D49-E431D9A6867A}"/>
    <dgm:cxn modelId="{E9C2A9F6-EDF4-4314-BA5F-A184BC82BBF3}" srcId="{70F8B711-6CBD-4EA2-9501-1FD74299C83C}" destId="{E4078037-96F9-4295-AE86-18EE5A3646EA}" srcOrd="3" destOrd="0" parTransId="{28C93341-CA0D-4AE0-9278-7A1D271F328C}" sibTransId="{BFFECEC3-FB9C-4A97-BC38-B61AD074E719}"/>
    <dgm:cxn modelId="{03E0EA1F-D814-49A1-A096-FA0747857F09}" type="presOf" srcId="{AF28B2B3-F96E-479D-8FBD-D1134C4C253E}" destId="{EB60B497-510C-4ADB-A050-6E6C42655D8D}" srcOrd="0" destOrd="0" presId="urn:microsoft.com/office/officeart/2005/8/layout/default"/>
    <dgm:cxn modelId="{E420AB1A-3B40-4EAC-A84F-FE56A2A7CF9D}" type="presOf" srcId="{55A53114-7481-4E50-8442-9ECB9DC8C986}" destId="{A4B9953E-FB08-4348-B49E-C0D0F4A8D8E4}" srcOrd="0" destOrd="0" presId="urn:microsoft.com/office/officeart/2005/8/layout/default"/>
    <dgm:cxn modelId="{3C219F47-D2E5-439B-A3E2-6074CD6AAD1B}" type="presOf" srcId="{961F9A65-D623-4249-8A04-320AC6F256D7}" destId="{6FC0A970-A01D-4A16-AD75-5BCBA693AB23}" srcOrd="0" destOrd="0" presId="urn:microsoft.com/office/officeart/2005/8/layout/default"/>
    <dgm:cxn modelId="{0EF8AA43-40ED-49FC-BBFC-260BF448A896}" type="presOf" srcId="{E4078037-96F9-4295-AE86-18EE5A3646EA}" destId="{61BB3AB2-AB30-4A32-A44C-67952F1C006F}" srcOrd="0" destOrd="0" presId="urn:microsoft.com/office/officeart/2005/8/layout/default"/>
    <dgm:cxn modelId="{C99AEA8D-6B34-441F-88FD-C90B4F2B6FB0}" srcId="{70F8B711-6CBD-4EA2-9501-1FD74299C83C}" destId="{AF28B2B3-F96E-479D-8FBD-D1134C4C253E}" srcOrd="6" destOrd="0" parTransId="{4922DEF0-0364-4704-85CA-564AF7A3335F}" sibTransId="{8BC3DAEF-46EA-4293-9A24-70B1AC94029F}"/>
    <dgm:cxn modelId="{56D9E1A1-4FAB-43DC-A10A-BA5D8B615C81}" srcId="{70F8B711-6CBD-4EA2-9501-1FD74299C83C}" destId="{FF7A6242-01FC-413E-9432-852CD2042471}" srcOrd="5" destOrd="0" parTransId="{5E020FC7-5718-4353-AC92-05C043AEF54C}" sibTransId="{1B24EBDB-2D0F-428B-A2C7-595C671AA14A}"/>
    <dgm:cxn modelId="{E0CAF527-FBD0-4D1B-AC78-417E950FAB7D}" type="presOf" srcId="{70F8B711-6CBD-4EA2-9501-1FD74299C83C}" destId="{3A4B2A37-78C8-41C9-BE56-277BE48E3D28}" srcOrd="0" destOrd="0" presId="urn:microsoft.com/office/officeart/2005/8/layout/default"/>
    <dgm:cxn modelId="{C271165B-530E-46B4-9321-BA4BFEC0DD16}" srcId="{70F8B711-6CBD-4EA2-9501-1FD74299C83C}" destId="{FBB8EF8A-CD4A-41D0-B3DC-2EDC5CE5325F}" srcOrd="4" destOrd="0" parTransId="{B8253F0F-8E5D-4FB0-8415-2C790D1796EB}" sibTransId="{182B9191-5E11-453A-BB9E-3AF1FDAB6537}"/>
    <dgm:cxn modelId="{153BE45B-1E27-4B1F-A693-E30161CF6E96}" type="presOf" srcId="{FF7A6242-01FC-413E-9432-852CD2042471}" destId="{64A4A623-3154-41AA-B3AE-D6313DE3D95F}" srcOrd="0" destOrd="0" presId="urn:microsoft.com/office/officeart/2005/8/layout/default"/>
    <dgm:cxn modelId="{5BB5E29F-109A-4F48-A82B-9D5CC2E0BA1A}" type="presOf" srcId="{FBB8EF8A-CD4A-41D0-B3DC-2EDC5CE5325F}" destId="{7A05B317-4313-456D-8FB7-75745B711028}" srcOrd="0" destOrd="0" presId="urn:microsoft.com/office/officeart/2005/8/layout/default"/>
    <dgm:cxn modelId="{16E37AA4-C012-47B5-AC60-B130C3F0EB87}" type="presParOf" srcId="{3A4B2A37-78C8-41C9-BE56-277BE48E3D28}" destId="{A4B9953E-FB08-4348-B49E-C0D0F4A8D8E4}" srcOrd="0" destOrd="0" presId="urn:microsoft.com/office/officeart/2005/8/layout/default"/>
    <dgm:cxn modelId="{4421A1BD-F790-465A-AB7B-7A63CC431EA1}" type="presParOf" srcId="{3A4B2A37-78C8-41C9-BE56-277BE48E3D28}" destId="{BDCB8C52-E3E6-459C-8D40-9ED76F31164F}" srcOrd="1" destOrd="0" presId="urn:microsoft.com/office/officeart/2005/8/layout/default"/>
    <dgm:cxn modelId="{DB90E624-341F-4633-A98F-F65998DE84BC}" type="presParOf" srcId="{3A4B2A37-78C8-41C9-BE56-277BE48E3D28}" destId="{6FC0A970-A01D-4A16-AD75-5BCBA693AB23}" srcOrd="2" destOrd="0" presId="urn:microsoft.com/office/officeart/2005/8/layout/default"/>
    <dgm:cxn modelId="{7454628C-8484-426E-8BA4-73C85BF176F6}" type="presParOf" srcId="{3A4B2A37-78C8-41C9-BE56-277BE48E3D28}" destId="{3B66C885-A656-48FD-8F1E-514F5678121B}" srcOrd="3" destOrd="0" presId="urn:microsoft.com/office/officeart/2005/8/layout/default"/>
    <dgm:cxn modelId="{3EEBBD2E-C3D1-4921-BA6A-99EAA4C2F9EE}" type="presParOf" srcId="{3A4B2A37-78C8-41C9-BE56-277BE48E3D28}" destId="{4729023E-FACD-49A0-8B58-6E38A752E57D}" srcOrd="4" destOrd="0" presId="urn:microsoft.com/office/officeart/2005/8/layout/default"/>
    <dgm:cxn modelId="{2FCF4CC0-B456-4CFC-8E8F-B4086C78EAE7}" type="presParOf" srcId="{3A4B2A37-78C8-41C9-BE56-277BE48E3D28}" destId="{DFD72485-F930-48D7-B137-A561224BB11C}" srcOrd="5" destOrd="0" presId="urn:microsoft.com/office/officeart/2005/8/layout/default"/>
    <dgm:cxn modelId="{0115B755-ED02-43D9-AA36-11543687257B}" type="presParOf" srcId="{3A4B2A37-78C8-41C9-BE56-277BE48E3D28}" destId="{61BB3AB2-AB30-4A32-A44C-67952F1C006F}" srcOrd="6" destOrd="0" presId="urn:microsoft.com/office/officeart/2005/8/layout/default"/>
    <dgm:cxn modelId="{9A797A59-0D35-4E5A-A279-1FBE5AFD8F9C}" type="presParOf" srcId="{3A4B2A37-78C8-41C9-BE56-277BE48E3D28}" destId="{F5B6B116-3B99-443F-8749-3A55F1886119}" srcOrd="7" destOrd="0" presId="urn:microsoft.com/office/officeart/2005/8/layout/default"/>
    <dgm:cxn modelId="{FAA13EBB-9141-4CEC-BD32-AA1D53520E9A}" type="presParOf" srcId="{3A4B2A37-78C8-41C9-BE56-277BE48E3D28}" destId="{7A05B317-4313-456D-8FB7-75745B711028}" srcOrd="8" destOrd="0" presId="urn:microsoft.com/office/officeart/2005/8/layout/default"/>
    <dgm:cxn modelId="{2F81DB6D-90DF-424B-92E4-102876B8E8B3}" type="presParOf" srcId="{3A4B2A37-78C8-41C9-BE56-277BE48E3D28}" destId="{C77B840D-0BE2-452D-9D05-FAF0771E0E84}" srcOrd="9" destOrd="0" presId="urn:microsoft.com/office/officeart/2005/8/layout/default"/>
    <dgm:cxn modelId="{2BBD5FF4-FAAF-49B0-A456-CAABC5238D73}" type="presParOf" srcId="{3A4B2A37-78C8-41C9-BE56-277BE48E3D28}" destId="{64A4A623-3154-41AA-B3AE-D6313DE3D95F}" srcOrd="10" destOrd="0" presId="urn:microsoft.com/office/officeart/2005/8/layout/default"/>
    <dgm:cxn modelId="{5CF0F8C9-8461-4F46-9922-2D735306C38F}" type="presParOf" srcId="{3A4B2A37-78C8-41C9-BE56-277BE48E3D28}" destId="{B9A640DA-B54A-46C3-A54C-06FFFEB7D155}" srcOrd="11" destOrd="0" presId="urn:microsoft.com/office/officeart/2005/8/layout/default"/>
    <dgm:cxn modelId="{04C74FFC-71D1-4113-96D7-995C23290395}" type="presParOf" srcId="{3A4B2A37-78C8-41C9-BE56-277BE48E3D28}" destId="{EB60B497-510C-4ADB-A050-6E6C42655D8D}" srcOrd="12" destOrd="0" presId="urn:microsoft.com/office/officeart/2005/8/layout/default"/>
    <dgm:cxn modelId="{49F2D574-1499-4D1C-8F29-705297DEDC4B}" type="presParOf" srcId="{3A4B2A37-78C8-41C9-BE56-277BE48E3D28}" destId="{C1DE9CBA-CF06-4D1F-A1EA-589CE092B205}" srcOrd="13" destOrd="0" presId="urn:microsoft.com/office/officeart/2005/8/layout/default"/>
    <dgm:cxn modelId="{87C65EA4-9EFB-4F4D-BF54-AC463F360DF1}" type="presParOf" srcId="{3A4B2A37-78C8-41C9-BE56-277BE48E3D28}" destId="{93127FE4-F1DD-48B5-B95A-170FE2DEB055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4B9953E-FB08-4348-B49E-C0D0F4A8D8E4}">
      <dsp:nvSpPr>
        <dsp:cNvPr id="0" name=""/>
        <dsp:cNvSpPr/>
      </dsp:nvSpPr>
      <dsp:spPr>
        <a:xfrm>
          <a:off x="484366" y="82"/>
          <a:ext cx="2060033" cy="12360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hlinkClick xmlns:r="http://schemas.openxmlformats.org/officeDocument/2006/relationships" r:id="" action="ppaction://hlinksldjump"/>
            </a:rPr>
            <a:t>5 класс</a:t>
          </a:r>
          <a:endParaRPr lang="ru-RU" sz="2800" kern="1200" dirty="0">
            <a:solidFill>
              <a:schemeClr val="bg1"/>
            </a:solidFill>
          </a:endParaRPr>
        </a:p>
      </dsp:txBody>
      <dsp:txXfrm>
        <a:off x="484366" y="82"/>
        <a:ext cx="2060033" cy="1236020"/>
      </dsp:txXfrm>
    </dsp:sp>
    <dsp:sp modelId="{6FC0A970-A01D-4A16-AD75-5BCBA693AB23}">
      <dsp:nvSpPr>
        <dsp:cNvPr id="0" name=""/>
        <dsp:cNvSpPr/>
      </dsp:nvSpPr>
      <dsp:spPr>
        <a:xfrm>
          <a:off x="2750403" y="82"/>
          <a:ext cx="2060033" cy="12360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hlinkClick xmlns:r="http://schemas.openxmlformats.org/officeDocument/2006/relationships" r:id="" action="ppaction://hlinksldjump"/>
            </a:rPr>
            <a:t>6 класс</a:t>
          </a:r>
          <a:r>
            <a:rPr lang="ru-RU" sz="2800" kern="1200" dirty="0" smtClean="0"/>
            <a:t>	</a:t>
          </a:r>
          <a:endParaRPr lang="ru-RU" sz="2800" kern="1200" dirty="0"/>
        </a:p>
      </dsp:txBody>
      <dsp:txXfrm>
        <a:off x="2750403" y="82"/>
        <a:ext cx="2060033" cy="1236020"/>
      </dsp:txXfrm>
    </dsp:sp>
    <dsp:sp modelId="{4729023E-FACD-49A0-8B58-6E38A752E57D}">
      <dsp:nvSpPr>
        <dsp:cNvPr id="0" name=""/>
        <dsp:cNvSpPr/>
      </dsp:nvSpPr>
      <dsp:spPr>
        <a:xfrm>
          <a:off x="5016440" y="82"/>
          <a:ext cx="2060033" cy="12360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hlinkClick xmlns:r="http://schemas.openxmlformats.org/officeDocument/2006/relationships" r:id="" action="ppaction://hlinksldjump"/>
            </a:rPr>
            <a:t>7 класс</a:t>
          </a:r>
          <a:endParaRPr lang="ru-RU" sz="2800" kern="1200" dirty="0"/>
        </a:p>
      </dsp:txBody>
      <dsp:txXfrm>
        <a:off x="5016440" y="82"/>
        <a:ext cx="2060033" cy="1236020"/>
      </dsp:txXfrm>
    </dsp:sp>
    <dsp:sp modelId="{61BB3AB2-AB30-4A32-A44C-67952F1C006F}">
      <dsp:nvSpPr>
        <dsp:cNvPr id="0" name=""/>
        <dsp:cNvSpPr/>
      </dsp:nvSpPr>
      <dsp:spPr>
        <a:xfrm>
          <a:off x="484366" y="1442105"/>
          <a:ext cx="2060033" cy="12360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hlinkClick xmlns:r="http://schemas.openxmlformats.org/officeDocument/2006/relationships" r:id="" action="ppaction://hlinksldjump"/>
            </a:rPr>
            <a:t>8 класс</a:t>
          </a:r>
          <a:endParaRPr lang="ru-RU" sz="2800" kern="1200" dirty="0"/>
        </a:p>
      </dsp:txBody>
      <dsp:txXfrm>
        <a:off x="484366" y="1442105"/>
        <a:ext cx="2060033" cy="1236020"/>
      </dsp:txXfrm>
    </dsp:sp>
    <dsp:sp modelId="{7A05B317-4313-456D-8FB7-75745B711028}">
      <dsp:nvSpPr>
        <dsp:cNvPr id="0" name=""/>
        <dsp:cNvSpPr/>
      </dsp:nvSpPr>
      <dsp:spPr>
        <a:xfrm>
          <a:off x="2750403" y="1442105"/>
          <a:ext cx="2060033" cy="12360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hlinkClick xmlns:r="http://schemas.openxmlformats.org/officeDocument/2006/relationships" r:id="" action="ppaction://hlinksldjump"/>
            </a:rPr>
            <a:t>9 класс</a:t>
          </a:r>
          <a:endParaRPr lang="ru-RU" sz="2800" kern="1200" dirty="0"/>
        </a:p>
      </dsp:txBody>
      <dsp:txXfrm>
        <a:off x="2750403" y="1442105"/>
        <a:ext cx="2060033" cy="1236020"/>
      </dsp:txXfrm>
    </dsp:sp>
    <dsp:sp modelId="{64A4A623-3154-41AA-B3AE-D6313DE3D95F}">
      <dsp:nvSpPr>
        <dsp:cNvPr id="0" name=""/>
        <dsp:cNvSpPr/>
      </dsp:nvSpPr>
      <dsp:spPr>
        <a:xfrm>
          <a:off x="5016440" y="1442105"/>
          <a:ext cx="2060033" cy="12360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hlinkClick xmlns:r="http://schemas.openxmlformats.org/officeDocument/2006/relationships" r:id="" action="ppaction://hlinksldjump"/>
            </a:rPr>
            <a:t>10 класс</a:t>
          </a:r>
          <a:endParaRPr lang="ru-RU" sz="2800" kern="1200" dirty="0"/>
        </a:p>
      </dsp:txBody>
      <dsp:txXfrm>
        <a:off x="5016440" y="1442105"/>
        <a:ext cx="2060033" cy="1236020"/>
      </dsp:txXfrm>
    </dsp:sp>
    <dsp:sp modelId="{EB60B497-510C-4ADB-A050-6E6C42655D8D}">
      <dsp:nvSpPr>
        <dsp:cNvPr id="0" name=""/>
        <dsp:cNvSpPr/>
      </dsp:nvSpPr>
      <dsp:spPr>
        <a:xfrm>
          <a:off x="2736312" y="2808311"/>
          <a:ext cx="2060033" cy="12360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hlinkClick xmlns:r="http://schemas.openxmlformats.org/officeDocument/2006/relationships" r:id="" action="ppaction://hlinksldjump"/>
            </a:rPr>
            <a:t>11 класс</a:t>
          </a:r>
          <a:endParaRPr lang="ru-RU" sz="2800" kern="1200" dirty="0"/>
        </a:p>
      </dsp:txBody>
      <dsp:txXfrm>
        <a:off x="2736312" y="2808311"/>
        <a:ext cx="2060033" cy="1236020"/>
      </dsp:txXfrm>
    </dsp:sp>
    <dsp:sp modelId="{93127FE4-F1DD-48B5-B95A-170FE2DEB055}">
      <dsp:nvSpPr>
        <dsp:cNvPr id="0" name=""/>
        <dsp:cNvSpPr/>
      </dsp:nvSpPr>
      <dsp:spPr>
        <a:xfrm>
          <a:off x="5400595" y="2880322"/>
          <a:ext cx="2060033" cy="123602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hlinkClick xmlns:r="http://schemas.openxmlformats.org/officeDocument/2006/relationships" r:id="" action="ppaction://hlinksldjump"/>
            </a:rPr>
            <a:t>далее</a:t>
          </a:r>
          <a:endParaRPr lang="ru-RU" sz="2800" kern="1200" dirty="0"/>
        </a:p>
      </dsp:txBody>
      <dsp:txXfrm>
        <a:off x="5400595" y="2880322"/>
        <a:ext cx="2060033" cy="12360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C38E6C3-CA0B-4681-AB9D-5DF30F79EC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649FBA6-3DDB-4C65-BDDA-74AD49E7735A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4D8FB-2C3D-4E23-BC88-2F0733BE464C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00126-F5D8-4CFB-932E-45852131A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Relationship Id="rId9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5" Type="http://schemas.openxmlformats.org/officeDocument/2006/relationships/slide" Target="slide4.xml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slide" Target="slide4.xml"/><Relationship Id="rId4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4.x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340768"/>
            <a:ext cx="7762056" cy="320384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«Система работы с мотивированными учащимися по подготовке к государственной итоговой аттестации по математике»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4725144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Учитель математики: Дьячкова О.М.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МБОУ «Гимназия» ст.Каневской.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573325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2018г.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51520" y="188640"/>
            <a:ext cx="8568952" cy="6408712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6516216" y="2276872"/>
            <a:ext cx="2101850" cy="2000250"/>
          </a:xfrm>
          <a:prstGeom prst="rect">
            <a:avLst/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3851920" y="2996952"/>
          <a:ext cx="3600400" cy="955063"/>
        </p:xfrm>
        <a:graphic>
          <a:graphicData uri="http://schemas.openxmlformats.org/presentationml/2006/ole">
            <p:oleObj spid="_x0000_s24578" name="Equation" r:id="rId3" imgW="1485720" imgH="393480" progId="">
              <p:embed/>
            </p:oleObj>
          </a:graphicData>
        </a:graphic>
      </p:graphicFrame>
      <p:graphicFrame>
        <p:nvGraphicFramePr>
          <p:cNvPr id="41989" name="Object 5"/>
          <p:cNvGraphicFramePr>
            <a:graphicFrameLocks noChangeAspect="1"/>
          </p:cNvGraphicFramePr>
          <p:nvPr/>
        </p:nvGraphicFramePr>
        <p:xfrm>
          <a:off x="2123728" y="2852936"/>
          <a:ext cx="5521325" cy="1084263"/>
        </p:xfrm>
        <a:graphic>
          <a:graphicData uri="http://schemas.openxmlformats.org/presentationml/2006/ole">
            <p:oleObj spid="_x0000_s24579" name="Equation" r:id="rId4" imgW="2197080" imgH="431640" progId="">
              <p:embed/>
            </p:oleObj>
          </a:graphicData>
        </a:graphic>
      </p:graphicFrame>
      <p:graphicFrame>
        <p:nvGraphicFramePr>
          <p:cNvPr id="41990" name="Object 6"/>
          <p:cNvGraphicFramePr>
            <a:graphicFrameLocks noChangeAspect="1"/>
          </p:cNvGraphicFramePr>
          <p:nvPr/>
        </p:nvGraphicFramePr>
        <p:xfrm>
          <a:off x="4572000" y="2564904"/>
          <a:ext cx="3201757" cy="1584176"/>
        </p:xfrm>
        <a:graphic>
          <a:graphicData uri="http://schemas.openxmlformats.org/presentationml/2006/ole">
            <p:oleObj spid="_x0000_s24580" name="Equation" r:id="rId5" imgW="1536480" imgH="761760" progId="">
              <p:embed/>
            </p:oleObj>
          </a:graphicData>
        </a:graphic>
      </p:graphicFrame>
      <p:sp>
        <p:nvSpPr>
          <p:cNvPr id="4199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10 класс </a:t>
            </a:r>
            <a:r>
              <a:rPr lang="ru-RU" sz="2800" dirty="0" smtClean="0"/>
              <a:t>«Упрощение тригонометрических выражений» </a:t>
            </a:r>
            <a:br>
              <a:rPr lang="ru-RU" sz="2800" dirty="0" smtClean="0"/>
            </a:br>
            <a:r>
              <a:rPr lang="ru-RU" sz="2800" dirty="0" smtClean="0"/>
              <a:t>Вычислите</a:t>
            </a:r>
            <a:r>
              <a:rPr lang="ru-RU" sz="2800" dirty="0"/>
              <a:t>:</a:t>
            </a:r>
          </a:p>
        </p:txBody>
      </p:sp>
      <p:graphicFrame>
        <p:nvGraphicFramePr>
          <p:cNvPr id="41992" name="Object 8"/>
          <p:cNvGraphicFramePr>
            <a:graphicFrameLocks noChangeAspect="1"/>
          </p:cNvGraphicFramePr>
          <p:nvPr>
            <p:ph idx="1"/>
          </p:nvPr>
        </p:nvGraphicFramePr>
        <p:xfrm>
          <a:off x="5076056" y="2492896"/>
          <a:ext cx="2371437" cy="1656184"/>
        </p:xfrm>
        <a:graphic>
          <a:graphicData uri="http://schemas.openxmlformats.org/presentationml/2006/ole">
            <p:oleObj spid="_x0000_s24581" name="Equation" r:id="rId6" imgW="1091880" imgH="761760" progId="">
              <p:embed/>
            </p:oleObj>
          </a:graphicData>
        </a:graphic>
      </p:graphicFrame>
      <p:graphicFrame>
        <p:nvGraphicFramePr>
          <p:cNvPr id="41993" name="Object 9"/>
          <p:cNvGraphicFramePr>
            <a:graphicFrameLocks noChangeAspect="1"/>
          </p:cNvGraphicFramePr>
          <p:nvPr/>
        </p:nvGraphicFramePr>
        <p:xfrm>
          <a:off x="2699792" y="2852936"/>
          <a:ext cx="5104493" cy="936104"/>
        </p:xfrm>
        <a:graphic>
          <a:graphicData uri="http://schemas.openxmlformats.org/presentationml/2006/ole">
            <p:oleObj spid="_x0000_s24582" name="Equation" r:id="rId7" imgW="2145960" imgH="393480" progId="">
              <p:embed/>
            </p:oleObj>
          </a:graphicData>
        </a:graphic>
      </p:graphicFrame>
      <p:graphicFrame>
        <p:nvGraphicFramePr>
          <p:cNvPr id="41994" name="Object 10"/>
          <p:cNvGraphicFramePr>
            <a:graphicFrameLocks noChangeAspect="1"/>
          </p:cNvGraphicFramePr>
          <p:nvPr/>
        </p:nvGraphicFramePr>
        <p:xfrm>
          <a:off x="4427984" y="2852936"/>
          <a:ext cx="2844596" cy="821743"/>
        </p:xfrm>
        <a:graphic>
          <a:graphicData uri="http://schemas.openxmlformats.org/presentationml/2006/ole">
            <p:oleObj spid="_x0000_s24583" name="Equation" r:id="rId8" imgW="1358640" imgH="393480" progId="">
              <p:embed/>
            </p:oleObj>
          </a:graphicData>
        </a:graphic>
      </p:graphicFrame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6660232" y="2420888"/>
            <a:ext cx="1863725" cy="165735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6600"/>
                </a:solidFill>
              </a:rPr>
              <a:t>Правильный </a:t>
            </a:r>
          </a:p>
          <a:p>
            <a:pPr algn="ctr"/>
            <a:r>
              <a:rPr lang="ru-RU" sz="2400" dirty="0">
                <a:solidFill>
                  <a:srgbClr val="FF6600"/>
                </a:solidFill>
              </a:rPr>
              <a:t>ответ</a:t>
            </a:r>
          </a:p>
        </p:txBody>
      </p:sp>
      <p:sp>
        <p:nvSpPr>
          <p:cNvPr id="12" name="Стрелка вправо 11">
            <a:hlinkClick r:id="rId9" action="ppaction://hlinksldjump"/>
          </p:cNvPr>
          <p:cNvSpPr/>
          <p:nvPr/>
        </p:nvSpPr>
        <p:spPr>
          <a:xfrm>
            <a:off x="7668344" y="6281936"/>
            <a:ext cx="1080120" cy="57606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xit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6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xit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42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xit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6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42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xit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6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5" grpId="0" animBg="1"/>
      <p:bldP spid="41995" grpId="1" animBg="1"/>
      <p:bldP spid="41995" grpId="2" animBg="1"/>
      <p:bldP spid="41995" grpId="3" animBg="1"/>
      <p:bldP spid="41995" grpId="4" animBg="1"/>
      <p:bldP spid="41995" grpId="5" animBg="1"/>
      <p:bldP spid="41995" grpId="6" animBg="1"/>
      <p:bldP spid="41995" grpId="7" animBg="1"/>
      <p:bldP spid="41995" grpId="8" animBg="1"/>
      <p:bldP spid="41995" grpId="9" animBg="1"/>
      <p:bldP spid="41995" grpId="1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11 класс </a:t>
            </a:r>
            <a:r>
              <a:rPr lang="ru-RU" sz="2800" dirty="0" smtClean="0"/>
              <a:t>«Применение производной» </a:t>
            </a:r>
            <a:br>
              <a:rPr lang="ru-RU" sz="2800" dirty="0" smtClean="0"/>
            </a:br>
            <a:r>
              <a:rPr lang="ru-RU" sz="2800" dirty="0" smtClean="0"/>
              <a:t>Функция </a:t>
            </a:r>
            <a:r>
              <a:rPr lang="en-US" sz="2800" dirty="0" smtClean="0"/>
              <a:t> </a:t>
            </a:r>
            <a:r>
              <a:rPr lang="en-US" sz="3200" i="1" dirty="0">
                <a:latin typeface="Times New Roman" pitchFamily="18" charset="0"/>
              </a:rPr>
              <a:t>y=f(x)</a:t>
            </a:r>
            <a:r>
              <a:rPr lang="en-US" sz="2800" dirty="0"/>
              <a:t> </a:t>
            </a:r>
            <a:r>
              <a:rPr lang="ru-RU" sz="2800" dirty="0"/>
              <a:t>задана на промежутке (</a:t>
            </a:r>
            <a:r>
              <a:rPr lang="en-US" sz="3200" i="1" dirty="0" err="1">
                <a:latin typeface="Times New Roman" pitchFamily="18" charset="0"/>
              </a:rPr>
              <a:t>a;b</a:t>
            </a:r>
            <a:r>
              <a:rPr lang="ru-RU" sz="3200" i="1" dirty="0">
                <a:latin typeface="Times New Roman" pitchFamily="18" charset="0"/>
              </a:rPr>
              <a:t>)</a:t>
            </a:r>
            <a:r>
              <a:rPr lang="en-US" sz="2800" dirty="0"/>
              <a:t>.</a:t>
            </a:r>
            <a:r>
              <a:rPr lang="ru-RU" sz="2800" dirty="0"/>
              <a:t> На рисунке изображен график ее </a:t>
            </a:r>
            <a:r>
              <a:rPr lang="ru-RU" sz="2800" u="sng" dirty="0"/>
              <a:t>производной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191000" y="1828800"/>
            <a:ext cx="4678363" cy="4572000"/>
            <a:chOff x="2736" y="1152"/>
            <a:chExt cx="2947" cy="288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736" y="1152"/>
              <a:ext cx="2880" cy="2880"/>
              <a:chOff x="2736" y="1152"/>
              <a:chExt cx="2880" cy="2880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2736" y="1152"/>
                <a:ext cx="2880" cy="2880"/>
                <a:chOff x="2736" y="1152"/>
                <a:chExt cx="2880" cy="2880"/>
              </a:xfrm>
            </p:grpSpPr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2736" y="1152"/>
                  <a:ext cx="288" cy="2880"/>
                  <a:chOff x="2880" y="1296"/>
                  <a:chExt cx="288" cy="2592"/>
                </a:xfrm>
              </p:grpSpPr>
              <p:sp>
                <p:nvSpPr>
                  <p:cNvPr id="11273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274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" name="Group 11"/>
                <p:cNvGrpSpPr>
                  <a:grpSpLocks/>
                </p:cNvGrpSpPr>
                <p:nvPr/>
              </p:nvGrpSpPr>
              <p:grpSpPr bwMode="auto">
                <a:xfrm>
                  <a:off x="3312" y="1152"/>
                  <a:ext cx="288" cy="2880"/>
                  <a:chOff x="2880" y="1296"/>
                  <a:chExt cx="288" cy="2592"/>
                </a:xfrm>
              </p:grpSpPr>
              <p:sp>
                <p:nvSpPr>
                  <p:cNvPr id="11276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277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1278" name="Line 14"/>
                <p:cNvSpPr>
                  <a:spLocks noChangeShapeType="1"/>
                </p:cNvSpPr>
                <p:nvPr/>
              </p:nvSpPr>
              <p:spPr bwMode="auto">
                <a:xfrm>
                  <a:off x="3888" y="1152"/>
                  <a:ext cx="0" cy="288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79" name="Line 15"/>
                <p:cNvSpPr>
                  <a:spLocks noChangeShapeType="1"/>
                </p:cNvSpPr>
                <p:nvPr/>
              </p:nvSpPr>
              <p:spPr bwMode="auto">
                <a:xfrm>
                  <a:off x="4464" y="1152"/>
                  <a:ext cx="0" cy="288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7" name="Group 16"/>
                <p:cNvGrpSpPr>
                  <a:grpSpLocks/>
                </p:cNvGrpSpPr>
                <p:nvPr/>
              </p:nvGrpSpPr>
              <p:grpSpPr bwMode="auto">
                <a:xfrm>
                  <a:off x="4752" y="1152"/>
                  <a:ext cx="288" cy="2880"/>
                  <a:chOff x="2880" y="1296"/>
                  <a:chExt cx="288" cy="2592"/>
                </a:xfrm>
              </p:grpSpPr>
              <p:sp>
                <p:nvSpPr>
                  <p:cNvPr id="11281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282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8" name="Group 19"/>
                <p:cNvGrpSpPr>
                  <a:grpSpLocks/>
                </p:cNvGrpSpPr>
                <p:nvPr/>
              </p:nvGrpSpPr>
              <p:grpSpPr bwMode="auto">
                <a:xfrm>
                  <a:off x="5328" y="1152"/>
                  <a:ext cx="288" cy="2880"/>
                  <a:chOff x="2880" y="1296"/>
                  <a:chExt cx="288" cy="2592"/>
                </a:xfrm>
              </p:grpSpPr>
              <p:sp>
                <p:nvSpPr>
                  <p:cNvPr id="11284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285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" name="Group 22"/>
              <p:cNvGrpSpPr>
                <a:grpSpLocks/>
              </p:cNvGrpSpPr>
              <p:nvPr/>
            </p:nvGrpSpPr>
            <p:grpSpPr bwMode="auto">
              <a:xfrm>
                <a:off x="2736" y="1152"/>
                <a:ext cx="2880" cy="2880"/>
                <a:chOff x="2736" y="1152"/>
                <a:chExt cx="2880" cy="2880"/>
              </a:xfrm>
            </p:grpSpPr>
            <p:grpSp>
              <p:nvGrpSpPr>
                <p:cNvPr id="10" name="Group 23"/>
                <p:cNvGrpSpPr>
                  <a:grpSpLocks/>
                </p:cNvGrpSpPr>
                <p:nvPr/>
              </p:nvGrpSpPr>
              <p:grpSpPr bwMode="auto">
                <a:xfrm>
                  <a:off x="2736" y="2016"/>
                  <a:ext cx="2880" cy="288"/>
                  <a:chOff x="2736" y="2016"/>
                  <a:chExt cx="2880" cy="288"/>
                </a:xfrm>
              </p:grpSpPr>
              <p:sp>
                <p:nvSpPr>
                  <p:cNvPr id="11288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304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289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016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" name="Group 26"/>
                <p:cNvGrpSpPr>
                  <a:grpSpLocks/>
                </p:cNvGrpSpPr>
                <p:nvPr/>
              </p:nvGrpSpPr>
              <p:grpSpPr bwMode="auto">
                <a:xfrm>
                  <a:off x="2736" y="1440"/>
                  <a:ext cx="2880" cy="288"/>
                  <a:chOff x="2736" y="2016"/>
                  <a:chExt cx="2880" cy="288"/>
                </a:xfrm>
              </p:grpSpPr>
              <p:sp>
                <p:nvSpPr>
                  <p:cNvPr id="11291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304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292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016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" name="Group 29"/>
                <p:cNvGrpSpPr>
                  <a:grpSpLocks/>
                </p:cNvGrpSpPr>
                <p:nvPr/>
              </p:nvGrpSpPr>
              <p:grpSpPr bwMode="auto">
                <a:xfrm>
                  <a:off x="2736" y="2880"/>
                  <a:ext cx="2880" cy="288"/>
                  <a:chOff x="2736" y="2016"/>
                  <a:chExt cx="2880" cy="288"/>
                </a:xfrm>
              </p:grpSpPr>
              <p:sp>
                <p:nvSpPr>
                  <p:cNvPr id="11294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304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295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016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1296" name="Line 32"/>
                <p:cNvSpPr>
                  <a:spLocks noChangeShapeType="1"/>
                </p:cNvSpPr>
                <p:nvPr/>
              </p:nvSpPr>
              <p:spPr bwMode="auto">
                <a:xfrm>
                  <a:off x="2736" y="3744"/>
                  <a:ext cx="28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97" name="Line 33"/>
                <p:cNvSpPr>
                  <a:spLocks noChangeShapeType="1"/>
                </p:cNvSpPr>
                <p:nvPr/>
              </p:nvSpPr>
              <p:spPr bwMode="auto">
                <a:xfrm>
                  <a:off x="2736" y="3456"/>
                  <a:ext cx="28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98" name="Line 34"/>
                <p:cNvSpPr>
                  <a:spLocks noChangeShapeType="1"/>
                </p:cNvSpPr>
                <p:nvPr/>
              </p:nvSpPr>
              <p:spPr bwMode="auto">
                <a:xfrm>
                  <a:off x="2736" y="4032"/>
                  <a:ext cx="28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99" name="Line 35"/>
                <p:cNvSpPr>
                  <a:spLocks noChangeShapeType="1"/>
                </p:cNvSpPr>
                <p:nvPr/>
              </p:nvSpPr>
              <p:spPr bwMode="auto">
                <a:xfrm>
                  <a:off x="2736" y="1152"/>
                  <a:ext cx="28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3" name="Group 36"/>
            <p:cNvGrpSpPr>
              <a:grpSpLocks/>
            </p:cNvGrpSpPr>
            <p:nvPr/>
          </p:nvGrpSpPr>
          <p:grpSpPr bwMode="auto">
            <a:xfrm>
              <a:off x="2736" y="1152"/>
              <a:ext cx="2947" cy="2880"/>
              <a:chOff x="2736" y="1152"/>
              <a:chExt cx="2947" cy="2880"/>
            </a:xfrm>
          </p:grpSpPr>
          <p:grpSp>
            <p:nvGrpSpPr>
              <p:cNvPr id="14" name="Group 37"/>
              <p:cNvGrpSpPr>
                <a:grpSpLocks/>
              </p:cNvGrpSpPr>
              <p:nvPr/>
            </p:nvGrpSpPr>
            <p:grpSpPr bwMode="auto">
              <a:xfrm>
                <a:off x="2736" y="1152"/>
                <a:ext cx="2880" cy="2880"/>
                <a:chOff x="2736" y="1152"/>
                <a:chExt cx="2880" cy="2880"/>
              </a:xfrm>
            </p:grpSpPr>
            <p:sp>
              <p:nvSpPr>
                <p:cNvPr id="11302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4176" y="1152"/>
                  <a:ext cx="0" cy="288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303" name="Line 39"/>
                <p:cNvSpPr>
                  <a:spLocks noChangeShapeType="1"/>
                </p:cNvSpPr>
                <p:nvPr/>
              </p:nvSpPr>
              <p:spPr bwMode="auto">
                <a:xfrm>
                  <a:off x="2736" y="2592"/>
                  <a:ext cx="288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304" name="Text Box 40"/>
              <p:cNvSpPr txBox="1">
                <a:spLocks noChangeArrowheads="1"/>
              </p:cNvSpPr>
              <p:nvPr/>
            </p:nvSpPr>
            <p:spPr bwMode="auto">
              <a:xfrm>
                <a:off x="3984" y="1200"/>
                <a:ext cx="19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b="1"/>
                  <a:t>у</a:t>
                </a:r>
              </a:p>
            </p:txBody>
          </p:sp>
          <p:sp>
            <p:nvSpPr>
              <p:cNvPr id="11305" name="Text Box 41"/>
              <p:cNvSpPr txBox="1">
                <a:spLocks noChangeArrowheads="1"/>
              </p:cNvSpPr>
              <p:nvPr/>
            </p:nvSpPr>
            <p:spPr bwMode="auto">
              <a:xfrm>
                <a:off x="5424" y="2592"/>
                <a:ext cx="20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b="1"/>
                  <a:t>х</a:t>
                </a:r>
              </a:p>
            </p:txBody>
          </p:sp>
          <p:sp>
            <p:nvSpPr>
              <p:cNvPr id="11306" name="Text Box 42"/>
              <p:cNvSpPr txBox="1">
                <a:spLocks noChangeArrowheads="1"/>
              </p:cNvSpPr>
              <p:nvPr/>
            </p:nvSpPr>
            <p:spPr bwMode="auto">
              <a:xfrm>
                <a:off x="4022" y="2564"/>
                <a:ext cx="20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b="1"/>
                  <a:t>0</a:t>
                </a:r>
              </a:p>
            </p:txBody>
          </p:sp>
          <p:sp>
            <p:nvSpPr>
              <p:cNvPr id="11307" name="Text Box 43"/>
              <p:cNvSpPr txBox="1">
                <a:spLocks noChangeArrowheads="1"/>
              </p:cNvSpPr>
              <p:nvPr/>
            </p:nvSpPr>
            <p:spPr bwMode="auto">
              <a:xfrm>
                <a:off x="4413" y="2571"/>
                <a:ext cx="20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b="1"/>
                  <a:t>1</a:t>
                </a:r>
              </a:p>
            </p:txBody>
          </p:sp>
          <p:sp>
            <p:nvSpPr>
              <p:cNvPr id="11308" name="Text Box 44"/>
              <p:cNvSpPr txBox="1">
                <a:spLocks noChangeArrowheads="1"/>
              </p:cNvSpPr>
              <p:nvPr/>
            </p:nvSpPr>
            <p:spPr bwMode="auto">
              <a:xfrm>
                <a:off x="4010" y="2196"/>
                <a:ext cx="20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b="1"/>
                  <a:t>1</a:t>
                </a:r>
              </a:p>
            </p:txBody>
          </p:sp>
          <p:sp>
            <p:nvSpPr>
              <p:cNvPr id="11309" name="Text Box 45"/>
              <p:cNvSpPr txBox="1">
                <a:spLocks noChangeArrowheads="1"/>
              </p:cNvSpPr>
              <p:nvPr/>
            </p:nvSpPr>
            <p:spPr bwMode="auto">
              <a:xfrm>
                <a:off x="5006" y="1767"/>
                <a:ext cx="677" cy="237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b="1"/>
                  <a:t>y</a:t>
                </a:r>
                <a:r>
                  <a:rPr lang="ru-RU" b="1"/>
                  <a:t>=</a:t>
                </a:r>
                <a:r>
                  <a:rPr lang="en-US" b="1"/>
                  <a:t>f ‘(x)</a:t>
                </a:r>
                <a:endParaRPr lang="ru-RU" b="1"/>
              </a:p>
            </p:txBody>
          </p:sp>
        </p:grpSp>
      </p:grpSp>
      <p:sp>
        <p:nvSpPr>
          <p:cNvPr id="11310" name="Text Box 46"/>
          <p:cNvSpPr txBox="1">
            <a:spLocks noChangeArrowheads="1"/>
          </p:cNvSpPr>
          <p:nvPr/>
        </p:nvSpPr>
        <p:spPr bwMode="auto">
          <a:xfrm>
            <a:off x="8137525" y="40703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>
                <a:latin typeface="Times New Roman" pitchFamily="18" charset="0"/>
              </a:rPr>
              <a:t>b</a:t>
            </a:r>
            <a:endParaRPr lang="ru-RU" sz="2400" i="1">
              <a:latin typeface="Times New Roman" pitchFamily="18" charset="0"/>
            </a:endParaRPr>
          </a:p>
        </p:txBody>
      </p:sp>
      <p:sp>
        <p:nvSpPr>
          <p:cNvPr id="11311" name="Text Box 47"/>
          <p:cNvSpPr txBox="1">
            <a:spLocks noChangeArrowheads="1"/>
          </p:cNvSpPr>
          <p:nvPr/>
        </p:nvSpPr>
        <p:spPr bwMode="auto">
          <a:xfrm>
            <a:off x="4933950" y="41179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i="1">
                <a:latin typeface="Times New Roman" pitchFamily="18" charset="0"/>
              </a:rPr>
              <a:t>а</a:t>
            </a:r>
          </a:p>
        </p:txBody>
      </p:sp>
      <p:sp>
        <p:nvSpPr>
          <p:cNvPr id="11316" name="Text Box 52"/>
          <p:cNvSpPr txBox="1">
            <a:spLocks noChangeArrowheads="1"/>
          </p:cNvSpPr>
          <p:nvPr/>
        </p:nvSpPr>
        <p:spPr bwMode="auto">
          <a:xfrm>
            <a:off x="457200" y="2487613"/>
            <a:ext cx="310668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800" dirty="0"/>
              <a:t>Назовите точки </a:t>
            </a:r>
          </a:p>
          <a:p>
            <a:pPr marL="342900" indent="-342900"/>
            <a:r>
              <a:rPr lang="ru-RU" sz="2800" dirty="0"/>
              <a:t>    максимумов функции</a:t>
            </a:r>
          </a:p>
        </p:txBody>
      </p:sp>
      <p:sp>
        <p:nvSpPr>
          <p:cNvPr id="11317" name="Text Box 53"/>
          <p:cNvSpPr txBox="1">
            <a:spLocks noChangeArrowheads="1"/>
          </p:cNvSpPr>
          <p:nvPr/>
        </p:nvSpPr>
        <p:spPr bwMode="auto">
          <a:xfrm>
            <a:off x="490538" y="4114800"/>
            <a:ext cx="380732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dirty="0"/>
              <a:t>2. </a:t>
            </a:r>
            <a:r>
              <a:rPr lang="ru-RU" sz="2800" dirty="0"/>
              <a:t>Назовите точки </a:t>
            </a:r>
          </a:p>
          <a:p>
            <a:r>
              <a:rPr lang="ru-RU" sz="2800" dirty="0"/>
              <a:t>    минимумов функции</a:t>
            </a:r>
            <a:r>
              <a:rPr lang="ru-RU" sz="2000" dirty="0"/>
              <a:t>.</a:t>
            </a:r>
          </a:p>
        </p:txBody>
      </p:sp>
      <p:grpSp>
        <p:nvGrpSpPr>
          <p:cNvPr id="15" name="Group 59"/>
          <p:cNvGrpSpPr>
            <a:grpSpLocks/>
          </p:cNvGrpSpPr>
          <p:nvPr/>
        </p:nvGrpSpPr>
        <p:grpSpPr bwMode="auto">
          <a:xfrm>
            <a:off x="4589463" y="2754313"/>
            <a:ext cx="3767137" cy="2795587"/>
            <a:chOff x="2891" y="1735"/>
            <a:chExt cx="2373" cy="1761"/>
          </a:xfrm>
        </p:grpSpPr>
        <p:sp>
          <p:nvSpPr>
            <p:cNvPr id="11322" name="Freeform 58"/>
            <p:cNvSpPr>
              <a:spLocks/>
            </p:cNvSpPr>
            <p:nvPr/>
          </p:nvSpPr>
          <p:spPr bwMode="auto">
            <a:xfrm>
              <a:off x="2926" y="1735"/>
              <a:ext cx="2304" cy="1761"/>
            </a:xfrm>
            <a:custGeom>
              <a:avLst/>
              <a:gdLst/>
              <a:ahLst/>
              <a:cxnLst>
                <a:cxn ang="0">
                  <a:pos x="0" y="1127"/>
                </a:cxn>
                <a:cxn ang="0">
                  <a:pos x="283" y="1712"/>
                </a:cxn>
                <a:cxn ang="0">
                  <a:pos x="576" y="834"/>
                </a:cxn>
                <a:cxn ang="0">
                  <a:pos x="868" y="2"/>
                </a:cxn>
                <a:cxn ang="0">
                  <a:pos x="1152" y="844"/>
                </a:cxn>
                <a:cxn ang="0">
                  <a:pos x="1435" y="1685"/>
                </a:cxn>
                <a:cxn ang="0">
                  <a:pos x="1728" y="825"/>
                </a:cxn>
                <a:cxn ang="0">
                  <a:pos x="2002" y="304"/>
                </a:cxn>
                <a:cxn ang="0">
                  <a:pos x="2304" y="652"/>
                </a:cxn>
              </a:cxnLst>
              <a:rect l="0" t="0" r="r" b="b"/>
              <a:pathLst>
                <a:path w="2304" h="1761">
                  <a:moveTo>
                    <a:pt x="0" y="1127"/>
                  </a:moveTo>
                  <a:cubicBezTo>
                    <a:pt x="93" y="1444"/>
                    <a:pt x="187" y="1761"/>
                    <a:pt x="283" y="1712"/>
                  </a:cubicBezTo>
                  <a:cubicBezTo>
                    <a:pt x="379" y="1663"/>
                    <a:pt x="478" y="1119"/>
                    <a:pt x="576" y="834"/>
                  </a:cubicBezTo>
                  <a:cubicBezTo>
                    <a:pt x="674" y="549"/>
                    <a:pt x="772" y="0"/>
                    <a:pt x="868" y="2"/>
                  </a:cubicBezTo>
                  <a:cubicBezTo>
                    <a:pt x="964" y="4"/>
                    <a:pt x="1058" y="564"/>
                    <a:pt x="1152" y="844"/>
                  </a:cubicBezTo>
                  <a:cubicBezTo>
                    <a:pt x="1246" y="1124"/>
                    <a:pt x="1339" y="1688"/>
                    <a:pt x="1435" y="1685"/>
                  </a:cubicBezTo>
                  <a:cubicBezTo>
                    <a:pt x="1531" y="1682"/>
                    <a:pt x="1634" y="1055"/>
                    <a:pt x="1728" y="825"/>
                  </a:cubicBezTo>
                  <a:cubicBezTo>
                    <a:pt x="1822" y="595"/>
                    <a:pt x="1906" y="333"/>
                    <a:pt x="2002" y="304"/>
                  </a:cubicBezTo>
                  <a:cubicBezTo>
                    <a:pt x="2098" y="275"/>
                    <a:pt x="2201" y="463"/>
                    <a:pt x="2304" y="652"/>
                  </a:cubicBezTo>
                </a:path>
              </a:pathLst>
            </a:custGeom>
            <a:noFill/>
            <a:ln w="38100" cmpd="sng">
              <a:solidFill>
                <a:srgbClr val="FF3F3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320" name="Oval 56"/>
            <p:cNvSpPr>
              <a:spLocks noChangeArrowheads="1"/>
            </p:cNvSpPr>
            <p:nvPr/>
          </p:nvSpPr>
          <p:spPr bwMode="auto">
            <a:xfrm>
              <a:off x="2891" y="2850"/>
              <a:ext cx="76" cy="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3F3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1" name="Oval 57"/>
            <p:cNvSpPr>
              <a:spLocks noChangeArrowheads="1"/>
            </p:cNvSpPr>
            <p:nvPr/>
          </p:nvSpPr>
          <p:spPr bwMode="auto">
            <a:xfrm>
              <a:off x="5188" y="2345"/>
              <a:ext cx="76" cy="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3F3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3" name="Стрелка вправо 52">
            <a:hlinkClick r:id="rId2" action="ppaction://hlinksldjump"/>
          </p:cNvPr>
          <p:cNvSpPr/>
          <p:nvPr/>
        </p:nvSpPr>
        <p:spPr>
          <a:xfrm>
            <a:off x="7740352" y="6021288"/>
            <a:ext cx="108012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310" grpId="0"/>
      <p:bldP spid="11311" grpId="0"/>
      <p:bldP spid="11316" grpId="0"/>
      <p:bldP spid="113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pic>
        <p:nvPicPr>
          <p:cNvPr id="25602" name="Picture 2" descr="https://dl2.eduget.com/get/course_preview_image/0ad1ae17b16dbc6587d5f7676b9e1cc6.jpg?w=900&amp;h=5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96752"/>
            <a:ext cx="5688632" cy="51125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Знание правил и формул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2200" y="1700808"/>
            <a:ext cx="237626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Зачеты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Проверочные работы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Мат диктанты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Тесты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Самостоятельные работы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429000"/>
            <a:ext cx="4506193" cy="27363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43608" y="692696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Математические бои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C:\Users\Alex\Desktop\фото\P61101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700808"/>
            <a:ext cx="3681487" cy="27609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Летняя </a:t>
            </a:r>
            <a:r>
              <a:rPr lang="ru-RU" dirty="0" err="1" smtClean="0">
                <a:solidFill>
                  <a:schemeClr val="bg1"/>
                </a:solidFill>
              </a:rPr>
              <a:t>матшкола</a:t>
            </a:r>
            <a:r>
              <a:rPr lang="ru-RU" dirty="0" smtClean="0">
                <a:solidFill>
                  <a:schemeClr val="bg1"/>
                </a:solidFill>
              </a:rPr>
              <a:t> «Эрудит»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6082" name="Picture 2" descr="C:\Users\Alex\Desktop\фото\P62402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988840"/>
            <a:ext cx="4224719" cy="31683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6083" name="Picture 3" descr="C:\Users\Alex\Desktop\фото\P62403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196752"/>
            <a:ext cx="3456384" cy="2592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6084" name="Picture 4" descr="C:\Users\Alex\Desktop\фото\P61102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861048"/>
            <a:ext cx="3744416" cy="24965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Методический уголок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7106" name="Picture 2" descr="C:\Users\Alex\Desktop\DSCN0240.JPG"/>
          <p:cNvPicPr>
            <a:picLocks noChangeAspect="1" noChangeArrowheads="1"/>
          </p:cNvPicPr>
          <p:nvPr/>
        </p:nvPicPr>
        <p:blipFill>
          <a:blip r:embed="rId3" cstate="print">
            <a:lum bright="-17000" contrast="-8000"/>
          </a:blip>
          <a:srcRect/>
          <a:stretch>
            <a:fillRect/>
          </a:stretch>
        </p:blipFill>
        <p:spPr bwMode="auto">
          <a:xfrm>
            <a:off x="755576" y="1916832"/>
            <a:ext cx="3916396" cy="29372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268760"/>
            <a:ext cx="3463783" cy="46183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pic>
        <p:nvPicPr>
          <p:cNvPr id="46082" name="Picture 2" descr="\\Kanevserverg\обмен общий\ФОТО\2017 год все фото\неделя ГИА\IMG_79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5006" y="1357298"/>
            <a:ext cx="6115018" cy="40719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85786" y="571480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Консультация, электив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6083" name="Picture 3" descr="\\Kanevserverg\обмен общий\ФОТО\2017 год все фото\неделя ГИА\IMG_79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13683" y="1643050"/>
            <a:ext cx="6330463" cy="42148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6084" name="Picture 4" descr="\\Kanevserverg\обмен общий\ФОТО\2017 год все фото\неделя ГИА\IMG_8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928802"/>
            <a:ext cx="6715140" cy="44709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Дополнительная литература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22" name="Picture 2" descr="http://ozon-st.cdn.ngenix.net/multimedia/10202407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268760"/>
            <a:ext cx="2592288" cy="3555139"/>
          </a:xfrm>
          <a:prstGeom prst="rect">
            <a:avLst/>
          </a:prstGeom>
          <a:noFill/>
        </p:spPr>
      </p:pic>
      <p:pic>
        <p:nvPicPr>
          <p:cNvPr id="30724" name="Picture 4" descr="https://img-gorod.ru/upload/iblock/da7/da783ab561ba1cce1b3b753902f539b0.jpg"/>
          <p:cNvPicPr>
            <a:picLocks noChangeAspect="1" noChangeArrowheads="1"/>
          </p:cNvPicPr>
          <p:nvPr/>
        </p:nvPicPr>
        <p:blipFill>
          <a:blip r:embed="rId4" cstate="print">
            <a:lum bright="-5000" contrast="14000"/>
          </a:blip>
          <a:srcRect/>
          <a:stretch>
            <a:fillRect/>
          </a:stretch>
        </p:blipFill>
        <p:spPr bwMode="auto">
          <a:xfrm>
            <a:off x="1763688" y="2132856"/>
            <a:ext cx="2448272" cy="3543524"/>
          </a:xfrm>
          <a:prstGeom prst="rect">
            <a:avLst/>
          </a:prstGeom>
          <a:noFill/>
        </p:spPr>
      </p:pic>
      <p:pic>
        <p:nvPicPr>
          <p:cNvPr id="51206" name="Picture 6" descr="http://www.rakurs230.ru/upload/iblock/c00/c00821d6bf7e6e04668a84433e502ad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556792"/>
            <a:ext cx="2258860" cy="2808312"/>
          </a:xfrm>
          <a:prstGeom prst="rect">
            <a:avLst/>
          </a:prstGeom>
          <a:noFill/>
        </p:spPr>
      </p:pic>
      <p:pic>
        <p:nvPicPr>
          <p:cNvPr id="30728" name="Picture 8" descr="https://im0-tub-ru.yandex.net/i?id=41f41ab57a69f4a52194583cbcb1662f-l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1124744"/>
            <a:ext cx="2376264" cy="3623273"/>
          </a:xfrm>
          <a:prstGeom prst="rect">
            <a:avLst/>
          </a:prstGeom>
          <a:noFill/>
        </p:spPr>
      </p:pic>
      <p:pic>
        <p:nvPicPr>
          <p:cNvPr id="51202" name="Picture 2" descr="http://www.rakurs230.ru/upload/iblock/074/07441d57efb25b123120ece805008a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3356992"/>
            <a:ext cx="2160240" cy="3029163"/>
          </a:xfrm>
          <a:prstGeom prst="rect">
            <a:avLst/>
          </a:prstGeom>
          <a:noFill/>
        </p:spPr>
      </p:pic>
      <p:pic>
        <p:nvPicPr>
          <p:cNvPr id="51204" name="Picture 4" descr="http://www.rakurs230.ru/upload/iblock/ee9/ee9c68cd6646aa6cafa6324b61f91bc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3429000"/>
            <a:ext cx="2112233" cy="2880320"/>
          </a:xfrm>
          <a:prstGeom prst="rect">
            <a:avLst/>
          </a:prstGeom>
          <a:noFill/>
        </p:spPr>
      </p:pic>
      <p:pic>
        <p:nvPicPr>
          <p:cNvPr id="51208" name="Picture 8" descr="Картинки по запросу Лысенко ЕГЭ книг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2160" y="3429000"/>
            <a:ext cx="1944216" cy="28041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pic>
        <p:nvPicPr>
          <p:cNvPr id="31746" name="Picture 2" descr="https://im0-tub-ru.yandex.net/i?id=dcc978246bbd0db71d3fda00169d66a4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96752"/>
            <a:ext cx="7416824" cy="51125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71600" y="47667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Использование сети интернет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graphicFrame>
        <p:nvGraphicFramePr>
          <p:cNvPr id="4" name="Диаграмма 3"/>
          <p:cNvGraphicFramePr/>
          <p:nvPr/>
        </p:nvGraphicFramePr>
        <p:xfrm>
          <a:off x="755576" y="2060848"/>
          <a:ext cx="7920880" cy="4120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899592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Сравнительная таблица результатов пробных ЕГЭ по математике (база)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2017-2018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уч.г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Цели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solidFill>
                  <a:schemeClr val="bg1"/>
                </a:solidFill>
              </a:rPr>
              <a:t>• адаптировать содержания образования к современным требованиям </a:t>
            </a:r>
            <a:r>
              <a:rPr lang="ru-RU" dirty="0" smtClean="0">
                <a:solidFill>
                  <a:schemeClr val="bg1"/>
                </a:solidFill>
              </a:rPr>
              <a:t>ГИА; </a:t>
            </a:r>
            <a:endParaRPr lang="ru-RU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bg1"/>
                </a:solidFill>
              </a:rPr>
              <a:t>• развивать творческие способности и самостоятельную активность учащихся, поддерживать интерес к предмету; </a:t>
            </a:r>
          </a:p>
          <a:p>
            <a:pPr>
              <a:buNone/>
            </a:pPr>
            <a:r>
              <a:rPr lang="ru-RU" dirty="0">
                <a:solidFill>
                  <a:schemeClr val="bg1"/>
                </a:solidFill>
              </a:rPr>
              <a:t>• сочетать лекции, самостоятельную работу, поиск информации в сети, консультации; </a:t>
            </a:r>
          </a:p>
          <a:p>
            <a:pPr>
              <a:buNone/>
            </a:pPr>
            <a:r>
              <a:rPr lang="ru-RU" dirty="0">
                <a:solidFill>
                  <a:schemeClr val="bg1"/>
                </a:solidFill>
              </a:rPr>
              <a:t>• систематический контроль </a:t>
            </a:r>
            <a:r>
              <a:rPr lang="ru-RU" dirty="0" err="1">
                <a:solidFill>
                  <a:schemeClr val="bg1"/>
                </a:solidFill>
              </a:rPr>
              <a:t>обученности</a:t>
            </a:r>
            <a:r>
              <a:rPr lang="ru-RU" dirty="0">
                <a:solidFill>
                  <a:schemeClr val="bg1"/>
                </a:solidFill>
              </a:rPr>
              <a:t> учащихся; </a:t>
            </a:r>
          </a:p>
          <a:p>
            <a:pPr>
              <a:buNone/>
            </a:pPr>
            <a:r>
              <a:rPr lang="ru-RU" dirty="0">
                <a:solidFill>
                  <a:schemeClr val="bg1"/>
                </a:solidFill>
              </a:rPr>
              <a:t>• мониторинг выполнения типовых заданий.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04664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Сравнительная таблица результатов пробных ЕГЭ по математике (профиль) 2017-2018 </a:t>
            </a:r>
            <a:r>
              <a:rPr lang="ru-RU" sz="3200" b="1" dirty="0" err="1" smtClean="0">
                <a:solidFill>
                  <a:schemeClr val="bg1"/>
                </a:solidFill>
              </a:rPr>
              <a:t>уч.г</a:t>
            </a:r>
            <a:r>
              <a:rPr lang="ru-RU" sz="3200" b="1" dirty="0" smtClean="0">
                <a:solidFill>
                  <a:schemeClr val="bg1"/>
                </a:solidFill>
              </a:rPr>
              <a:t>.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39552" y="1988840"/>
          <a:ext cx="8208912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pic>
        <p:nvPicPr>
          <p:cNvPr id="47106" name="Picture 2" descr="Картинки по запросу экзамены егэ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6667500" cy="4124326"/>
          </a:xfrm>
          <a:prstGeom prst="rect">
            <a:avLst/>
          </a:prstGeom>
          <a:noFill/>
        </p:spPr>
      </p:pic>
      <p:pic>
        <p:nvPicPr>
          <p:cNvPr id="47108" name="Picture 4" descr="Картинки по запросу экзамены егэ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484784"/>
            <a:ext cx="6096000" cy="4057650"/>
          </a:xfrm>
          <a:prstGeom prst="rect">
            <a:avLst/>
          </a:prstGeom>
          <a:noFill/>
        </p:spPr>
      </p:pic>
      <p:pic>
        <p:nvPicPr>
          <p:cNvPr id="47110" name="Picture 6" descr="Картинки по запросу экзамены егэ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2636912"/>
            <a:ext cx="6116960" cy="3648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6677" y="0"/>
            <a:ext cx="9200677" cy="6858000"/>
          </a:xfrm>
          <a:prstGeom prst="rect">
            <a:avLst/>
          </a:prstGeom>
          <a:noFill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76672"/>
            <a:ext cx="7344816" cy="5724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5157192"/>
            <a:ext cx="8445624" cy="1143000"/>
          </a:xfrm>
        </p:spPr>
        <p:txBody>
          <a:bodyPr>
            <a:noAutofit/>
          </a:bodyPr>
          <a:lstStyle/>
          <a:p>
            <a:pPr algn="r"/>
            <a:r>
              <a:rPr lang="ru-RU" sz="3800" b="1" dirty="0" smtClean="0">
                <a:solidFill>
                  <a:schemeClr val="bg1"/>
                </a:solidFill>
                <a:latin typeface="Monotype Corsiva" pitchFamily="66" charset="0"/>
              </a:rPr>
              <a:t>Есть такая профессия дарить </a:t>
            </a:r>
            <a:br>
              <a:rPr lang="ru-RU" sz="38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800" b="1" dirty="0" smtClean="0">
                <a:solidFill>
                  <a:schemeClr val="bg1"/>
                </a:solidFill>
                <a:latin typeface="Monotype Corsiva" pitchFamily="66" charset="0"/>
              </a:rPr>
              <a:t>сердце детям</a:t>
            </a:r>
            <a:endParaRPr lang="ru-RU" sz="38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229600" cy="252028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7200" b="1" dirty="0" smtClean="0">
                <a:solidFill>
                  <a:schemeClr val="bg1"/>
                </a:solidFill>
                <a:latin typeface="Monotype Corsiva" pitchFamily="66" charset="0"/>
              </a:rPr>
              <a:t>Спасибо за внимание ! </a:t>
            </a:r>
            <a:endParaRPr lang="ru-RU" sz="72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45058" name="Picture 2" descr="Картинки по запросу гарри потт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420887"/>
            <a:ext cx="5544616" cy="3724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Приоритеты </a:t>
            </a:r>
            <a:r>
              <a:rPr lang="ru-RU" b="1" dirty="0">
                <a:solidFill>
                  <a:schemeClr val="bg1"/>
                </a:solidFill>
              </a:rPr>
              <a:t>при подготовке к </a:t>
            </a:r>
            <a:r>
              <a:rPr lang="ru-RU" b="1" dirty="0" smtClean="0">
                <a:solidFill>
                  <a:schemeClr val="bg1"/>
                </a:solidFill>
              </a:rPr>
              <a:t>ГИА?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Развитие вычислительных навыков (устный счёт).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Обязательное знание правил и формул.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Постоянное совершенствование учебных навыков на практике.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Самоподготовка ученика и учителя.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Систематическая проверка знаний и умений учащихся.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aura-dione.ru/gallery/images/136870_fon-dlya-prezentacii-doska-dlya-me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6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Устный счет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827584" y="1340768"/>
          <a:ext cx="7560840" cy="4120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620688"/>
            <a:ext cx="7793037" cy="146208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 класс </a:t>
            </a:r>
            <a:r>
              <a:rPr lang="ru-RU" dirty="0" smtClean="0"/>
              <a:t>«Буквенные выражения»</a:t>
            </a:r>
            <a:br>
              <a:rPr lang="ru-RU" dirty="0" smtClean="0"/>
            </a:br>
            <a:r>
              <a:rPr lang="ru-RU" dirty="0" smtClean="0"/>
              <a:t>Заполните </a:t>
            </a:r>
            <a:r>
              <a:rPr lang="ru-RU" dirty="0"/>
              <a:t>таблицу:</a:t>
            </a:r>
          </a:p>
        </p:txBody>
      </p:sp>
      <p:graphicFrame>
        <p:nvGraphicFramePr>
          <p:cNvPr id="15411" name="Group 51"/>
          <p:cNvGraphicFramePr>
            <a:graphicFrameLocks noGrp="1"/>
          </p:cNvGraphicFramePr>
          <p:nvPr>
            <p:ph idx="1"/>
          </p:nvPr>
        </p:nvGraphicFramePr>
        <p:xfrm>
          <a:off x="609600" y="2376488"/>
          <a:ext cx="8231188" cy="2592388"/>
        </p:xfrm>
        <a:graphic>
          <a:graphicData uri="http://schemas.openxmlformats.org/drawingml/2006/table">
            <a:tbl>
              <a:tblPr/>
              <a:tblGrid>
                <a:gridCol w="2514600"/>
                <a:gridCol w="1144588"/>
                <a:gridCol w="1143000"/>
                <a:gridCol w="1143000"/>
                <a:gridCol w="1219200"/>
                <a:gridCol w="1066800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Tahoma" pitchFamily="34" charset="0"/>
                        </a:rPr>
                        <a:t>Уменьшаемое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Tahoma" pitchFamily="34" charset="0"/>
                        </a:rPr>
                        <a:t>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Tahoma" pitchFamily="34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Tahoma" pitchFamily="34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Tahoma" pitchFamily="34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Tahoma" pitchFamily="34" charset="0"/>
                        </a:rPr>
                        <a:t>128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ahoma" pitchFamily="34" charset="0"/>
                        </a:rPr>
                        <a:t>Вычитаемое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ahoma" pitchFamily="34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ahoma" pitchFamily="34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ahoma" pitchFamily="34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ahoma" pitchFamily="34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ahoma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Разность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41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103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3" name="Rectangle 33"/>
          <p:cNvSpPr>
            <a:spLocks noChangeArrowheads="1"/>
          </p:cNvSpPr>
          <p:nvPr/>
        </p:nvSpPr>
        <p:spPr bwMode="auto">
          <a:xfrm>
            <a:off x="3124200" y="2362200"/>
            <a:ext cx="1143000" cy="8636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 rot="214632">
            <a:off x="3375025" y="2463800"/>
            <a:ext cx="4492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5395" name="Rectangle 35"/>
          <p:cNvSpPr>
            <a:spLocks noChangeArrowheads="1"/>
          </p:cNvSpPr>
          <p:nvPr/>
        </p:nvSpPr>
        <p:spPr bwMode="auto">
          <a:xfrm>
            <a:off x="4281488" y="4092575"/>
            <a:ext cx="1143000" cy="8636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 rot="214632">
            <a:off x="4567238" y="4164013"/>
            <a:ext cx="4492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5397" name="Rectangle 37"/>
          <p:cNvSpPr>
            <a:spLocks noChangeArrowheads="1"/>
          </p:cNvSpPr>
          <p:nvPr/>
        </p:nvSpPr>
        <p:spPr bwMode="auto">
          <a:xfrm>
            <a:off x="5410200" y="3257550"/>
            <a:ext cx="1155700" cy="8636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98" name="Text Box 38"/>
          <p:cNvSpPr txBox="1">
            <a:spLocks noChangeArrowheads="1"/>
          </p:cNvSpPr>
          <p:nvPr/>
        </p:nvSpPr>
        <p:spPr bwMode="auto">
          <a:xfrm rot="214632">
            <a:off x="5738813" y="3327400"/>
            <a:ext cx="4492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5399" name="Rectangle 39"/>
          <p:cNvSpPr>
            <a:spLocks noChangeArrowheads="1"/>
          </p:cNvSpPr>
          <p:nvPr/>
        </p:nvSpPr>
        <p:spPr bwMode="auto">
          <a:xfrm>
            <a:off x="6553200" y="2362200"/>
            <a:ext cx="1231900" cy="855663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400" name="Text Box 40"/>
          <p:cNvSpPr txBox="1">
            <a:spLocks noChangeArrowheads="1"/>
          </p:cNvSpPr>
          <p:nvPr/>
        </p:nvSpPr>
        <p:spPr bwMode="auto">
          <a:xfrm rot="214632">
            <a:off x="6983413" y="2378075"/>
            <a:ext cx="4492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5401" name="Rectangle 41"/>
          <p:cNvSpPr>
            <a:spLocks noChangeArrowheads="1"/>
          </p:cNvSpPr>
          <p:nvPr/>
        </p:nvSpPr>
        <p:spPr bwMode="auto">
          <a:xfrm>
            <a:off x="7758113" y="3240088"/>
            <a:ext cx="1079500" cy="8636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402" name="Text Box 42"/>
          <p:cNvSpPr txBox="1">
            <a:spLocks noChangeArrowheads="1"/>
          </p:cNvSpPr>
          <p:nvPr/>
        </p:nvSpPr>
        <p:spPr bwMode="auto">
          <a:xfrm rot="214632">
            <a:off x="8045450" y="3311525"/>
            <a:ext cx="4492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4" name="Стрелка вправо 13">
            <a:hlinkClick r:id="rId2" action="ppaction://hlinksldjump"/>
          </p:cNvPr>
          <p:cNvSpPr/>
          <p:nvPr/>
        </p:nvSpPr>
        <p:spPr>
          <a:xfrm>
            <a:off x="7452320" y="5517232"/>
            <a:ext cx="108012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3" grpId="0" animBg="1"/>
      <p:bldP spid="15394" grpId="0"/>
      <p:bldP spid="15395" grpId="0" animBg="1"/>
      <p:bldP spid="15396" grpId="0"/>
      <p:bldP spid="15397" grpId="0" animBg="1"/>
      <p:bldP spid="15398" grpId="0"/>
      <p:bldP spid="15399" grpId="0" animBg="1"/>
      <p:bldP spid="15400" grpId="0"/>
      <p:bldP spid="15401" grpId="0" animBg="1"/>
      <p:bldP spid="154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2"/>
          <p:cNvSpPr>
            <a:spLocks noChangeShapeType="1"/>
          </p:cNvSpPr>
          <p:nvPr/>
        </p:nvSpPr>
        <p:spPr bwMode="auto">
          <a:xfrm>
            <a:off x="2743200" y="2743200"/>
            <a:ext cx="762000" cy="137160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6 класс </a:t>
            </a:r>
            <a:r>
              <a:rPr lang="ru-RU" dirty="0" smtClean="0"/>
              <a:t>«Обыкновенные дроби» Выполните </a:t>
            </a:r>
            <a:r>
              <a:rPr lang="ru-RU" dirty="0"/>
              <a:t>действия:</a:t>
            </a: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>
            <p:ph sz="quarter" idx="1"/>
          </p:nvPr>
        </p:nvGraphicFramePr>
        <p:xfrm>
          <a:off x="3009900" y="2733675"/>
          <a:ext cx="503238" cy="646113"/>
        </p:xfrm>
        <a:graphic>
          <a:graphicData uri="http://schemas.openxmlformats.org/presentationml/2006/ole">
            <p:oleObj spid="_x0000_s21506" name="Equation" r:id="rId4" imgW="317160" imgH="393480" progId="">
              <p:embed/>
            </p:oleObj>
          </a:graphicData>
        </a:graphic>
      </p:graphicFrame>
      <p:graphicFrame>
        <p:nvGraphicFramePr>
          <p:cNvPr id="16389" name="Object 5"/>
          <p:cNvGraphicFramePr>
            <a:graphicFrameLocks noChangeAspect="1"/>
          </p:cNvGraphicFramePr>
          <p:nvPr>
            <p:ph sz="quarter" idx="3"/>
          </p:nvPr>
        </p:nvGraphicFramePr>
        <p:xfrm>
          <a:off x="6065838" y="2894013"/>
          <a:ext cx="390525" cy="655637"/>
        </p:xfrm>
        <a:graphic>
          <a:graphicData uri="http://schemas.openxmlformats.org/presentationml/2006/ole">
            <p:oleObj spid="_x0000_s21507" name="Equation" r:id="rId5" imgW="241200" imgH="393480" progId="">
              <p:embed/>
            </p:oleObj>
          </a:graphicData>
        </a:graphic>
      </p:graphicFrame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609600" y="2590800"/>
            <a:ext cx="457200" cy="990600"/>
          </a:xfrm>
          <a:prstGeom prst="rect">
            <a:avLst/>
          </a:prstGeom>
          <a:solidFill>
            <a:srgbClr val="DFDA00"/>
          </a:solidFill>
          <a:ln w="19050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flipV="1">
            <a:off x="1066800" y="2743200"/>
            <a:ext cx="914400" cy="381000"/>
          </a:xfrm>
          <a:prstGeom prst="line">
            <a:avLst/>
          </a:prstGeom>
          <a:noFill/>
          <a:ln w="28575">
            <a:solidFill>
              <a:srgbClr val="DFDA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2" name="Oval 8"/>
          <p:cNvSpPr>
            <a:spLocks noChangeArrowheads="1"/>
          </p:cNvSpPr>
          <p:nvPr/>
        </p:nvSpPr>
        <p:spPr bwMode="auto">
          <a:xfrm>
            <a:off x="1981200" y="2057400"/>
            <a:ext cx="838200" cy="990600"/>
          </a:xfrm>
          <a:prstGeom prst="ellipse">
            <a:avLst/>
          </a:prstGeom>
          <a:solidFill>
            <a:srgbClr val="FFFF99"/>
          </a:solidFill>
          <a:ln w="9525">
            <a:solidFill>
              <a:srgbClr val="DFDA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6393" name="Object 9"/>
          <p:cNvGraphicFramePr>
            <a:graphicFrameLocks noChangeAspect="1"/>
          </p:cNvGraphicFramePr>
          <p:nvPr>
            <p:ph sz="quarter" idx="4"/>
          </p:nvPr>
        </p:nvGraphicFramePr>
        <p:xfrm>
          <a:off x="4341813" y="3217863"/>
          <a:ext cx="587375" cy="755650"/>
        </p:xfrm>
        <a:graphic>
          <a:graphicData uri="http://schemas.openxmlformats.org/presentationml/2006/ole">
            <p:oleObj spid="_x0000_s21508" name="Equation" r:id="rId6" imgW="317160" imgH="393480" progId="">
              <p:embed/>
            </p:oleObj>
          </a:graphicData>
        </a:graphic>
      </p:graphicFrame>
      <p:graphicFrame>
        <p:nvGraphicFramePr>
          <p:cNvPr id="16394" name="Object 10"/>
          <p:cNvGraphicFramePr>
            <a:graphicFrameLocks noChangeAspect="1"/>
          </p:cNvGraphicFramePr>
          <p:nvPr/>
        </p:nvGraphicFramePr>
        <p:xfrm>
          <a:off x="596900" y="2668588"/>
          <a:ext cx="482600" cy="793750"/>
        </p:xfrm>
        <a:graphic>
          <a:graphicData uri="http://schemas.openxmlformats.org/presentationml/2006/ole">
            <p:oleObj spid="_x0000_s21509" name="Equation" r:id="rId7" imgW="241200" imgH="393480" progId="">
              <p:embed/>
            </p:oleObj>
          </a:graphicData>
        </a:graphic>
      </p:graphicFrame>
      <p:graphicFrame>
        <p:nvGraphicFramePr>
          <p:cNvPr id="16395" name="Object 11"/>
          <p:cNvGraphicFramePr>
            <a:graphicFrameLocks noChangeAspect="1"/>
          </p:cNvGraphicFramePr>
          <p:nvPr/>
        </p:nvGraphicFramePr>
        <p:xfrm>
          <a:off x="2209800" y="2132013"/>
          <a:ext cx="457200" cy="798512"/>
        </p:xfrm>
        <a:graphic>
          <a:graphicData uri="http://schemas.openxmlformats.org/presentationml/2006/ole">
            <p:oleObj spid="_x0000_s21510" name="Equation" r:id="rId8" imgW="228600" imgH="393480" progId="">
              <p:embed/>
            </p:oleObj>
          </a:graphicData>
        </a:graphic>
      </p:graphicFrame>
      <p:sp>
        <p:nvSpPr>
          <p:cNvPr id="16396" name="AutoShape 12"/>
          <p:cNvSpPr>
            <a:spLocks noChangeArrowheads="1"/>
          </p:cNvSpPr>
          <p:nvPr/>
        </p:nvSpPr>
        <p:spPr bwMode="auto">
          <a:xfrm rot="-601974">
            <a:off x="3276600" y="3429000"/>
            <a:ext cx="990600" cy="1143000"/>
          </a:xfrm>
          <a:prstGeom prst="triangle">
            <a:avLst>
              <a:gd name="adj" fmla="val 50000"/>
            </a:avLst>
          </a:prstGeom>
          <a:solidFill>
            <a:srgbClr val="99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6397" name="Object 13"/>
          <p:cNvGraphicFramePr>
            <a:graphicFrameLocks noChangeAspect="1"/>
          </p:cNvGraphicFramePr>
          <p:nvPr/>
        </p:nvGraphicFramePr>
        <p:xfrm>
          <a:off x="3622675" y="3794125"/>
          <a:ext cx="325438" cy="841375"/>
        </p:xfrm>
        <a:graphic>
          <a:graphicData uri="http://schemas.openxmlformats.org/presentationml/2006/ole">
            <p:oleObj spid="_x0000_s21511" name="Equation" r:id="rId9" imgW="152280" imgH="393480" progId="">
              <p:embed/>
            </p:oleObj>
          </a:graphicData>
        </a:graphic>
      </p:graphicFrame>
      <p:sp>
        <p:nvSpPr>
          <p:cNvPr id="16398" name="AutoShape 14"/>
          <p:cNvSpPr>
            <a:spLocks noChangeArrowheads="1"/>
          </p:cNvSpPr>
          <p:nvPr/>
        </p:nvSpPr>
        <p:spPr bwMode="auto">
          <a:xfrm>
            <a:off x="4724400" y="2057400"/>
            <a:ext cx="1214438" cy="1214438"/>
          </a:xfrm>
          <a:prstGeom prst="diamond">
            <a:avLst/>
          </a:prstGeom>
          <a:solidFill>
            <a:srgbClr val="FF944B"/>
          </a:solidFill>
          <a:ln w="9525">
            <a:solidFill>
              <a:srgbClr val="99FF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 flipV="1">
            <a:off x="3962400" y="2971800"/>
            <a:ext cx="1066800" cy="990600"/>
          </a:xfrm>
          <a:prstGeom prst="line">
            <a:avLst/>
          </a:prstGeom>
          <a:noFill/>
          <a:ln w="28575">
            <a:solidFill>
              <a:srgbClr val="99FF99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6400" name="Object 16"/>
          <p:cNvGraphicFramePr>
            <a:graphicFrameLocks noChangeAspect="1"/>
          </p:cNvGraphicFramePr>
          <p:nvPr/>
        </p:nvGraphicFramePr>
        <p:xfrm>
          <a:off x="5105400" y="2209800"/>
          <a:ext cx="436563" cy="806450"/>
        </p:xfrm>
        <a:graphic>
          <a:graphicData uri="http://schemas.openxmlformats.org/presentationml/2006/ole">
            <p:oleObj spid="_x0000_s21512" name="Equation" r:id="rId10" imgW="215640" imgH="393480" progId="">
              <p:embed/>
            </p:oleObj>
          </a:graphicData>
        </a:graphic>
      </p:graphicFrame>
      <p:sp>
        <p:nvSpPr>
          <p:cNvPr id="16401" name="AutoShape 17"/>
          <p:cNvSpPr>
            <a:spLocks noChangeArrowheads="1"/>
          </p:cNvSpPr>
          <p:nvPr/>
        </p:nvSpPr>
        <p:spPr bwMode="auto">
          <a:xfrm rot="982924">
            <a:off x="6477000" y="3581400"/>
            <a:ext cx="914400" cy="1371600"/>
          </a:xfrm>
          <a:prstGeom prst="rtTriangle">
            <a:avLst/>
          </a:prstGeom>
          <a:solidFill>
            <a:srgbClr val="5399FF"/>
          </a:solidFill>
          <a:ln w="9525">
            <a:solidFill>
              <a:srgbClr val="FF944B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5638800" y="2971800"/>
            <a:ext cx="838200" cy="1219200"/>
          </a:xfrm>
          <a:prstGeom prst="line">
            <a:avLst/>
          </a:prstGeom>
          <a:noFill/>
          <a:ln w="28575">
            <a:solidFill>
              <a:srgbClr val="FF944B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6403" name="Object 19"/>
          <p:cNvGraphicFramePr>
            <a:graphicFrameLocks noChangeAspect="1"/>
          </p:cNvGraphicFramePr>
          <p:nvPr/>
        </p:nvGraphicFramePr>
        <p:xfrm>
          <a:off x="6489700" y="4040188"/>
          <a:ext cx="406400" cy="793750"/>
        </p:xfrm>
        <a:graphic>
          <a:graphicData uri="http://schemas.openxmlformats.org/presentationml/2006/ole">
            <p:oleObj spid="_x0000_s21513" name="Equation" r:id="rId11" imgW="203040" imgH="393480" progId="">
              <p:embed/>
            </p:oleObj>
          </a:graphicData>
        </a:graphic>
      </p:graphicFrame>
      <p:sp>
        <p:nvSpPr>
          <p:cNvPr id="16404" name="Oval 20"/>
          <p:cNvSpPr>
            <a:spLocks noChangeArrowheads="1"/>
          </p:cNvSpPr>
          <p:nvPr/>
        </p:nvSpPr>
        <p:spPr bwMode="auto">
          <a:xfrm>
            <a:off x="7391400" y="2209800"/>
            <a:ext cx="990600" cy="1143000"/>
          </a:xfrm>
          <a:prstGeom prst="ellipse">
            <a:avLst/>
          </a:prstGeom>
          <a:solidFill>
            <a:schemeClr val="accent2"/>
          </a:solidFill>
          <a:ln w="9525">
            <a:solidFill>
              <a:srgbClr val="00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05" name="Line 21"/>
          <p:cNvSpPr>
            <a:spLocks noChangeShapeType="1"/>
          </p:cNvSpPr>
          <p:nvPr/>
        </p:nvSpPr>
        <p:spPr bwMode="auto">
          <a:xfrm flipV="1">
            <a:off x="6934200" y="3276600"/>
            <a:ext cx="685800" cy="10668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6406" name="Object 22"/>
          <p:cNvGraphicFramePr>
            <a:graphicFrameLocks noChangeAspect="1"/>
          </p:cNvGraphicFramePr>
          <p:nvPr>
            <p:ph sz="quarter" idx="2"/>
          </p:nvPr>
        </p:nvGraphicFramePr>
        <p:xfrm>
          <a:off x="1284288" y="2733675"/>
          <a:ext cx="568325" cy="727075"/>
        </p:xfrm>
        <a:graphic>
          <a:graphicData uri="http://schemas.openxmlformats.org/presentationml/2006/ole">
            <p:oleObj spid="_x0000_s21514" name="Equation" r:id="rId12" imgW="317160" imgH="393480" progId="">
              <p:embed/>
            </p:oleObj>
          </a:graphicData>
        </a:graphic>
      </p:graphicFrame>
      <p:graphicFrame>
        <p:nvGraphicFramePr>
          <p:cNvPr id="16407" name="Object 23"/>
          <p:cNvGraphicFramePr>
            <a:graphicFrameLocks noChangeAspect="1"/>
          </p:cNvGraphicFramePr>
          <p:nvPr/>
        </p:nvGraphicFramePr>
        <p:xfrm>
          <a:off x="7243763" y="3581400"/>
          <a:ext cx="571500" cy="708025"/>
        </p:xfrm>
        <a:graphic>
          <a:graphicData uri="http://schemas.openxmlformats.org/presentationml/2006/ole">
            <p:oleObj spid="_x0000_s21515" name="Equation" r:id="rId13" imgW="317160" imgH="393480" progId="">
              <p:embed/>
            </p:oleObj>
          </a:graphicData>
        </a:graphic>
      </p:graphicFrame>
      <p:graphicFrame>
        <p:nvGraphicFramePr>
          <p:cNvPr id="16408" name="Object 24"/>
          <p:cNvGraphicFramePr>
            <a:graphicFrameLocks noChangeAspect="1"/>
          </p:cNvGraphicFramePr>
          <p:nvPr/>
        </p:nvGraphicFramePr>
        <p:xfrm>
          <a:off x="7620000" y="2362200"/>
          <a:ext cx="554038" cy="901700"/>
        </p:xfrm>
        <a:graphic>
          <a:graphicData uri="http://schemas.openxmlformats.org/presentationml/2006/ole">
            <p:oleObj spid="_x0000_s21516" name="Equation" r:id="rId14" imgW="241200" imgH="393480" progId="">
              <p:embed/>
            </p:oleObj>
          </a:graphicData>
        </a:graphic>
      </p:graphicFrame>
      <p:sp>
        <p:nvSpPr>
          <p:cNvPr id="16409" name="WordArt 25"/>
          <p:cNvSpPr>
            <a:spLocks noChangeArrowheads="1" noChangeShapeType="1" noTextEdit="1"/>
          </p:cNvSpPr>
          <p:nvPr/>
        </p:nvSpPr>
        <p:spPr bwMode="auto">
          <a:xfrm rot="5021782">
            <a:off x="8276453" y="4025311"/>
            <a:ext cx="727075" cy="2809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40185"/>
              </a:avLst>
            </a:prstTxWarp>
          </a:bodyPr>
          <a:lstStyle/>
          <a:p>
            <a:pPr algn="ctr" fontAlgn="auto"/>
            <a:r>
              <a:rPr lang="ru-RU" sz="3600" i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6" name="Стрелка вправо 25">
            <a:hlinkClick r:id="rId15" action="ppaction://hlinksldjump"/>
          </p:cNvPr>
          <p:cNvSpPr/>
          <p:nvPr/>
        </p:nvSpPr>
        <p:spPr>
          <a:xfrm>
            <a:off x="7740352" y="5805264"/>
            <a:ext cx="108012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095500" y="3346450"/>
            <a:ext cx="1117600" cy="581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103438" y="4325938"/>
            <a:ext cx="1117600" cy="581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7 класс </a:t>
            </a:r>
            <a:r>
              <a:rPr lang="ru-RU" sz="2800" dirty="0" smtClean="0"/>
              <a:t>«Линейная функция» </a:t>
            </a:r>
            <a:br>
              <a:rPr lang="ru-RU" sz="2800" dirty="0" smtClean="0"/>
            </a:br>
            <a:r>
              <a:rPr lang="ru-RU" sz="2800" dirty="0" smtClean="0"/>
              <a:t>Назовите </a:t>
            </a:r>
            <a:r>
              <a:rPr lang="ru-RU" sz="2800" dirty="0"/>
              <a:t>координаты точек пересечения графика данной функции с осями координат</a:t>
            </a:r>
          </a:p>
        </p:txBody>
      </p:sp>
      <p:pic>
        <p:nvPicPr>
          <p:cNvPr id="14341" name="Picture 5" descr="koor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981200"/>
            <a:ext cx="4876800" cy="4876800"/>
          </a:xfrm>
          <a:prstGeom prst="rect">
            <a:avLst/>
          </a:prstGeom>
          <a:noFill/>
        </p:spPr>
      </p:pic>
      <p:sp>
        <p:nvSpPr>
          <p:cNvPr id="14342" name="Line 6"/>
          <p:cNvSpPr>
            <a:spLocks noChangeShapeType="1"/>
          </p:cNvSpPr>
          <p:nvPr/>
        </p:nvSpPr>
        <p:spPr bwMode="auto">
          <a:xfrm flipV="1">
            <a:off x="5530850" y="2319338"/>
            <a:ext cx="1379538" cy="4179887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983288" y="5103813"/>
          <a:ext cx="1200150" cy="376237"/>
        </p:xfrm>
        <a:graphic>
          <a:graphicData uri="http://schemas.openxmlformats.org/presentationml/2006/ole">
            <p:oleObj spid="_x0000_s20482" name="Equation" r:id="rId4" imgW="647640" imgH="203040" progId="">
              <p:embed/>
            </p:oleObj>
          </a:graphicData>
        </a:graphic>
      </p:graphicFrame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46100" y="3414713"/>
            <a:ext cx="1489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/>
              <a:t>С осью ОХ: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206625" y="3406775"/>
            <a:ext cx="8239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/>
              <a:t>(2; 0)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474663" y="2619375"/>
            <a:ext cx="2447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/>
              <a:t>Правильный ответ: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554038" y="4410075"/>
            <a:ext cx="1489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/>
              <a:t>С осью ОУ: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2200275" y="4402138"/>
            <a:ext cx="915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/>
              <a:t>(0; -6)</a:t>
            </a:r>
          </a:p>
        </p:txBody>
      </p:sp>
      <p:sp>
        <p:nvSpPr>
          <p:cNvPr id="13" name="Стрелка вправо 12">
            <a:hlinkClick r:id="rId5" action="ppaction://hlinksldjump"/>
          </p:cNvPr>
          <p:cNvSpPr/>
          <p:nvPr/>
        </p:nvSpPr>
        <p:spPr>
          <a:xfrm>
            <a:off x="7668344" y="5805264"/>
            <a:ext cx="108012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5" grpId="0"/>
      <p:bldP spid="143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51521" y="188640"/>
            <a:ext cx="8892480" cy="138499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8 класс </a:t>
            </a:r>
            <a:r>
              <a:rPr lang="ru-RU" sz="2800" dirty="0" smtClean="0"/>
              <a:t>«Статистика». На </a:t>
            </a:r>
            <a:r>
              <a:rPr lang="ru-RU" sz="2800" dirty="0"/>
              <a:t>гистограмме представлены </a:t>
            </a:r>
            <a:r>
              <a:rPr lang="ru-RU" sz="2800" dirty="0" smtClean="0"/>
              <a:t>данные о </a:t>
            </a:r>
            <a:r>
              <a:rPr lang="ru-RU" sz="2800" dirty="0"/>
              <a:t>распределении спортсменов, </a:t>
            </a:r>
            <a:r>
              <a:rPr lang="ru-RU" sz="2800" dirty="0" smtClean="0"/>
              <a:t>участвовавших</a:t>
            </a:r>
            <a:endParaRPr lang="ru-RU" sz="2800" dirty="0"/>
          </a:p>
          <a:p>
            <a:pPr algn="ctr"/>
            <a:r>
              <a:rPr lang="ru-RU" sz="2800" dirty="0"/>
              <a:t>в массовом забеге по возрастным группам.</a:t>
            </a:r>
          </a:p>
        </p:txBody>
      </p:sp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1331640" y="1340768"/>
          <a:ext cx="7358062" cy="4386262"/>
        </p:xfrm>
        <a:graphic>
          <a:graphicData uri="http://schemas.openxmlformats.org/presentationml/2006/ole">
            <p:oleObj spid="_x0000_s22530" name="Диаграмма" r:id="rId3" imgW="6096075" imgH="4067089" progId="MSGraph.Chart.8">
              <p:embed followColorScheme="full"/>
            </p:oleObj>
          </a:graphicData>
        </a:graphic>
      </p:graphicFrame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709863" y="5373688"/>
            <a:ext cx="5568950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14      18        22       26       30        34       38       42       46        50 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7874000" y="5548313"/>
            <a:ext cx="906463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Возраст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 rot="16200000">
            <a:off x="791369" y="1858169"/>
            <a:ext cx="928688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1600" b="1"/>
              <a:t>Частота</a:t>
            </a: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479425" y="5868988"/>
            <a:ext cx="8399463" cy="77787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1082675" y="5927725"/>
            <a:ext cx="5689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2000"/>
              <a:t>1. Сколько спортсменов имеют возраст до 14 лет?</a:t>
            </a:r>
            <a:r>
              <a:rPr lang="ru-RU"/>
              <a:t> </a:t>
            </a: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 rot="419843">
            <a:off x="434975" y="5480050"/>
            <a:ext cx="590550" cy="11890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7200">
                <a:solidFill>
                  <a:schemeClr val="hlink"/>
                </a:solidFill>
              </a:rPr>
              <a:t>?</a:t>
            </a:r>
          </a:p>
        </p:txBody>
      </p:sp>
      <p:sp>
        <p:nvSpPr>
          <p:cNvPr id="15" name="Стрелка вправо 14">
            <a:hlinkClick r:id="rId4" action="ppaction://hlinksldjump"/>
          </p:cNvPr>
          <p:cNvSpPr/>
          <p:nvPr/>
        </p:nvSpPr>
        <p:spPr>
          <a:xfrm>
            <a:off x="7596336" y="6021288"/>
            <a:ext cx="108012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animBg="1"/>
      <p:bldP spid="34826" grpId="0"/>
      <p:bldP spid="34826" grpId="1"/>
      <p:bldP spid="348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>
            <a:spLocks/>
          </p:cNvSpPr>
          <p:nvPr/>
        </p:nvSpPr>
        <p:spPr bwMode="auto">
          <a:xfrm>
            <a:off x="1741488" y="3744913"/>
            <a:ext cx="1755775" cy="8842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96" y="100"/>
              </a:cxn>
              <a:cxn ang="0">
                <a:pos x="1106" y="557"/>
              </a:cxn>
            </a:cxnLst>
            <a:rect l="0" t="0" r="r" b="b"/>
            <a:pathLst>
              <a:path w="1106" h="557">
                <a:moveTo>
                  <a:pt x="0" y="0"/>
                </a:moveTo>
                <a:cubicBezTo>
                  <a:pt x="356" y="3"/>
                  <a:pt x="712" y="7"/>
                  <a:pt x="896" y="100"/>
                </a:cubicBezTo>
                <a:cubicBezTo>
                  <a:pt x="1080" y="193"/>
                  <a:pt x="1093" y="375"/>
                  <a:pt x="1106" y="557"/>
                </a:cubicBezTo>
              </a:path>
            </a:pathLst>
          </a:cu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1" name="Freeform 3"/>
          <p:cNvSpPr>
            <a:spLocks/>
          </p:cNvSpPr>
          <p:nvPr/>
        </p:nvSpPr>
        <p:spPr bwMode="auto">
          <a:xfrm>
            <a:off x="3506788" y="3684588"/>
            <a:ext cx="2401887" cy="944562"/>
          </a:xfrm>
          <a:custGeom>
            <a:avLst/>
            <a:gdLst/>
            <a:ahLst/>
            <a:cxnLst>
              <a:cxn ang="0">
                <a:pos x="3" y="586"/>
              </a:cxn>
              <a:cxn ang="0">
                <a:pos x="140" y="93"/>
              </a:cxn>
              <a:cxn ang="0">
                <a:pos x="844" y="29"/>
              </a:cxn>
              <a:cxn ang="0">
                <a:pos x="1402" y="111"/>
              </a:cxn>
              <a:cxn ang="0">
                <a:pos x="1512" y="595"/>
              </a:cxn>
            </a:cxnLst>
            <a:rect l="0" t="0" r="r" b="b"/>
            <a:pathLst>
              <a:path w="1513" h="595">
                <a:moveTo>
                  <a:pt x="3" y="586"/>
                </a:moveTo>
                <a:cubicBezTo>
                  <a:pt x="1" y="386"/>
                  <a:pt x="0" y="186"/>
                  <a:pt x="140" y="93"/>
                </a:cubicBezTo>
                <a:cubicBezTo>
                  <a:pt x="280" y="0"/>
                  <a:pt x="634" y="26"/>
                  <a:pt x="844" y="29"/>
                </a:cubicBezTo>
                <a:cubicBezTo>
                  <a:pt x="1054" y="32"/>
                  <a:pt x="1291" y="17"/>
                  <a:pt x="1402" y="111"/>
                </a:cubicBezTo>
                <a:cubicBezTo>
                  <a:pt x="1513" y="205"/>
                  <a:pt x="1512" y="400"/>
                  <a:pt x="1512" y="595"/>
                </a:cubicBezTo>
              </a:path>
            </a:pathLst>
          </a:cu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2" name="Freeform 4"/>
          <p:cNvSpPr>
            <a:spLocks/>
          </p:cNvSpPr>
          <p:nvPr/>
        </p:nvSpPr>
        <p:spPr bwMode="auto">
          <a:xfrm>
            <a:off x="5892800" y="3686175"/>
            <a:ext cx="1784350" cy="958850"/>
          </a:xfrm>
          <a:custGeom>
            <a:avLst/>
            <a:gdLst/>
            <a:ahLst/>
            <a:cxnLst>
              <a:cxn ang="0">
                <a:pos x="0" y="604"/>
              </a:cxn>
              <a:cxn ang="0">
                <a:pos x="82" y="156"/>
              </a:cxn>
              <a:cxn ang="0">
                <a:pos x="384" y="28"/>
              </a:cxn>
              <a:cxn ang="0">
                <a:pos x="1124" y="0"/>
              </a:cxn>
            </a:cxnLst>
            <a:rect l="0" t="0" r="r" b="b"/>
            <a:pathLst>
              <a:path w="1124" h="604">
                <a:moveTo>
                  <a:pt x="0" y="604"/>
                </a:moveTo>
                <a:cubicBezTo>
                  <a:pt x="9" y="428"/>
                  <a:pt x="18" y="252"/>
                  <a:pt x="82" y="156"/>
                </a:cubicBezTo>
                <a:cubicBezTo>
                  <a:pt x="146" y="60"/>
                  <a:pt x="210" y="54"/>
                  <a:pt x="384" y="28"/>
                </a:cubicBezTo>
                <a:cubicBezTo>
                  <a:pt x="558" y="2"/>
                  <a:pt x="841" y="1"/>
                  <a:pt x="1124" y="0"/>
                </a:cubicBezTo>
              </a:path>
            </a:pathLst>
          </a:cu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452688" y="2730500"/>
            <a:ext cx="3919537" cy="754063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9 класс </a:t>
            </a:r>
            <a:r>
              <a:rPr lang="ru-RU" dirty="0" smtClean="0"/>
              <a:t>«Метод интервалов»</a:t>
            </a:r>
            <a:br>
              <a:rPr lang="ru-RU" dirty="0" smtClean="0"/>
            </a:br>
            <a:r>
              <a:rPr lang="ru-RU" dirty="0" smtClean="0"/>
              <a:t> Решите </a:t>
            </a:r>
            <a:r>
              <a:rPr lang="ru-RU" dirty="0"/>
              <a:t>неравенство</a:t>
            </a:r>
          </a:p>
        </p:txBody>
      </p:sp>
      <p:graphicFrame>
        <p:nvGraphicFramePr>
          <p:cNvPr id="17415" name="Object 7"/>
          <p:cNvGraphicFramePr>
            <a:graphicFrameLocks noChangeAspect="1"/>
          </p:cNvGraphicFramePr>
          <p:nvPr>
            <p:ph idx="1"/>
          </p:nvPr>
        </p:nvGraphicFramePr>
        <p:xfrm>
          <a:off x="2335213" y="1854200"/>
          <a:ext cx="4113212" cy="979488"/>
        </p:xfrm>
        <a:graphic>
          <a:graphicData uri="http://schemas.openxmlformats.org/presentationml/2006/ole">
            <p:oleObj spid="_x0000_s23554" name="Equation" r:id="rId3" imgW="1066680" imgH="253800" progId="">
              <p:embed/>
            </p:oleObj>
          </a:graphicData>
        </a:graphic>
      </p:graphicFrame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767388" y="4722813"/>
            <a:ext cx="330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5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292475" y="4722813"/>
            <a:ext cx="330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1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693863" y="4564063"/>
            <a:ext cx="6172200" cy="152400"/>
            <a:chOff x="1104" y="2546"/>
            <a:chExt cx="3888" cy="96"/>
          </a:xfrm>
        </p:grpSpPr>
        <p:sp>
          <p:nvSpPr>
            <p:cNvPr id="17419" name="Line 11"/>
            <p:cNvSpPr>
              <a:spLocks noChangeShapeType="1"/>
            </p:cNvSpPr>
            <p:nvPr/>
          </p:nvSpPr>
          <p:spPr bwMode="auto">
            <a:xfrm>
              <a:off x="1104" y="2592"/>
              <a:ext cx="38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0" name="Oval 12"/>
            <p:cNvSpPr>
              <a:spLocks noChangeArrowheads="1"/>
            </p:cNvSpPr>
            <p:nvPr/>
          </p:nvSpPr>
          <p:spPr bwMode="auto">
            <a:xfrm>
              <a:off x="2203" y="2552"/>
              <a:ext cx="82" cy="9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3715" y="2546"/>
              <a:ext cx="91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6540500" y="3940175"/>
            <a:ext cx="377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6467475" y="3890963"/>
            <a:ext cx="517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chemeClr val="accent2"/>
                </a:solidFill>
              </a:rPr>
              <a:t>+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4516438" y="3976688"/>
            <a:ext cx="377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4459288" y="3860800"/>
            <a:ext cx="392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chemeClr val="accent2"/>
                </a:solidFill>
              </a:rPr>
              <a:t>-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2208213" y="4005263"/>
            <a:ext cx="377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2151063" y="3941763"/>
            <a:ext cx="517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chemeClr val="accent2"/>
                </a:solidFill>
              </a:rPr>
              <a:t>+</a:t>
            </a: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1504950" y="5483225"/>
            <a:ext cx="2457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>
                <a:latin typeface="Arial" pitchFamily="34" charset="0"/>
              </a:rPr>
              <a:t>Правильный ответ:</a:t>
            </a:r>
          </a:p>
        </p:txBody>
      </p:sp>
      <p:graphicFrame>
        <p:nvGraphicFramePr>
          <p:cNvPr id="17429" name="Object 21"/>
          <p:cNvGraphicFramePr>
            <a:graphicFrameLocks noChangeAspect="1"/>
          </p:cNvGraphicFramePr>
          <p:nvPr/>
        </p:nvGraphicFramePr>
        <p:xfrm>
          <a:off x="4051300" y="5403850"/>
          <a:ext cx="720725" cy="554038"/>
        </p:xfrm>
        <a:graphic>
          <a:graphicData uri="http://schemas.openxmlformats.org/presentationml/2006/ole">
            <p:oleObj spid="_x0000_s23555" name="Equation" r:id="rId4" imgW="342720" imgH="253800" progId="">
              <p:embed/>
            </p:oleObj>
          </a:graphicData>
        </a:graphic>
      </p:graphicFrame>
      <p:graphicFrame>
        <p:nvGraphicFramePr>
          <p:cNvPr id="17430" name="Object 22"/>
          <p:cNvGraphicFramePr>
            <a:graphicFrameLocks noChangeAspect="1"/>
          </p:cNvGraphicFramePr>
          <p:nvPr/>
        </p:nvGraphicFramePr>
        <p:xfrm>
          <a:off x="2586038" y="2771775"/>
          <a:ext cx="2752725" cy="660400"/>
        </p:xfrm>
        <a:graphic>
          <a:graphicData uri="http://schemas.openxmlformats.org/presentationml/2006/ole">
            <p:oleObj spid="_x0000_s23556" name="Equation" r:id="rId5" imgW="952200" imgH="228600" progId="">
              <p:embed/>
            </p:oleObj>
          </a:graphicData>
        </a:graphic>
      </p:graphicFrame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3254375" y="2828925"/>
            <a:ext cx="609600" cy="5191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5037138" y="2814638"/>
            <a:ext cx="377825" cy="51911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25" name="Стрелка вправо 24">
            <a:hlinkClick r:id="rId6" action="ppaction://hlinksldjump"/>
          </p:cNvPr>
          <p:cNvSpPr/>
          <p:nvPr/>
        </p:nvSpPr>
        <p:spPr>
          <a:xfrm>
            <a:off x="7452320" y="5517232"/>
            <a:ext cx="108012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  <p:bldP spid="17412" grpId="0" animBg="1"/>
      <p:bldP spid="17413" grpId="0" animBg="1"/>
      <p:bldP spid="17416" grpId="0"/>
      <p:bldP spid="17417" grpId="0"/>
      <p:bldP spid="17422" grpId="0"/>
      <p:bldP spid="17422" grpId="1"/>
      <p:bldP spid="17423" grpId="0"/>
      <p:bldP spid="17424" grpId="0"/>
      <p:bldP spid="17424" grpId="1"/>
      <p:bldP spid="17425" grpId="0"/>
      <p:bldP spid="17426" grpId="0"/>
      <p:bldP spid="17426" grpId="1"/>
      <p:bldP spid="17427" grpId="0"/>
      <p:bldP spid="17428" grpId="0"/>
      <p:bldP spid="17431" grpId="0" animBg="1"/>
      <p:bldP spid="17431" grpId="1" animBg="1"/>
      <p:bldP spid="17432" grpId="0" animBg="1"/>
      <p:bldP spid="17432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373</Words>
  <Application>Microsoft Office PowerPoint</Application>
  <PresentationFormat>Экран (4:3)</PresentationFormat>
  <Paragraphs>109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Тема Office</vt:lpstr>
      <vt:lpstr>Equation</vt:lpstr>
      <vt:lpstr>Диаграмма</vt:lpstr>
      <vt:lpstr>«Система работы с мотивированными учащимися по подготовке к государственной итоговой аттестации по математике» </vt:lpstr>
      <vt:lpstr>Цели</vt:lpstr>
      <vt:lpstr>Приоритеты при подготовке к ГИА?</vt:lpstr>
      <vt:lpstr>Устный счет</vt:lpstr>
      <vt:lpstr>5 класс «Буквенные выражения» Заполните таблицу:</vt:lpstr>
      <vt:lpstr>6 класс «Обыкновенные дроби» Выполните действия:</vt:lpstr>
      <vt:lpstr>7 класс «Линейная функция»  Назовите координаты точек пересечения графика данной функции с осями координат</vt:lpstr>
      <vt:lpstr>Слайд 8</vt:lpstr>
      <vt:lpstr>9 класс «Метод интервалов»  Решите неравенство</vt:lpstr>
      <vt:lpstr>10 класс «Упрощение тригонометрических выражений»  Вычислите:</vt:lpstr>
      <vt:lpstr>11 класс «Применение производной»  Функция  y=f(x) задана на промежутке (a;b). На рисунке изображен график ее производной</vt:lpstr>
      <vt:lpstr>Знание правил и формул </vt:lpstr>
      <vt:lpstr>Слайд 13</vt:lpstr>
      <vt:lpstr>Летняя матшкола «Эрудит»</vt:lpstr>
      <vt:lpstr>Методический уголок</vt:lpstr>
      <vt:lpstr>Слайд 16</vt:lpstr>
      <vt:lpstr>Дополнительная литература</vt:lpstr>
      <vt:lpstr>Слайд 18</vt:lpstr>
      <vt:lpstr>Слайд 19</vt:lpstr>
      <vt:lpstr>Сравнительная таблица результатов пробных ЕГЭ по математике (профиль) 2017-2018 уч.г.</vt:lpstr>
      <vt:lpstr>Слайд 21</vt:lpstr>
      <vt:lpstr>Есть такая профессия дарить  сердце детям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Alex</cp:lastModifiedBy>
  <cp:revision>45</cp:revision>
  <dcterms:created xsi:type="dcterms:W3CDTF">2018-01-21T09:33:43Z</dcterms:created>
  <dcterms:modified xsi:type="dcterms:W3CDTF">2018-06-07T12:13:10Z</dcterms:modified>
</cp:coreProperties>
</file>