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8" r:id="rId5"/>
    <p:sldId id="260" r:id="rId6"/>
    <p:sldId id="309" r:id="rId7"/>
    <p:sldId id="310" r:id="rId8"/>
    <p:sldId id="308" r:id="rId9"/>
    <p:sldId id="262" r:id="rId10"/>
    <p:sldId id="263" r:id="rId11"/>
    <p:sldId id="265" r:id="rId12"/>
    <p:sldId id="311" r:id="rId13"/>
    <p:sldId id="266" r:id="rId14"/>
    <p:sldId id="264" r:id="rId15"/>
    <p:sldId id="267" r:id="rId16"/>
    <p:sldId id="268" r:id="rId17"/>
    <p:sldId id="288" r:id="rId18"/>
    <p:sldId id="270" r:id="rId19"/>
    <p:sldId id="273" r:id="rId20"/>
    <p:sldId id="289" r:id="rId21"/>
    <p:sldId id="277" r:id="rId22"/>
    <p:sldId id="303" r:id="rId23"/>
    <p:sldId id="304" r:id="rId24"/>
    <p:sldId id="290" r:id="rId25"/>
    <p:sldId id="276" r:id="rId26"/>
    <p:sldId id="302" r:id="rId27"/>
    <p:sldId id="306" r:id="rId28"/>
    <p:sldId id="305" r:id="rId29"/>
    <p:sldId id="301" r:id="rId30"/>
    <p:sldId id="281" r:id="rId31"/>
    <p:sldId id="292" r:id="rId32"/>
    <p:sldId id="283" r:id="rId33"/>
    <p:sldId id="299" r:id="rId34"/>
    <p:sldId id="307" r:id="rId35"/>
    <p:sldId id="293" r:id="rId36"/>
    <p:sldId id="284" r:id="rId37"/>
    <p:sldId id="282" r:id="rId38"/>
    <p:sldId id="312" r:id="rId39"/>
    <p:sldId id="313" r:id="rId40"/>
    <p:sldId id="314" r:id="rId41"/>
    <p:sldId id="315" r:id="rId42"/>
    <p:sldId id="316" r:id="rId43"/>
    <p:sldId id="317" r:id="rId44"/>
    <p:sldId id="318" r:id="rId45"/>
    <p:sldId id="319" r:id="rId4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47" autoAdjust="0"/>
    <p:restoredTop sz="94660"/>
  </p:normalViewPr>
  <p:slideViewPr>
    <p:cSldViewPr>
      <p:cViewPr varScale="1">
        <p:scale>
          <a:sx n="109" d="100"/>
          <a:sy n="109" d="100"/>
        </p:scale>
        <p:origin x="172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2D039B4-C6C9-4014-983E-700A81EF04D8}" type="datetimeFigureOut">
              <a:rPr lang="ru-RU"/>
              <a:pPr>
                <a:defRPr/>
              </a:pPr>
              <a:t>28.06.2018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84D528A-13F1-4C46-80B6-D667B8A30BED}"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4BF9F7F-5352-40D1-BD8E-9BA614EAEF03}" type="datetimeFigureOut">
              <a:rPr lang="ru-RU"/>
              <a:pPr>
                <a:defRPr/>
              </a:pPr>
              <a:t>28.06.2018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51B9D75-5F4A-4397-B546-220AD97F79B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EBA8855-9A38-465B-8435-939E589A421F}" type="datetimeFigureOut">
              <a:rPr lang="ru-RU"/>
              <a:pPr>
                <a:defRPr/>
              </a:pPr>
              <a:t>28.06.2018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4C72D64-D744-4C39-9201-9AD5484F536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87B773A-858B-4ACA-997D-B254E9562280}" type="datetimeFigureOut">
              <a:rPr lang="ru-RU"/>
              <a:pPr>
                <a:defRPr/>
              </a:pPr>
              <a:t>28.06.2018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F01C146-BA75-4B7B-86BB-71441EB82E5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FB9DAFD-1D76-42C4-857E-A7DE42CCB818}" type="datetimeFigureOut">
              <a:rPr lang="ru-RU"/>
              <a:pPr>
                <a:defRPr/>
              </a:pPr>
              <a:t>28.06.2018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A0668C-9557-4892-BC2C-42735A645FA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169D4239-3145-4FE3-9BF4-6D02C9016048}" type="datetimeFigureOut">
              <a:rPr lang="ru-RU"/>
              <a:pPr>
                <a:defRPr/>
              </a:pPr>
              <a:t>28.06.2018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B5385EA-A441-4493-BEC5-677137EACE6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FA360F8-2D34-45AE-9C30-B2BC02A8A8F0}" type="datetimeFigureOut">
              <a:rPr lang="ru-RU"/>
              <a:pPr>
                <a:defRPr/>
              </a:pPr>
              <a:t>28.06.2018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A0B466D-0730-4723-A816-856EBD3CB1D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B5A5BF8-CEFF-4498-9E5B-0659B1BEA140}" type="datetimeFigureOut">
              <a:rPr lang="ru-RU"/>
              <a:pPr>
                <a:defRPr/>
              </a:pPr>
              <a:t>28.06.2018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F6411B1-DBE8-4504-9E58-03DE57CD9BB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7952A29-64BE-47EC-A752-C8237B6688A4}" type="datetimeFigureOut">
              <a:rPr lang="ru-RU"/>
              <a:pPr>
                <a:defRPr/>
              </a:pPr>
              <a:t>28.06.2018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E57791E-071A-435A-9D78-115F50E04F6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70AE6D3-526A-4EA5-9047-E4221578B1B7}" type="datetimeFigureOut">
              <a:rPr lang="ru-RU"/>
              <a:pPr>
                <a:defRPr/>
              </a:pPr>
              <a:t>28.06.2018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13A9D2F-F98D-4F0F-8F02-8D6D8CF8A86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859C37D-6148-4073-A707-89C011CF4259}" type="datetimeFigureOut">
              <a:rPr lang="ru-RU"/>
              <a:pPr>
                <a:defRPr/>
              </a:pPr>
              <a:t>28.06.2018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6DF4AC6-615E-4D93-8FB4-7688C78EC8A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A9B792C-5FB1-435C-9C95-B405F1DDDF59}" type="datetimeFigureOut">
              <a:rPr lang="ru-RU"/>
              <a:pPr>
                <a:defRPr/>
              </a:pPr>
              <a:t>28.06.2018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2B1530D3-511C-4B54-ADD1-26E4A84C043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1357290" y="3887801"/>
            <a:ext cx="7358063" cy="1470025"/>
          </a:xfrm>
        </p:spPr>
        <p:txBody>
          <a:bodyPr/>
          <a:lstStyle/>
          <a:p>
            <a:r>
              <a:rPr lang="ru-RU" b="1" i="1" dirty="0" smtClean="0">
                <a:solidFill>
                  <a:srgbClr val="0070C0"/>
                </a:solidFill>
              </a:rPr>
              <a:t>Музыкально-дидактические игры для детей старшего дошкольного возраста</a:t>
            </a:r>
          </a:p>
        </p:txBody>
      </p:sp>
      <p:pic>
        <p:nvPicPr>
          <p:cNvPr id="1026" name="Picture 2" descr="C:\Users\uyfuf\Desktop\2498-naklejka-Skripichnyj-klju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10" y="663173"/>
            <a:ext cx="1339489" cy="133948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2398"/>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8140" y="1633808"/>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1339057"/>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328" y="260648"/>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22292">
            <a:off x="7891047" y="5523125"/>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002854">
            <a:off x="40286" y="5434588"/>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2398"/>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5288" y="353922"/>
            <a:ext cx="13414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Песня звезд</a:t>
            </a:r>
          </a:p>
        </p:txBody>
      </p:sp>
      <p:pic>
        <p:nvPicPr>
          <p:cNvPr id="2"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907704" y="1556792"/>
            <a:ext cx="3354931" cy="5032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6186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132856"/>
            <a:ext cx="8229600" cy="4525963"/>
          </a:xfrm>
        </p:spPr>
        <p:txBody>
          <a:bodyPr/>
          <a:lstStyle/>
          <a:p>
            <a:pPr marL="0" indent="0" algn="just">
              <a:buNone/>
            </a:pPr>
            <a:r>
              <a:rPr lang="ru-RU" sz="2000" u="sng" dirty="0" smtClean="0">
                <a:solidFill>
                  <a:srgbClr val="0070C0"/>
                </a:solidFill>
              </a:rPr>
              <a:t>Дидактическая задача</a:t>
            </a:r>
            <a:r>
              <a:rPr lang="ru-RU" sz="2000" dirty="0" smtClean="0">
                <a:solidFill>
                  <a:srgbClr val="0070C0"/>
                </a:solidFill>
              </a:rPr>
              <a:t>: Проверить умение детей петь в унисон.</a:t>
            </a:r>
          </a:p>
          <a:p>
            <a:pPr marL="0" indent="0" algn="just">
              <a:buNone/>
            </a:pPr>
            <a:r>
              <a:rPr lang="ru-RU" sz="2000" u="sng" dirty="0" smtClean="0">
                <a:solidFill>
                  <a:srgbClr val="0070C0"/>
                </a:solidFill>
              </a:rPr>
              <a:t>Ход игры</a:t>
            </a:r>
            <a:r>
              <a:rPr lang="ru-RU" sz="2000" dirty="0" smtClean="0">
                <a:solidFill>
                  <a:srgbClr val="0070C0"/>
                </a:solidFill>
              </a:rPr>
              <a:t>:</a:t>
            </a:r>
          </a:p>
          <a:p>
            <a:pPr marL="0" indent="0">
              <a:buNone/>
            </a:pPr>
            <a:r>
              <a:rPr lang="ru-RU" sz="2000" dirty="0">
                <a:solidFill>
                  <a:srgbClr val="0070C0"/>
                </a:solidFill>
              </a:rPr>
              <a:t>Дети встают в круг.</a:t>
            </a:r>
            <a:br>
              <a:rPr lang="ru-RU" sz="2000" dirty="0">
                <a:solidFill>
                  <a:srgbClr val="0070C0"/>
                </a:solidFill>
              </a:rPr>
            </a:br>
            <a:r>
              <a:rPr lang="ru-RU" sz="2000" dirty="0">
                <a:solidFill>
                  <a:srgbClr val="0070C0"/>
                </a:solidFill>
              </a:rPr>
              <a:t>-У каждой звезды на небе свой голос, также как и у нас. Давайте попробуем спеть как звездочки. Знаете, как они поют? Они подстраивают свой голос к другой звезде. Если у нас песенка звезд получится, то главная звезда Сириус-засветится.</a:t>
            </a:r>
            <a:br>
              <a:rPr lang="ru-RU" sz="2000" dirty="0">
                <a:solidFill>
                  <a:srgbClr val="0070C0"/>
                </a:solidFill>
              </a:rPr>
            </a:br>
            <a:r>
              <a:rPr lang="ru-RU" sz="2000" dirty="0">
                <a:solidFill>
                  <a:srgbClr val="0070C0"/>
                </a:solidFill>
              </a:rPr>
              <a:t>(Дети по одному подстраивают свой голос к предыдущему голосу- на протяжный звук «у»).</a:t>
            </a:r>
            <a:br>
              <a:rPr lang="ru-RU" sz="2000" dirty="0">
                <a:solidFill>
                  <a:srgbClr val="0070C0"/>
                </a:solidFill>
              </a:rPr>
            </a:br>
            <a:endParaRPr lang="ru-RU" sz="2000" dirty="0" smtClean="0">
              <a:solidFill>
                <a:srgbClr val="0070C0"/>
              </a:solidFill>
            </a:endParaRPr>
          </a:p>
          <a:p>
            <a:pPr marL="0" indent="0">
              <a:buNone/>
            </a:pPr>
            <a:r>
              <a:rPr lang="ru-RU" sz="2000" dirty="0" smtClean="0">
                <a:solidFill>
                  <a:srgbClr val="0070C0"/>
                </a:solidFill>
              </a:rPr>
              <a:t>В игре участвует любое количество детей. Но при этом нужно помнить, что звездочка загорится только тогда, когда дети споют правильно – в унисон «как один».</a:t>
            </a:r>
          </a:p>
          <a:p>
            <a:pPr marL="0" indent="0" algn="just">
              <a:buNone/>
            </a:pPr>
            <a:endParaRPr lang="ru-RU" sz="2000" dirty="0">
              <a:solidFill>
                <a:srgbClr val="0070C0"/>
              </a:solidFill>
            </a:endParaRPr>
          </a:p>
        </p:txBody>
      </p:sp>
    </p:spTree>
    <p:extLst>
      <p:ext uri="{BB962C8B-B14F-4D97-AF65-F5344CB8AC3E}">
        <p14:creationId xmlns:p14="http://schemas.microsoft.com/office/powerpoint/2010/main" val="34530552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924944"/>
            <a:ext cx="7772400" cy="1362075"/>
          </a:xfrm>
        </p:spPr>
        <p:txBody>
          <a:bodyPr/>
          <a:lstStyle/>
          <a:p>
            <a:pPr algn="ctr"/>
            <a:r>
              <a:rPr lang="ru-RU" sz="3200" dirty="0" smtClean="0">
                <a:solidFill>
                  <a:srgbClr val="00B050"/>
                </a:solidFill>
              </a:rPr>
              <a:t>Дидактические Игры </a:t>
            </a:r>
            <a:r>
              <a:rPr lang="ru-RU" sz="3200" dirty="0">
                <a:solidFill>
                  <a:srgbClr val="00B050"/>
                </a:solidFill>
              </a:rPr>
              <a:t>на </a:t>
            </a:r>
            <a:r>
              <a:rPr lang="ru-RU" sz="3200" dirty="0" smtClean="0">
                <a:solidFill>
                  <a:srgbClr val="00B050"/>
                </a:solidFill>
              </a:rPr>
              <a:t>развитие </a:t>
            </a:r>
            <a:r>
              <a:rPr lang="ru-RU" sz="3200" dirty="0" err="1" smtClean="0">
                <a:solidFill>
                  <a:srgbClr val="00B050"/>
                </a:solidFill>
              </a:rPr>
              <a:t>звуковысотного</a:t>
            </a:r>
            <a:r>
              <a:rPr lang="ru-RU" sz="3200" dirty="0" smtClean="0">
                <a:solidFill>
                  <a:srgbClr val="00B050"/>
                </a:solidFill>
              </a:rPr>
              <a:t> слуха.</a:t>
            </a:r>
            <a:r>
              <a:rPr lang="ru-RU" sz="3200" dirty="0">
                <a:solidFill>
                  <a:srgbClr val="00B050"/>
                </a:solidFill>
              </a:rPr>
              <a:t/>
            </a:r>
            <a:br>
              <a:rPr lang="ru-RU" sz="3200" dirty="0">
                <a:solidFill>
                  <a:srgbClr val="00B050"/>
                </a:solidFill>
              </a:rPr>
            </a:br>
            <a:endParaRPr lang="ru-RU" sz="3200" dirty="0">
              <a:solidFill>
                <a:srgbClr val="00B050"/>
              </a:solidFill>
            </a:endParaRPr>
          </a:p>
        </p:txBody>
      </p:sp>
    </p:spTree>
    <p:extLst>
      <p:ext uri="{BB962C8B-B14F-4D97-AF65-F5344CB8AC3E}">
        <p14:creationId xmlns:p14="http://schemas.microsoft.com/office/powerpoint/2010/main" val="483375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Лети, птичка!</a:t>
            </a:r>
          </a:p>
        </p:txBody>
      </p:sp>
      <p:pic>
        <p:nvPicPr>
          <p:cNvPr id="5123" name="Picture 3"/>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331640" y="1844824"/>
            <a:ext cx="4797968" cy="3200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471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9552" y="5301208"/>
            <a:ext cx="7700392" cy="780107"/>
          </a:xfrm>
        </p:spPr>
        <p:txBody>
          <a:bodyPr/>
          <a:lstStyle/>
          <a:p>
            <a:endParaRPr lang="ru-RU" dirty="0" smtClean="0">
              <a:solidFill>
                <a:srgbClr val="0070C0"/>
              </a:solidFill>
            </a:endParaRPr>
          </a:p>
          <a:p>
            <a:endParaRPr lang="ru-RU" dirty="0" smtClean="0">
              <a:solidFill>
                <a:srgbClr val="0070C0"/>
              </a:solidFill>
            </a:endParaRPr>
          </a:p>
          <a:p>
            <a:endParaRPr lang="ru-RU" dirty="0">
              <a:solidFill>
                <a:srgbClr val="0070C0"/>
              </a:solidFill>
            </a:endParaRPr>
          </a:p>
          <a:p>
            <a:endParaRPr lang="ru-RU" dirty="0" smtClean="0">
              <a:solidFill>
                <a:srgbClr val="0070C0"/>
              </a:solidFill>
            </a:endParaRPr>
          </a:p>
          <a:p>
            <a:endParaRPr lang="ru-RU" dirty="0">
              <a:solidFill>
                <a:srgbClr val="0070C0"/>
              </a:solidFill>
            </a:endParaRPr>
          </a:p>
          <a:p>
            <a:endParaRPr lang="ru-RU" dirty="0" smtClean="0">
              <a:solidFill>
                <a:srgbClr val="0070C0"/>
              </a:solidFill>
            </a:endParaRPr>
          </a:p>
          <a:p>
            <a:endParaRPr lang="ru-RU" dirty="0">
              <a:solidFill>
                <a:srgbClr val="0070C0"/>
              </a:solidFill>
            </a:endParaRPr>
          </a:p>
          <a:p>
            <a:endParaRPr lang="ru-RU" dirty="0" smtClean="0">
              <a:solidFill>
                <a:srgbClr val="0070C0"/>
              </a:solidFill>
            </a:endParaRPr>
          </a:p>
          <a:p>
            <a:endParaRPr lang="ru-RU" dirty="0">
              <a:solidFill>
                <a:srgbClr val="0070C0"/>
              </a:solidFill>
            </a:endParaRPr>
          </a:p>
          <a:p>
            <a:endParaRPr lang="ru-RU" dirty="0" smtClean="0">
              <a:solidFill>
                <a:srgbClr val="0070C0"/>
              </a:solidFill>
            </a:endParaRPr>
          </a:p>
          <a:p>
            <a:endParaRPr lang="ru-RU" dirty="0">
              <a:solidFill>
                <a:srgbClr val="0070C0"/>
              </a:solidFill>
            </a:endParaRPr>
          </a:p>
          <a:p>
            <a:r>
              <a:rPr lang="ru-RU" u="sng" dirty="0" smtClean="0">
                <a:solidFill>
                  <a:srgbClr val="0070C0"/>
                </a:solidFill>
              </a:rPr>
              <a:t>Дидактическая </a:t>
            </a:r>
            <a:r>
              <a:rPr lang="ru-RU" u="sng" dirty="0">
                <a:solidFill>
                  <a:srgbClr val="0070C0"/>
                </a:solidFill>
              </a:rPr>
              <a:t>задача: </a:t>
            </a:r>
            <a:r>
              <a:rPr lang="ru-RU" dirty="0">
                <a:solidFill>
                  <a:srgbClr val="0070C0"/>
                </a:solidFill>
              </a:rPr>
              <a:t>Развивать у детей </a:t>
            </a:r>
            <a:r>
              <a:rPr lang="ru-RU" dirty="0" err="1">
                <a:solidFill>
                  <a:srgbClr val="0070C0"/>
                </a:solidFill>
              </a:rPr>
              <a:t>звуковысотный</a:t>
            </a:r>
            <a:r>
              <a:rPr lang="ru-RU" dirty="0">
                <a:solidFill>
                  <a:srgbClr val="0070C0"/>
                </a:solidFill>
              </a:rPr>
              <a:t> слух, умение различать высокие, и низкие звуки</a:t>
            </a:r>
            <a:r>
              <a:rPr lang="ru-RU" dirty="0" smtClean="0">
                <a:solidFill>
                  <a:srgbClr val="0070C0"/>
                </a:solidFill>
              </a:rPr>
              <a:t>.</a:t>
            </a:r>
          </a:p>
          <a:p>
            <a:r>
              <a:rPr lang="ru-RU" dirty="0">
                <a:solidFill>
                  <a:srgbClr val="0070C0"/>
                </a:solidFill>
              </a:rPr>
              <a:t/>
            </a:r>
            <a:br>
              <a:rPr lang="ru-RU" dirty="0">
                <a:solidFill>
                  <a:srgbClr val="0070C0"/>
                </a:solidFill>
              </a:rPr>
            </a:br>
            <a:r>
              <a:rPr lang="ru-RU" u="sng" dirty="0">
                <a:solidFill>
                  <a:srgbClr val="0070C0"/>
                </a:solidFill>
              </a:rPr>
              <a:t>Ход игры:</a:t>
            </a:r>
            <a:r>
              <a:rPr lang="ru-RU" dirty="0">
                <a:solidFill>
                  <a:srgbClr val="0070C0"/>
                </a:solidFill>
              </a:rPr>
              <a:t/>
            </a:r>
            <a:br>
              <a:rPr lang="ru-RU" dirty="0">
                <a:solidFill>
                  <a:srgbClr val="0070C0"/>
                </a:solidFill>
              </a:rPr>
            </a:br>
            <a:r>
              <a:rPr lang="ru-RU" dirty="0">
                <a:solidFill>
                  <a:srgbClr val="0070C0"/>
                </a:solidFill>
              </a:rPr>
              <a:t>Педагог предлагает поиграть с птичкой и угадать, какой звук звучит. Если звук высокий, дети поднимают ручки вверх, тем самым, давая сигнал птичке к полету. Если звук низкий-ручки дети кладут на коленки-птичка останавливается.</a:t>
            </a:r>
          </a:p>
          <a:p>
            <a:endParaRPr lang="ru-RU" dirty="0">
              <a:solidFill>
                <a:srgbClr val="0070C0"/>
              </a:solidFill>
            </a:endParaRPr>
          </a:p>
          <a:p>
            <a:r>
              <a:rPr lang="ru-RU" dirty="0" smtClean="0">
                <a:solidFill>
                  <a:srgbClr val="0070C0"/>
                </a:solidFill>
              </a:rPr>
              <a:t>При повторении игры ведущим может стать ребенок, быстро среагировавший на звук и правильно выполнивший задание. Он становится ведущим и регулирует движение птички.</a:t>
            </a:r>
            <a:endParaRPr lang="ru-RU" dirty="0">
              <a:solidFill>
                <a:srgbClr val="0070C0"/>
              </a:solidFill>
            </a:endParaRPr>
          </a:p>
        </p:txBody>
      </p:sp>
    </p:spTree>
    <p:extLst>
      <p:ext uri="{BB962C8B-B14F-4D97-AF65-F5344CB8AC3E}">
        <p14:creationId xmlns:p14="http://schemas.microsoft.com/office/powerpoint/2010/main" val="7033999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899592" y="1700808"/>
            <a:ext cx="5371042" cy="358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023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Пчелка и мед.</a:t>
            </a:r>
          </a:p>
        </p:txBody>
      </p:sp>
      <p:pic>
        <p:nvPicPr>
          <p:cNvPr id="7170" name="Picture 2" descr="C:\Users\uyfuf\Desktop\115649173_0_110814_1949014f_XL.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43608" y="1124744"/>
            <a:ext cx="571055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7390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40152" y="4653136"/>
            <a:ext cx="3009528" cy="2006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467544" y="2132856"/>
            <a:ext cx="8050088" cy="2862322"/>
          </a:xfrm>
          <a:prstGeom prst="rect">
            <a:avLst/>
          </a:prstGeom>
        </p:spPr>
        <p:txBody>
          <a:bodyPr wrap="square">
            <a:spAutoFit/>
          </a:bodyPr>
          <a:lstStyle/>
          <a:p>
            <a:r>
              <a:rPr lang="ru-RU" sz="2000" u="sng" dirty="0" smtClean="0">
                <a:solidFill>
                  <a:srgbClr val="0070C0"/>
                </a:solidFill>
                <a:latin typeface="+mn-lt"/>
              </a:rPr>
              <a:t>Дидактическая задача: </a:t>
            </a:r>
            <a:r>
              <a:rPr lang="ru-RU" sz="2000" dirty="0">
                <a:solidFill>
                  <a:srgbClr val="0070C0"/>
                </a:solidFill>
                <a:latin typeface="+mn-lt"/>
              </a:rPr>
              <a:t>Развивать у детей </a:t>
            </a:r>
            <a:r>
              <a:rPr lang="ru-RU" sz="2000" dirty="0" err="1">
                <a:solidFill>
                  <a:srgbClr val="0070C0"/>
                </a:solidFill>
                <a:latin typeface="+mn-lt"/>
              </a:rPr>
              <a:t>звуковысотный</a:t>
            </a:r>
            <a:r>
              <a:rPr lang="ru-RU" sz="2000" dirty="0">
                <a:solidFill>
                  <a:srgbClr val="0070C0"/>
                </a:solidFill>
                <a:latin typeface="+mn-lt"/>
              </a:rPr>
              <a:t> слух, учить </a:t>
            </a:r>
            <a:r>
              <a:rPr lang="ru-RU" sz="2000" dirty="0" smtClean="0">
                <a:solidFill>
                  <a:srgbClr val="0070C0"/>
                </a:solidFill>
                <a:latin typeface="+mn-lt"/>
              </a:rPr>
              <a:t>воспроизводить </a:t>
            </a:r>
            <a:r>
              <a:rPr lang="ru-RU" sz="2000" dirty="0">
                <a:solidFill>
                  <a:srgbClr val="0070C0"/>
                </a:solidFill>
                <a:latin typeface="+mn-lt"/>
              </a:rPr>
              <a:t>высокие  и низкие  звуки,  развивать  дыхание .</a:t>
            </a:r>
            <a:br>
              <a:rPr lang="ru-RU" sz="2000" dirty="0">
                <a:solidFill>
                  <a:srgbClr val="0070C0"/>
                </a:solidFill>
                <a:latin typeface="+mn-lt"/>
              </a:rPr>
            </a:br>
            <a:r>
              <a:rPr lang="ru-RU" sz="2000" dirty="0">
                <a:solidFill>
                  <a:srgbClr val="0070C0"/>
                </a:solidFill>
                <a:latin typeface="+mn-lt"/>
              </a:rPr>
              <a:t/>
            </a:r>
            <a:br>
              <a:rPr lang="ru-RU" sz="2000" dirty="0">
                <a:solidFill>
                  <a:srgbClr val="0070C0"/>
                </a:solidFill>
                <a:latin typeface="+mn-lt"/>
              </a:rPr>
            </a:br>
            <a:r>
              <a:rPr lang="ru-RU" sz="2000" u="sng" dirty="0">
                <a:solidFill>
                  <a:srgbClr val="0070C0"/>
                </a:solidFill>
                <a:latin typeface="+mn-lt"/>
              </a:rPr>
              <a:t>Ход игры: </a:t>
            </a:r>
            <a:r>
              <a:rPr lang="ru-RU" sz="2000" dirty="0">
                <a:solidFill>
                  <a:srgbClr val="0070C0"/>
                </a:solidFill>
                <a:latin typeface="+mn-lt"/>
              </a:rPr>
              <a:t/>
            </a:r>
            <a:br>
              <a:rPr lang="ru-RU" sz="2000" dirty="0">
                <a:solidFill>
                  <a:srgbClr val="0070C0"/>
                </a:solidFill>
                <a:latin typeface="+mn-lt"/>
              </a:rPr>
            </a:br>
            <a:r>
              <a:rPr lang="ru-RU" sz="2000" dirty="0">
                <a:solidFill>
                  <a:srgbClr val="0070C0"/>
                </a:solidFill>
                <a:latin typeface="+mn-lt"/>
              </a:rPr>
              <a:t>(Дети стоят в кругу вытянув руки ладошками вверх).</a:t>
            </a:r>
            <a:br>
              <a:rPr lang="ru-RU" sz="2000" dirty="0">
                <a:solidFill>
                  <a:srgbClr val="0070C0"/>
                </a:solidFill>
                <a:latin typeface="+mn-lt"/>
              </a:rPr>
            </a:br>
            <a:r>
              <a:rPr lang="ru-RU" sz="2000" dirty="0">
                <a:solidFill>
                  <a:srgbClr val="0070C0"/>
                </a:solidFill>
                <a:latin typeface="+mn-lt"/>
              </a:rPr>
              <a:t>Пчёлы — полезные насекомые. Они собирают пыльцу с цветов и делают мёд. </a:t>
            </a:r>
            <a:r>
              <a:rPr lang="ru-RU" sz="2000" dirty="0" smtClean="0">
                <a:solidFill>
                  <a:srgbClr val="0070C0"/>
                </a:solidFill>
                <a:latin typeface="+mn-lt"/>
              </a:rPr>
              <a:t>Покажите, </a:t>
            </a:r>
            <a:r>
              <a:rPr lang="ru-RU" sz="2000" dirty="0">
                <a:solidFill>
                  <a:srgbClr val="0070C0"/>
                </a:solidFill>
                <a:latin typeface="+mn-lt"/>
              </a:rPr>
              <a:t>как жужжат пчёлы.</a:t>
            </a:r>
            <a:br>
              <a:rPr lang="ru-RU" sz="2000" dirty="0">
                <a:solidFill>
                  <a:srgbClr val="0070C0"/>
                </a:solidFill>
                <a:latin typeface="+mn-lt"/>
              </a:rPr>
            </a:br>
            <a:r>
              <a:rPr lang="ru-RU" sz="2000" dirty="0">
                <a:solidFill>
                  <a:srgbClr val="0070C0"/>
                </a:solidFill>
                <a:latin typeface="+mn-lt"/>
              </a:rPr>
              <a:t>(Пчёлка летит - жужжать, издавая высокий звук «ж», пчелка села на ладошку -жужжать, издавая низкий звук «ж»)</a:t>
            </a:r>
          </a:p>
        </p:txBody>
      </p:sp>
    </p:spTree>
    <p:extLst>
      <p:ext uri="{BB962C8B-B14F-4D97-AF65-F5344CB8AC3E}">
        <p14:creationId xmlns:p14="http://schemas.microsoft.com/office/powerpoint/2010/main" val="565149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63649" y="2204864"/>
            <a:ext cx="6615113" cy="439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09561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Лягушка-</a:t>
            </a:r>
            <a:r>
              <a:rPr lang="ru-RU" dirty="0" err="1" smtClean="0">
                <a:solidFill>
                  <a:srgbClr val="00B050"/>
                </a:solidFill>
              </a:rPr>
              <a:t>попрыгушка</a:t>
            </a:r>
            <a:endParaRPr lang="ru-RU" dirty="0" smtClean="0">
              <a:solidFill>
                <a:srgbClr val="00B050"/>
              </a:solidFill>
            </a:endParaRPr>
          </a:p>
        </p:txBody>
      </p:sp>
      <p:pic>
        <p:nvPicPr>
          <p:cNvPr id="10242"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285852" y="1643050"/>
            <a:ext cx="5174886" cy="4035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9405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Содержимое 2"/>
          <p:cNvSpPr>
            <a:spLocks noGrp="1"/>
          </p:cNvSpPr>
          <p:nvPr>
            <p:ph idx="1"/>
          </p:nvPr>
        </p:nvSpPr>
        <p:spPr>
          <a:xfrm>
            <a:off x="467544" y="2204864"/>
            <a:ext cx="8158163" cy="3482975"/>
          </a:xfrm>
        </p:spPr>
        <p:txBody>
          <a:bodyPr/>
          <a:lstStyle/>
          <a:p>
            <a:pPr marL="0" indent="0" algn="just">
              <a:buNone/>
            </a:pPr>
            <a:r>
              <a:rPr lang="ru-RU" dirty="0">
                <a:solidFill>
                  <a:srgbClr val="0070C0"/>
                </a:solidFill>
              </a:rPr>
              <a:t>Учитывая требования ФГОС, мы, педагоги должны менять </a:t>
            </a:r>
            <a:r>
              <a:rPr lang="ru-RU" dirty="0" smtClean="0">
                <a:solidFill>
                  <a:srgbClr val="0070C0"/>
                </a:solidFill>
              </a:rPr>
              <a:t>свой подход к развитию современного дошкольника.</a:t>
            </a:r>
          </a:p>
          <a:p>
            <a:pPr marL="0" indent="0" algn="just">
              <a:buNone/>
            </a:pPr>
            <a:r>
              <a:rPr lang="ru-RU" dirty="0" smtClean="0">
                <a:solidFill>
                  <a:srgbClr val="0070C0"/>
                </a:solidFill>
              </a:rPr>
              <a:t>В </a:t>
            </a:r>
            <a:r>
              <a:rPr lang="ru-RU" dirty="0">
                <a:solidFill>
                  <a:srgbClr val="0070C0"/>
                </a:solidFill>
              </a:rPr>
              <a:t>связи с этим предлагаю Вашему вниманию, на мой взгляд, </a:t>
            </a:r>
            <a:r>
              <a:rPr lang="ru-RU" dirty="0" smtClean="0">
                <a:solidFill>
                  <a:srgbClr val="0070C0"/>
                </a:solidFill>
              </a:rPr>
              <a:t>оригинальный  </a:t>
            </a:r>
            <a:r>
              <a:rPr lang="ru-RU" dirty="0">
                <a:solidFill>
                  <a:srgbClr val="0070C0"/>
                </a:solidFill>
              </a:rPr>
              <a:t>подход к использованию, казалось бы  простых </a:t>
            </a:r>
            <a:r>
              <a:rPr lang="ru-RU" dirty="0" smtClean="0">
                <a:solidFill>
                  <a:srgbClr val="0070C0"/>
                </a:solidFill>
              </a:rPr>
              <a:t>вещей</a:t>
            </a:r>
            <a:r>
              <a:rPr lang="ru-RU" dirty="0">
                <a:solidFill>
                  <a:srgbClr val="0070C0"/>
                </a:solidFill>
              </a:rPr>
              <a:t>, совершенно не относящихся к музыке для </a:t>
            </a:r>
            <a:r>
              <a:rPr lang="ru-RU" dirty="0" smtClean="0">
                <a:solidFill>
                  <a:srgbClr val="0070C0"/>
                </a:solidFill>
              </a:rPr>
              <a:t>развития дошкольников</a:t>
            </a:r>
            <a:r>
              <a:rPr lang="ru-RU" dirty="0">
                <a:solidFill>
                  <a:srgbClr val="0070C0"/>
                </a:solidFill>
              </a:rPr>
              <a:t>.</a:t>
            </a:r>
          </a:p>
          <a:p>
            <a:pPr algn="just"/>
            <a:endParaRPr lang="ru-RU" dirty="0" smtClean="0">
              <a:solidFill>
                <a:srgbClr val="0070C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0" y="4929198"/>
            <a:ext cx="7772400" cy="1500187"/>
          </a:xfrm>
        </p:spPr>
        <p:txBody>
          <a:bodyPr/>
          <a:lstStyle/>
          <a:p>
            <a:endParaRPr lang="ru-RU" dirty="0" smtClean="0">
              <a:solidFill>
                <a:srgbClr val="0070C0"/>
              </a:solidFill>
            </a:endParaRPr>
          </a:p>
          <a:p>
            <a:r>
              <a:rPr lang="ru-RU" u="sng" dirty="0" smtClean="0">
                <a:solidFill>
                  <a:srgbClr val="0070C0"/>
                </a:solidFill>
              </a:rPr>
              <a:t>Дидактическая задача: </a:t>
            </a:r>
            <a:r>
              <a:rPr lang="ru-RU" dirty="0" smtClean="0">
                <a:solidFill>
                  <a:srgbClr val="0070C0"/>
                </a:solidFill>
              </a:rPr>
              <a:t>Различать движение мелодии вверх, вниз или на одном месте, отмечая его положением лягушки на болотной кочке.</a:t>
            </a:r>
          </a:p>
          <a:p>
            <a:r>
              <a:rPr lang="ru-RU" u="sng" dirty="0" smtClean="0">
                <a:solidFill>
                  <a:srgbClr val="0070C0"/>
                </a:solidFill>
              </a:rPr>
              <a:t>Ход игры:</a:t>
            </a:r>
            <a:endParaRPr lang="ru-RU" u="sng" dirty="0">
              <a:solidFill>
                <a:srgbClr val="0070C0"/>
              </a:solidFill>
            </a:endParaRPr>
          </a:p>
          <a:p>
            <a:r>
              <a:rPr lang="ru-RU" dirty="0" smtClean="0">
                <a:solidFill>
                  <a:srgbClr val="0070C0"/>
                </a:solidFill>
              </a:rPr>
              <a:t>Ребенок-ведущий исполняет на любом инструменте мелодию, другой ребенок определяет движение мелодии вверх, вниз или на одном звуке и соответственно передвигает лягушку по ступенькам болотной кочки вверх, вниз или лягушка «прыгает» на одной ступеньке. Правильность выполнения определяют остальные дети аплодисментами (при правильном выполнении хлопают).По окончании выполнения задания ведущие выбирают следующих участников. </a:t>
            </a:r>
            <a:endParaRPr lang="ru-RU" dirty="0">
              <a:solidFill>
                <a:srgbClr val="0070C0"/>
              </a:solidFill>
            </a:endParaRPr>
          </a:p>
        </p:txBody>
      </p:sp>
      <p:pic>
        <p:nvPicPr>
          <p:cNvPr id="26626" name="Picture 2" descr="C:\Users\uyfuf\Desktop\1435750094_white-flowers-2-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57950" y="5429264"/>
            <a:ext cx="2629575" cy="1428736"/>
          </a:xfrm>
          <a:prstGeom prst="rect">
            <a:avLst/>
          </a:prstGeom>
          <a:noFill/>
          <a:extLst>
            <a:ext uri="{909E8E84-426E-40DD-AFC4-6F175D3DCCD1}">
              <a14:hiddenFill xmlns:a14="http://schemas.microsoft.com/office/drawing/2010/main">
                <a:solidFill>
                  <a:srgbClr val="FFFFFF"/>
                </a:solidFill>
              </a14:hiddenFill>
            </a:ext>
          </a:extLst>
        </p:spPr>
      </p:pic>
      <p:pic>
        <p:nvPicPr>
          <p:cNvPr id="26627" name="Picture 3" descr="C:\Users\uyfuf\Desktop\ljagushka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2396" y="4143380"/>
            <a:ext cx="1237223" cy="1506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504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Музыкальные рыбки</a:t>
            </a:r>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700808"/>
            <a:ext cx="6626926" cy="4419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9525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3568" y="4725144"/>
            <a:ext cx="7772400" cy="1500187"/>
          </a:xfrm>
        </p:spPr>
        <p:txBody>
          <a:bodyPr/>
          <a:lstStyle/>
          <a:p>
            <a:endParaRPr lang="ru-RU" dirty="0" smtClean="0"/>
          </a:p>
          <a:p>
            <a:r>
              <a:rPr lang="ru-RU" u="sng" dirty="0" smtClean="0">
                <a:solidFill>
                  <a:srgbClr val="0070C0"/>
                </a:solidFill>
              </a:rPr>
              <a:t>Дидактическая задача</a:t>
            </a:r>
            <a:r>
              <a:rPr lang="ru-RU" dirty="0" smtClean="0">
                <a:solidFill>
                  <a:srgbClr val="0070C0"/>
                </a:solidFill>
              </a:rPr>
              <a:t>: Закреплять знания о звуках высоких и низких. Уметь их различать.</a:t>
            </a:r>
          </a:p>
          <a:p>
            <a:r>
              <a:rPr lang="ru-RU" u="sng" dirty="0" smtClean="0">
                <a:solidFill>
                  <a:srgbClr val="0070C0"/>
                </a:solidFill>
              </a:rPr>
              <a:t>Ход игры:</a:t>
            </a:r>
          </a:p>
          <a:p>
            <a:r>
              <a:rPr lang="ru-RU" dirty="0">
                <a:solidFill>
                  <a:srgbClr val="0070C0"/>
                </a:solidFill>
              </a:rPr>
              <a:t>Рыбки по морю гуляли</a:t>
            </a:r>
            <a:br>
              <a:rPr lang="ru-RU" dirty="0">
                <a:solidFill>
                  <a:srgbClr val="0070C0"/>
                </a:solidFill>
              </a:rPr>
            </a:br>
            <a:r>
              <a:rPr lang="ru-RU" dirty="0">
                <a:solidFill>
                  <a:srgbClr val="0070C0"/>
                </a:solidFill>
              </a:rPr>
              <a:t>Музыку вдруг услыхали</a:t>
            </a:r>
            <a:br>
              <a:rPr lang="ru-RU" dirty="0">
                <a:solidFill>
                  <a:srgbClr val="0070C0"/>
                </a:solidFill>
              </a:rPr>
            </a:br>
            <a:r>
              <a:rPr lang="ru-RU" dirty="0">
                <a:solidFill>
                  <a:srgbClr val="0070C0"/>
                </a:solidFill>
              </a:rPr>
              <a:t>Как звучит высокий звук </a:t>
            </a:r>
            <a:br>
              <a:rPr lang="ru-RU" dirty="0">
                <a:solidFill>
                  <a:srgbClr val="0070C0"/>
                </a:solidFill>
              </a:rPr>
            </a:br>
            <a:r>
              <a:rPr lang="ru-RU" dirty="0">
                <a:solidFill>
                  <a:srgbClr val="0070C0"/>
                </a:solidFill>
              </a:rPr>
              <a:t>Вмиг наверх они плывут.</a:t>
            </a:r>
            <a:br>
              <a:rPr lang="ru-RU" dirty="0">
                <a:solidFill>
                  <a:srgbClr val="0070C0"/>
                </a:solidFill>
              </a:rPr>
            </a:br>
            <a:r>
              <a:rPr lang="ru-RU" dirty="0">
                <a:solidFill>
                  <a:srgbClr val="0070C0"/>
                </a:solidFill>
              </a:rPr>
              <a:t>-Один ребенок играет на металлофоне (или играет музыка), остальные дети подсказывают (показывают руками) рыбкам, какой звук звучит. </a:t>
            </a:r>
            <a:endParaRPr lang="ru-RU" dirty="0" smtClean="0">
              <a:solidFill>
                <a:srgbClr val="0070C0"/>
              </a:solidFill>
            </a:endParaRPr>
          </a:p>
          <a:p>
            <a:r>
              <a:rPr lang="ru-RU" dirty="0" smtClean="0">
                <a:solidFill>
                  <a:srgbClr val="0070C0"/>
                </a:solidFill>
              </a:rPr>
              <a:t>Можно разделить детей на две подгруппы: одна показывает сигнал, когда звучат высокие звуки, другая, когда низкие, затем поменяться.</a:t>
            </a:r>
            <a:endParaRPr lang="ru-RU" dirty="0">
              <a:solidFill>
                <a:srgbClr val="0070C0"/>
              </a:solidFill>
            </a:endParaRPr>
          </a:p>
        </p:txBody>
      </p:sp>
      <p:sp>
        <p:nvSpPr>
          <p:cNvPr id="4" name="Прямоугольник 3"/>
          <p:cNvSpPr/>
          <p:nvPr/>
        </p:nvSpPr>
        <p:spPr>
          <a:xfrm>
            <a:off x="1763688" y="3719601"/>
            <a:ext cx="6048672" cy="1200329"/>
          </a:xfrm>
          <a:prstGeom prst="rect">
            <a:avLst/>
          </a:prstGeom>
        </p:spPr>
        <p:txBody>
          <a:bodyPr wrap="square">
            <a:spAutoFit/>
          </a:bodyPr>
          <a:lstStyle/>
          <a:p>
            <a:r>
              <a:rPr lang="ru-RU" dirty="0"/>
              <a:t/>
            </a:r>
            <a:br>
              <a:rPr lang="ru-RU" dirty="0"/>
            </a:br>
            <a:r>
              <a:rPr lang="ru-RU" dirty="0"/>
              <a:t/>
            </a:r>
            <a:br>
              <a:rPr lang="ru-RU" dirty="0"/>
            </a:br>
            <a:r>
              <a:rPr lang="ru-RU" dirty="0"/>
              <a:t/>
            </a:r>
            <a:br>
              <a:rPr lang="ru-RU" dirty="0"/>
            </a:br>
            <a:endParaRPr lang="ru-RU" dirty="0">
              <a:solidFill>
                <a:srgbClr val="0070C0"/>
              </a:solidFill>
            </a:endParaRPr>
          </a:p>
        </p:txBody>
      </p:sp>
    </p:spTree>
    <p:extLst>
      <p:ext uri="{BB962C8B-B14F-4D97-AF65-F5344CB8AC3E}">
        <p14:creationId xmlns:p14="http://schemas.microsoft.com/office/powerpoint/2010/main" val="11224157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47664" y="2204864"/>
            <a:ext cx="6192688" cy="413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3613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924944"/>
            <a:ext cx="7772400" cy="1362075"/>
          </a:xfrm>
        </p:spPr>
        <p:txBody>
          <a:bodyPr/>
          <a:lstStyle/>
          <a:p>
            <a:pPr algn="ctr"/>
            <a:r>
              <a:rPr lang="ru-RU" sz="3600" dirty="0">
                <a:solidFill>
                  <a:srgbClr val="00B050"/>
                </a:solidFill>
              </a:rPr>
              <a:t>Игра на развитие </a:t>
            </a:r>
            <a:br>
              <a:rPr lang="ru-RU" sz="3600" dirty="0">
                <a:solidFill>
                  <a:srgbClr val="00B050"/>
                </a:solidFill>
              </a:rPr>
            </a:br>
            <a:r>
              <a:rPr lang="ru-RU" sz="3600" dirty="0">
                <a:solidFill>
                  <a:srgbClr val="00B050"/>
                </a:solidFill>
              </a:rPr>
              <a:t>диатонического слуха.</a:t>
            </a:r>
            <a:br>
              <a:rPr lang="ru-RU" sz="3600" dirty="0">
                <a:solidFill>
                  <a:srgbClr val="00B050"/>
                </a:solidFill>
              </a:rPr>
            </a:br>
            <a:endParaRPr lang="ru-RU" sz="3600" dirty="0">
              <a:solidFill>
                <a:srgbClr val="00B050"/>
              </a:solidFill>
            </a:endParaRPr>
          </a:p>
        </p:txBody>
      </p:sp>
    </p:spTree>
    <p:extLst>
      <p:ext uri="{BB962C8B-B14F-4D97-AF65-F5344CB8AC3E}">
        <p14:creationId xmlns:p14="http://schemas.microsoft.com/office/powerpoint/2010/main" val="1993430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Звездное небо</a:t>
            </a:r>
          </a:p>
        </p:txBody>
      </p:sp>
      <p:pic>
        <p:nvPicPr>
          <p:cNvPr id="12291" name="Picture 3" descr="C:\Users\uyfuf\Desktop\0_96e57_8dbc3dde_S(5).gif"/>
          <p:cNvPicPr>
            <a:picLocks noGrp="1" noChangeAspect="1" noChangeArrowheads="1" noCro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404664"/>
            <a:ext cx="6336704" cy="633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7369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11560" y="4365104"/>
            <a:ext cx="7772400" cy="1500187"/>
          </a:xfrm>
        </p:spPr>
        <p:txBody>
          <a:bodyPr/>
          <a:lstStyle/>
          <a:p>
            <a:pPr algn="just"/>
            <a:r>
              <a:rPr lang="ru-RU" dirty="0" smtClean="0">
                <a:solidFill>
                  <a:srgbClr val="0070C0"/>
                </a:solidFill>
              </a:rPr>
              <a:t>Вариант 1. </a:t>
            </a:r>
          </a:p>
          <a:p>
            <a:pPr algn="just"/>
            <a:r>
              <a:rPr lang="ru-RU" u="sng" dirty="0" smtClean="0">
                <a:solidFill>
                  <a:srgbClr val="0070C0"/>
                </a:solidFill>
              </a:rPr>
              <a:t>Дидактическая задача: </a:t>
            </a:r>
            <a:r>
              <a:rPr lang="ru-RU" dirty="0" smtClean="0">
                <a:solidFill>
                  <a:srgbClr val="0070C0"/>
                </a:solidFill>
              </a:rPr>
              <a:t>Выявить умение различать динамику звуков (громко, тихо).</a:t>
            </a:r>
          </a:p>
          <a:p>
            <a:pPr algn="just"/>
            <a:r>
              <a:rPr lang="ru-RU" dirty="0" smtClean="0">
                <a:solidFill>
                  <a:srgbClr val="0070C0"/>
                </a:solidFill>
              </a:rPr>
              <a:t> </a:t>
            </a:r>
            <a:r>
              <a:rPr lang="ru-RU" u="sng" dirty="0" smtClean="0">
                <a:solidFill>
                  <a:srgbClr val="0070C0"/>
                </a:solidFill>
              </a:rPr>
              <a:t>Ход игры</a:t>
            </a:r>
            <a:r>
              <a:rPr lang="ru-RU" dirty="0" smtClean="0">
                <a:solidFill>
                  <a:srgbClr val="0070C0"/>
                </a:solidFill>
              </a:rPr>
              <a:t>:</a:t>
            </a:r>
          </a:p>
          <a:p>
            <a:pPr algn="just"/>
            <a:r>
              <a:rPr lang="ru-RU" dirty="0" smtClean="0">
                <a:solidFill>
                  <a:srgbClr val="0070C0"/>
                </a:solidFill>
              </a:rPr>
              <a:t>Дети выбирают водящего. Он отворачивается или выходит из комнаты. Все договариваются куда спрятать звездочку. Водящий должен найти ее, руководствуясь громкостью звучания хлопков детей: звучание усиливается по мере приближения к месту, где находится звездочка, или ослабевает по мере удаления от нее. Если ребенок успешно справился с заданием, при повторении игры он имеет право включить звездочку и выбрать следующего ведущего.</a:t>
            </a:r>
          </a:p>
          <a:p>
            <a:pPr algn="just"/>
            <a:r>
              <a:rPr lang="ru-RU" dirty="0" smtClean="0">
                <a:solidFill>
                  <a:srgbClr val="0070C0"/>
                </a:solidFill>
              </a:rPr>
              <a:t>Игру можно провести как развлечение.</a:t>
            </a:r>
            <a:endParaRPr lang="ru-RU" dirty="0">
              <a:solidFill>
                <a:srgbClr val="0070C0"/>
              </a:solidFill>
            </a:endParaRPr>
          </a:p>
        </p:txBody>
      </p:sp>
    </p:spTree>
    <p:extLst>
      <p:ext uri="{BB962C8B-B14F-4D97-AF65-F5344CB8AC3E}">
        <p14:creationId xmlns:p14="http://schemas.microsoft.com/office/powerpoint/2010/main" val="15887572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1520" y="2060848"/>
            <a:ext cx="8280920" cy="2585323"/>
          </a:xfrm>
          <a:prstGeom prst="rect">
            <a:avLst/>
          </a:prstGeom>
        </p:spPr>
        <p:txBody>
          <a:bodyPr wrap="square">
            <a:spAutoFit/>
          </a:bodyPr>
          <a:lstStyle/>
          <a:p>
            <a:endParaRPr lang="ru-RU" dirty="0" smtClean="0"/>
          </a:p>
          <a:p>
            <a:pPr algn="just"/>
            <a:r>
              <a:rPr lang="ru-RU" sz="2400" dirty="0" smtClean="0">
                <a:solidFill>
                  <a:srgbClr val="0070C0"/>
                </a:solidFill>
                <a:latin typeface="+mn-lt"/>
              </a:rPr>
              <a:t>Вариант2. </a:t>
            </a:r>
            <a:r>
              <a:rPr lang="ru-RU" sz="2400" u="sng" dirty="0" smtClean="0">
                <a:solidFill>
                  <a:srgbClr val="0070C0"/>
                </a:solidFill>
                <a:latin typeface="+mn-lt"/>
              </a:rPr>
              <a:t>Ход </a:t>
            </a:r>
            <a:r>
              <a:rPr lang="ru-RU" sz="2400" u="sng" dirty="0">
                <a:solidFill>
                  <a:srgbClr val="0070C0"/>
                </a:solidFill>
                <a:latin typeface="+mn-lt"/>
              </a:rPr>
              <a:t>игры</a:t>
            </a:r>
            <a:r>
              <a:rPr lang="ru-RU" sz="2400" u="sng" dirty="0" smtClean="0">
                <a:solidFill>
                  <a:srgbClr val="0070C0"/>
                </a:solidFill>
                <a:latin typeface="+mn-lt"/>
              </a:rPr>
              <a:t>:</a:t>
            </a:r>
          </a:p>
          <a:p>
            <a:pPr algn="just"/>
            <a:r>
              <a:rPr lang="ru-RU" sz="2400" dirty="0">
                <a:solidFill>
                  <a:srgbClr val="0070C0"/>
                </a:solidFill>
                <a:latin typeface="+mn-lt"/>
              </a:rPr>
              <a:t/>
            </a:r>
            <a:br>
              <a:rPr lang="ru-RU" sz="2400" dirty="0">
                <a:solidFill>
                  <a:srgbClr val="0070C0"/>
                </a:solidFill>
                <a:latin typeface="+mn-lt"/>
              </a:rPr>
            </a:br>
            <a:r>
              <a:rPr lang="ru-RU" sz="2400" dirty="0">
                <a:solidFill>
                  <a:srgbClr val="0070C0"/>
                </a:solidFill>
                <a:latin typeface="+mn-lt"/>
              </a:rPr>
              <a:t>Ночью на небе появляются звёзды. Иногда они светят ярко, и их хорошо видно, а иногда-тускло. Посмотри на звездочку, если звёздочка загорается — мы хлопаем в ладоши сильно, если звездочка потухает — слабо.</a:t>
            </a:r>
          </a:p>
        </p:txBody>
      </p:sp>
    </p:spTree>
    <p:extLst>
      <p:ext uri="{BB962C8B-B14F-4D97-AF65-F5344CB8AC3E}">
        <p14:creationId xmlns:p14="http://schemas.microsoft.com/office/powerpoint/2010/main" val="10973467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75656" y="2132856"/>
            <a:ext cx="5900737" cy="394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7317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924944"/>
            <a:ext cx="7772400" cy="1362075"/>
          </a:xfrm>
        </p:spPr>
        <p:txBody>
          <a:bodyPr/>
          <a:lstStyle/>
          <a:p>
            <a:pPr algn="ctr"/>
            <a:r>
              <a:rPr lang="ru-RU" sz="3600" dirty="0">
                <a:solidFill>
                  <a:srgbClr val="00B050"/>
                </a:solidFill>
              </a:rPr>
              <a:t>Игры, направленные </a:t>
            </a:r>
            <a:r>
              <a:rPr lang="ru-RU" sz="3600" dirty="0" smtClean="0">
                <a:solidFill>
                  <a:srgbClr val="00B050"/>
                </a:solidFill>
              </a:rPr>
              <a:t>на развитие способности определять эмоции в музыке.</a:t>
            </a:r>
            <a:r>
              <a:rPr lang="ru-RU" sz="3600" dirty="0">
                <a:solidFill>
                  <a:srgbClr val="00B050"/>
                </a:solidFill>
              </a:rPr>
              <a:t/>
            </a:r>
            <a:br>
              <a:rPr lang="ru-RU" sz="3600" dirty="0">
                <a:solidFill>
                  <a:srgbClr val="00B050"/>
                </a:solidFill>
              </a:rPr>
            </a:br>
            <a:endParaRPr lang="ru-RU" sz="3600" dirty="0">
              <a:solidFill>
                <a:srgbClr val="00B050"/>
              </a:solidFill>
            </a:endParaRPr>
          </a:p>
        </p:txBody>
      </p:sp>
    </p:spTree>
    <p:extLst>
      <p:ext uri="{BB962C8B-B14F-4D97-AF65-F5344CB8AC3E}">
        <p14:creationId xmlns:p14="http://schemas.microsoft.com/office/powerpoint/2010/main" val="15085028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780928"/>
            <a:ext cx="7772400" cy="1362075"/>
          </a:xfrm>
        </p:spPr>
        <p:txBody>
          <a:bodyPr/>
          <a:lstStyle/>
          <a:p>
            <a:pPr algn="ctr"/>
            <a:r>
              <a:rPr lang="ru-RU" sz="3200" dirty="0" smtClean="0">
                <a:solidFill>
                  <a:srgbClr val="00B050"/>
                </a:solidFill>
              </a:rPr>
              <a:t>Дидактические Игры  </a:t>
            </a:r>
            <a:r>
              <a:rPr lang="ru-RU" sz="3200" dirty="0">
                <a:solidFill>
                  <a:srgbClr val="00B050"/>
                </a:solidFill>
              </a:rPr>
              <a:t>на развитие дыхания, умения делать длительный выдох,  вырабатывать правильную воздушную струю.</a:t>
            </a:r>
            <a:r>
              <a:rPr lang="ru-RU" sz="3200" dirty="0"/>
              <a:t/>
            </a:r>
            <a:br>
              <a:rPr lang="ru-RU" sz="3200" dirty="0"/>
            </a:br>
            <a:endParaRPr lang="ru-RU" sz="3200" dirty="0"/>
          </a:p>
        </p:txBody>
      </p:sp>
    </p:spTree>
    <p:extLst>
      <p:ext uri="{BB962C8B-B14F-4D97-AF65-F5344CB8AC3E}">
        <p14:creationId xmlns:p14="http://schemas.microsoft.com/office/powerpoint/2010/main" val="40884331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В гостях у </a:t>
            </a:r>
            <a:r>
              <a:rPr lang="ru-RU" dirty="0" err="1" smtClean="0">
                <a:solidFill>
                  <a:srgbClr val="00B050"/>
                </a:solidFill>
              </a:rPr>
              <a:t>Макуина</a:t>
            </a:r>
            <a:endParaRPr lang="ru-RU" dirty="0" smtClean="0">
              <a:solidFill>
                <a:srgbClr val="00B050"/>
              </a:solidFill>
            </a:endParaRPr>
          </a:p>
        </p:txBody>
      </p:sp>
      <p:pic>
        <p:nvPicPr>
          <p:cNvPr id="1331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95736" y="1412776"/>
            <a:ext cx="3240360" cy="4868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9650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755576" y="4581128"/>
            <a:ext cx="7772400" cy="1500187"/>
          </a:xfrm>
        </p:spPr>
        <p:txBody>
          <a:bodyPr/>
          <a:lstStyle/>
          <a:p>
            <a:pPr algn="just"/>
            <a:r>
              <a:rPr lang="ru-RU" u="sng" dirty="0" smtClean="0">
                <a:solidFill>
                  <a:srgbClr val="0070C0"/>
                </a:solidFill>
              </a:rPr>
              <a:t>Дидактическая задача</a:t>
            </a:r>
            <a:r>
              <a:rPr lang="ru-RU" dirty="0" smtClean="0">
                <a:solidFill>
                  <a:srgbClr val="0070C0"/>
                </a:solidFill>
              </a:rPr>
              <a:t>: Проявлять умение детей воспринимать и различать разный характер музыки (веселая, грустная и т.д.)</a:t>
            </a:r>
          </a:p>
          <a:p>
            <a:pPr algn="just"/>
            <a:r>
              <a:rPr lang="ru-RU" u="sng" dirty="0" smtClean="0">
                <a:solidFill>
                  <a:srgbClr val="0070C0"/>
                </a:solidFill>
              </a:rPr>
              <a:t>Ход игры:</a:t>
            </a:r>
          </a:p>
          <a:p>
            <a:pPr algn="just"/>
            <a:r>
              <a:rPr lang="ru-RU" dirty="0" smtClean="0">
                <a:solidFill>
                  <a:srgbClr val="0070C0"/>
                </a:solidFill>
              </a:rPr>
              <a:t>Детям раздаются карточки-эмоции. У ведущего (ребенка) в руках пособие «</a:t>
            </a:r>
            <a:r>
              <a:rPr lang="ru-RU" dirty="0" err="1" smtClean="0">
                <a:solidFill>
                  <a:srgbClr val="0070C0"/>
                </a:solidFill>
              </a:rPr>
              <a:t>Макуин</a:t>
            </a:r>
            <a:r>
              <a:rPr lang="ru-RU" dirty="0" smtClean="0">
                <a:solidFill>
                  <a:srgbClr val="0070C0"/>
                </a:solidFill>
              </a:rPr>
              <a:t>». Музыкальный руководитель, исполняет на фортепиано (в грамзаписи) музыкальные пьесы, соответствующие содержанию  карточек-эмоций. Задача детей угадать, какую музыку слушает </a:t>
            </a:r>
            <a:r>
              <a:rPr lang="ru-RU" dirty="0" err="1" smtClean="0">
                <a:solidFill>
                  <a:srgbClr val="0070C0"/>
                </a:solidFill>
              </a:rPr>
              <a:t>Макуин</a:t>
            </a:r>
            <a:r>
              <a:rPr lang="ru-RU" dirty="0" smtClean="0">
                <a:solidFill>
                  <a:srgbClr val="0070C0"/>
                </a:solidFill>
              </a:rPr>
              <a:t>. Дети узнают произведение и поднимают соответствующую  карточку-эмоцию. Ведущий должен эту эмоцию подобрать для </a:t>
            </a:r>
            <a:r>
              <a:rPr lang="ru-RU" dirty="0" err="1" smtClean="0">
                <a:solidFill>
                  <a:srgbClr val="0070C0"/>
                </a:solidFill>
              </a:rPr>
              <a:t>Макуина</a:t>
            </a:r>
            <a:r>
              <a:rPr lang="ru-RU" dirty="0" smtClean="0">
                <a:solidFill>
                  <a:srgbClr val="0070C0"/>
                </a:solidFill>
              </a:rPr>
              <a:t>. Если ведущий выполнил задание правильно, то выбирает ребенка который показал правильную карточку и он становится следующим ведущим.</a:t>
            </a:r>
            <a:endParaRPr lang="ru-RU" dirty="0">
              <a:solidFill>
                <a:srgbClr val="0070C0"/>
              </a:solidFill>
            </a:endParaRPr>
          </a:p>
        </p:txBody>
      </p:sp>
    </p:spTree>
    <p:extLst>
      <p:ext uri="{BB962C8B-B14F-4D97-AF65-F5344CB8AC3E}">
        <p14:creationId xmlns:p14="http://schemas.microsoft.com/office/powerpoint/2010/main" val="8748287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Дом эмоций</a:t>
            </a:r>
          </a:p>
        </p:txBody>
      </p:sp>
      <p:pic>
        <p:nvPicPr>
          <p:cNvPr id="14338"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428728" y="1643050"/>
            <a:ext cx="4429156" cy="3910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9285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11560" y="4221088"/>
            <a:ext cx="7772400" cy="1500187"/>
          </a:xfrm>
        </p:spPr>
        <p:txBody>
          <a:bodyPr/>
          <a:lstStyle/>
          <a:p>
            <a:endParaRPr lang="ru-RU" dirty="0" smtClean="0">
              <a:solidFill>
                <a:srgbClr val="0070C0"/>
              </a:solidFill>
            </a:endParaRPr>
          </a:p>
          <a:p>
            <a:endParaRPr lang="ru-RU" dirty="0">
              <a:solidFill>
                <a:srgbClr val="0070C0"/>
              </a:solidFill>
            </a:endParaRPr>
          </a:p>
          <a:p>
            <a:r>
              <a:rPr lang="ru-RU" u="sng" dirty="0" smtClean="0">
                <a:solidFill>
                  <a:srgbClr val="0070C0"/>
                </a:solidFill>
              </a:rPr>
              <a:t>Дидактическая </a:t>
            </a:r>
            <a:r>
              <a:rPr lang="ru-RU" u="sng" dirty="0">
                <a:solidFill>
                  <a:srgbClr val="0070C0"/>
                </a:solidFill>
              </a:rPr>
              <a:t>задача</a:t>
            </a:r>
            <a:r>
              <a:rPr lang="ru-RU" u="sng" dirty="0" smtClean="0">
                <a:solidFill>
                  <a:srgbClr val="0070C0"/>
                </a:solidFill>
              </a:rPr>
              <a:t>:  </a:t>
            </a:r>
            <a:r>
              <a:rPr lang="ru-RU" dirty="0">
                <a:solidFill>
                  <a:srgbClr val="0070C0"/>
                </a:solidFill>
              </a:rPr>
              <a:t>Р</a:t>
            </a:r>
            <a:r>
              <a:rPr lang="ru-RU" dirty="0" smtClean="0">
                <a:solidFill>
                  <a:srgbClr val="0070C0"/>
                </a:solidFill>
              </a:rPr>
              <a:t>азвивать умение различать эмоции, формировать </a:t>
            </a:r>
            <a:r>
              <a:rPr lang="ru-RU" dirty="0">
                <a:solidFill>
                  <a:srgbClr val="0070C0"/>
                </a:solidFill>
              </a:rPr>
              <a:t>эмоциональную отзывчивость</a:t>
            </a:r>
            <a:r>
              <a:rPr lang="ru-RU" dirty="0" smtClean="0">
                <a:solidFill>
                  <a:srgbClr val="0070C0"/>
                </a:solidFill>
              </a:rPr>
              <a:t>.</a:t>
            </a:r>
          </a:p>
          <a:p>
            <a:r>
              <a:rPr lang="ru-RU" u="sng" dirty="0" smtClean="0">
                <a:solidFill>
                  <a:srgbClr val="0070C0"/>
                </a:solidFill>
              </a:rPr>
              <a:t>Ход игры:</a:t>
            </a:r>
          </a:p>
          <a:p>
            <a:pPr algn="just"/>
            <a:r>
              <a:rPr lang="ru-RU" dirty="0">
                <a:solidFill>
                  <a:srgbClr val="0070C0"/>
                </a:solidFill>
              </a:rPr>
              <a:t>На столе разложены карточки-пиктограммы эмоциональных состояний </a:t>
            </a:r>
            <a:r>
              <a:rPr lang="ru-RU" dirty="0" smtClean="0">
                <a:solidFill>
                  <a:srgbClr val="0070C0"/>
                </a:solidFill>
              </a:rPr>
              <a:t>лицевой стороной </a:t>
            </a:r>
            <a:r>
              <a:rPr lang="ru-RU" dirty="0">
                <a:solidFill>
                  <a:srgbClr val="0070C0"/>
                </a:solidFill>
              </a:rPr>
              <a:t>вниз. Один ребенок выбирает любую карточку.</a:t>
            </a:r>
          </a:p>
          <a:p>
            <a:pPr algn="just"/>
            <a:r>
              <a:rPr lang="ru-RU" dirty="0" smtClean="0">
                <a:solidFill>
                  <a:srgbClr val="0070C0"/>
                </a:solidFill>
              </a:rPr>
              <a:t>Не показывая карточку ребенок изображает </a:t>
            </a:r>
            <a:r>
              <a:rPr lang="ru-RU" dirty="0">
                <a:solidFill>
                  <a:srgbClr val="0070C0"/>
                </a:solidFill>
              </a:rPr>
              <a:t>данную эмоцию. Задания для остальных детей – угадать, какая это эмоция</a:t>
            </a:r>
            <a:r>
              <a:rPr lang="ru-RU" dirty="0" smtClean="0">
                <a:solidFill>
                  <a:srgbClr val="0070C0"/>
                </a:solidFill>
              </a:rPr>
              <a:t>. Кто угадал, тот получает эту карточку и поселяет ее в домик.</a:t>
            </a:r>
          </a:p>
          <a:p>
            <a:pPr algn="just"/>
            <a:r>
              <a:rPr lang="ru-RU" dirty="0" smtClean="0">
                <a:solidFill>
                  <a:srgbClr val="0070C0"/>
                </a:solidFill>
              </a:rPr>
              <a:t>В игре участвует любое количество детей. </a:t>
            </a:r>
            <a:endParaRPr lang="ru-RU" dirty="0">
              <a:solidFill>
                <a:srgbClr val="0070C0"/>
              </a:solidFill>
            </a:endParaRPr>
          </a:p>
        </p:txBody>
      </p:sp>
    </p:spTree>
    <p:extLst>
      <p:ext uri="{BB962C8B-B14F-4D97-AF65-F5344CB8AC3E}">
        <p14:creationId xmlns:p14="http://schemas.microsoft.com/office/powerpoint/2010/main" val="29597262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971600" y="1988840"/>
            <a:ext cx="3074799" cy="4602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5004048" y="2060848"/>
            <a:ext cx="3024336"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09453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996952"/>
            <a:ext cx="7772400" cy="1362075"/>
          </a:xfrm>
        </p:spPr>
        <p:txBody>
          <a:bodyPr/>
          <a:lstStyle/>
          <a:p>
            <a:pPr algn="ctr"/>
            <a:r>
              <a:rPr lang="ru-RU" sz="3600" dirty="0">
                <a:solidFill>
                  <a:srgbClr val="00B050"/>
                </a:solidFill>
              </a:rPr>
              <a:t>Игры с многофункциональными пособиями.</a:t>
            </a:r>
            <a:r>
              <a:rPr lang="ru-RU" sz="3600" dirty="0"/>
              <a:t/>
            </a:r>
            <a:br>
              <a:rPr lang="ru-RU" sz="3600" dirty="0"/>
            </a:br>
            <a:endParaRPr lang="ru-RU" sz="3600" dirty="0"/>
          </a:p>
        </p:txBody>
      </p:sp>
    </p:spTree>
    <p:extLst>
      <p:ext uri="{BB962C8B-B14F-4D97-AF65-F5344CB8AC3E}">
        <p14:creationId xmlns:p14="http://schemas.microsoft.com/office/powerpoint/2010/main" val="33695868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Кот-наоборот</a:t>
            </a:r>
          </a:p>
        </p:txBody>
      </p:sp>
      <p:pic>
        <p:nvPicPr>
          <p:cNvPr id="15362"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428728" y="1556792"/>
            <a:ext cx="5072098" cy="4337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56431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714480" y="1268760"/>
            <a:ext cx="4643470"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47713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3568" y="4725144"/>
            <a:ext cx="7772400" cy="1500187"/>
          </a:xfrm>
        </p:spPr>
        <p:txBody>
          <a:bodyPr/>
          <a:lstStyle/>
          <a:p>
            <a:pPr algn="just"/>
            <a:r>
              <a:rPr lang="ru-RU" u="sng" dirty="0" smtClean="0">
                <a:solidFill>
                  <a:srgbClr val="0070C0"/>
                </a:solidFill>
              </a:rPr>
              <a:t>Дидактическая задача: </a:t>
            </a:r>
            <a:r>
              <a:rPr lang="ru-RU" dirty="0" smtClean="0">
                <a:solidFill>
                  <a:srgbClr val="0070C0"/>
                </a:solidFill>
              </a:rPr>
              <a:t>Уметь находить и соотносить части музыкальных инструментов, знать их названия.</a:t>
            </a:r>
          </a:p>
          <a:p>
            <a:pPr algn="just"/>
            <a:r>
              <a:rPr lang="ru-RU" u="sng" dirty="0" smtClean="0">
                <a:solidFill>
                  <a:srgbClr val="0070C0"/>
                </a:solidFill>
              </a:rPr>
              <a:t>Ход игры:</a:t>
            </a:r>
          </a:p>
          <a:p>
            <a:pPr algn="just"/>
            <a:r>
              <a:rPr lang="ru-RU" dirty="0" smtClean="0">
                <a:solidFill>
                  <a:srgbClr val="0070C0"/>
                </a:solidFill>
              </a:rPr>
              <a:t>-К нам сегодня в гости пришел кот, но кот необычный-это кот-наоборот. Он все всегда путает, вот и сегодня он пришел к нам за помощью. Он перепутал все инструменты. Давайте поможем ему соотнести части музыкальных инструментов.</a:t>
            </a:r>
          </a:p>
          <a:p>
            <a:pPr algn="just"/>
            <a:endParaRPr lang="ru-RU" dirty="0">
              <a:solidFill>
                <a:srgbClr val="0070C0"/>
              </a:solidFill>
            </a:endParaRPr>
          </a:p>
          <a:p>
            <a:pPr algn="just"/>
            <a:r>
              <a:rPr lang="ru-RU" dirty="0" smtClean="0">
                <a:solidFill>
                  <a:srgbClr val="0070C0"/>
                </a:solidFill>
              </a:rPr>
              <a:t>Если ребенок правильно выполняет задание, то все дети хлопают. После правильного ответа играющий имеет право выбрать следующего игрока.</a:t>
            </a:r>
          </a:p>
          <a:p>
            <a:pPr algn="just"/>
            <a:r>
              <a:rPr lang="ru-RU" dirty="0" smtClean="0">
                <a:solidFill>
                  <a:srgbClr val="0070C0"/>
                </a:solidFill>
              </a:rPr>
              <a:t>Игра может проводиться в свободное от занятий время.</a:t>
            </a:r>
            <a:endParaRPr lang="ru-RU" dirty="0">
              <a:solidFill>
                <a:srgbClr val="0070C0"/>
              </a:solidFill>
            </a:endParaRPr>
          </a:p>
        </p:txBody>
      </p:sp>
    </p:spTree>
    <p:extLst>
      <p:ext uri="{BB962C8B-B14F-4D97-AF65-F5344CB8AC3E}">
        <p14:creationId xmlns:p14="http://schemas.microsoft.com/office/powerpoint/2010/main" val="32220319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42910" y="4071942"/>
            <a:ext cx="7772400" cy="1500187"/>
          </a:xfrm>
        </p:spPr>
        <p:txBody>
          <a:bodyPr/>
          <a:lstStyle/>
          <a:p>
            <a:pPr algn="just"/>
            <a:r>
              <a:rPr lang="ru-RU" dirty="0" smtClean="0">
                <a:solidFill>
                  <a:srgbClr val="0070C0"/>
                </a:solidFill>
              </a:rPr>
              <a:t>Вариант 2: </a:t>
            </a:r>
          </a:p>
          <a:p>
            <a:pPr algn="just"/>
            <a:r>
              <a:rPr lang="ru-RU" u="sng" dirty="0" smtClean="0">
                <a:solidFill>
                  <a:srgbClr val="0070C0"/>
                </a:solidFill>
              </a:rPr>
              <a:t>Дидактическая задача: </a:t>
            </a:r>
            <a:r>
              <a:rPr lang="ru-RU" dirty="0" smtClean="0">
                <a:solidFill>
                  <a:srgbClr val="0070C0"/>
                </a:solidFill>
              </a:rPr>
              <a:t>Выявить умение детей различать музыкальные инструменты на слух, знание их названий и внешний вид.</a:t>
            </a:r>
          </a:p>
          <a:p>
            <a:pPr algn="just"/>
            <a:r>
              <a:rPr lang="ru-RU" u="sng" dirty="0" smtClean="0">
                <a:solidFill>
                  <a:srgbClr val="0070C0"/>
                </a:solidFill>
              </a:rPr>
              <a:t>Ход игры:</a:t>
            </a:r>
          </a:p>
          <a:p>
            <a:pPr algn="just"/>
            <a:r>
              <a:rPr lang="ru-RU" dirty="0" smtClean="0">
                <a:solidFill>
                  <a:srgbClr val="0070C0"/>
                </a:solidFill>
              </a:rPr>
              <a:t>Дети сидят полукругом перед столом, на котором стоит коробочка с инструментами. Детям предлагают прослушать звук музыкального инструмента, угадать его и найти его на коробочке. За правильный ответ ребенок получает фишку. Выигрывает тот, у кого окажется большее число фишек.</a:t>
            </a:r>
          </a:p>
        </p:txBody>
      </p:sp>
    </p:spTree>
    <p:extLst>
      <p:ext uri="{BB962C8B-B14F-4D97-AF65-F5344CB8AC3E}">
        <p14:creationId xmlns:p14="http://schemas.microsoft.com/office/powerpoint/2010/main" val="669665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Птичка-невеличка</a:t>
            </a:r>
          </a:p>
        </p:txBody>
      </p:sp>
      <p:pic>
        <p:nvPicPr>
          <p:cNvPr id="2050"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835696" y="1340768"/>
            <a:ext cx="3384376" cy="5072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Цветик-</a:t>
            </a:r>
            <a:r>
              <a:rPr lang="ru-RU" dirty="0" err="1" smtClean="0">
                <a:solidFill>
                  <a:srgbClr val="00B050"/>
                </a:solidFill>
              </a:rPr>
              <a:t>разноцветик</a:t>
            </a:r>
            <a:endParaRPr lang="ru-RU" dirty="0" smtClean="0">
              <a:solidFill>
                <a:srgbClr val="00B050"/>
              </a:solidFill>
            </a:endParaRPr>
          </a:p>
        </p:txBody>
      </p:sp>
      <p:pic>
        <p:nvPicPr>
          <p:cNvPr id="1741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071538" y="1628800"/>
            <a:ext cx="4643470" cy="4274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1283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5918" y="1988840"/>
            <a:ext cx="5572164" cy="4588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379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14480" y="2204864"/>
            <a:ext cx="5143536" cy="443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73047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87624" y="2204864"/>
            <a:ext cx="6394786" cy="425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37771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42910" y="4000504"/>
            <a:ext cx="7772400" cy="1500187"/>
          </a:xfrm>
        </p:spPr>
        <p:txBody>
          <a:bodyPr/>
          <a:lstStyle/>
          <a:p>
            <a:pPr algn="just"/>
            <a:r>
              <a:rPr lang="ru-RU" dirty="0" smtClean="0">
                <a:solidFill>
                  <a:srgbClr val="0070C0"/>
                </a:solidFill>
              </a:rPr>
              <a:t>Данные дидактические игры наши дети используют в своей игровой деятельности. Игры можно  проводить на музыкальном занятии с целью закрепления пройденного материала, в совместной деятельности с воспитателем, а также самостоятельно.</a:t>
            </a:r>
          </a:p>
          <a:p>
            <a:pPr algn="just"/>
            <a:r>
              <a:rPr lang="ru-RU" dirty="0" smtClean="0">
                <a:solidFill>
                  <a:srgbClr val="0070C0"/>
                </a:solidFill>
              </a:rPr>
              <a:t>Не стоит забывать, что музыкально-дидактические игры должны быть просты и доступны, интересны и привлекательны. Только в этом случае они вызывают желание у детей петь, слушать, играть, танцевать.</a:t>
            </a:r>
          </a:p>
          <a:p>
            <a:endParaRPr lang="ru-RU" dirty="0"/>
          </a:p>
        </p:txBody>
      </p:sp>
    </p:spTree>
    <p:extLst>
      <p:ext uri="{BB962C8B-B14F-4D97-AF65-F5344CB8AC3E}">
        <p14:creationId xmlns:p14="http://schemas.microsoft.com/office/powerpoint/2010/main" val="7678951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3571876"/>
            <a:ext cx="8229600" cy="865236"/>
          </a:xfrm>
        </p:spPr>
        <p:txBody>
          <a:bodyPr/>
          <a:lstStyle/>
          <a:p>
            <a:pPr marL="0" indent="0" algn="ctr">
              <a:buNone/>
              <a:defRPr/>
            </a:pPr>
            <a:r>
              <a:rPr lang="ru-RU" sz="5400" dirty="0" smtClean="0">
                <a:solidFill>
                  <a:srgbClr val="00B050"/>
                </a:solidFill>
              </a:rPr>
              <a:t>СПАСИБО ЗА ВНИМАНИЕ!</a:t>
            </a:r>
            <a:endParaRPr lang="ru-RU" sz="5400" dirty="0">
              <a:solidFill>
                <a:srgbClr val="00B050"/>
              </a:solidFill>
            </a:endParaRPr>
          </a:p>
        </p:txBody>
      </p:sp>
    </p:spTree>
    <p:extLst>
      <p:ext uri="{BB962C8B-B14F-4D97-AF65-F5344CB8AC3E}">
        <p14:creationId xmlns:p14="http://schemas.microsoft.com/office/powerpoint/2010/main" val="450444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251520" y="764704"/>
            <a:ext cx="6143625" cy="4954588"/>
          </a:xfrm>
        </p:spPr>
        <p:txBody>
          <a:bodyPr/>
          <a:lstStyle/>
          <a:p>
            <a:pPr marL="0" indent="0">
              <a:buNone/>
            </a:pPr>
            <a:r>
              <a:rPr lang="ru-RU" sz="2000" u="sng" dirty="0" smtClean="0">
                <a:solidFill>
                  <a:srgbClr val="0070C0"/>
                </a:solidFill>
              </a:rPr>
              <a:t>Дидактическая задача: р</a:t>
            </a:r>
            <a:r>
              <a:rPr lang="ru-RU" sz="2000" dirty="0" smtClean="0">
                <a:solidFill>
                  <a:srgbClr val="0070C0"/>
                </a:solidFill>
              </a:rPr>
              <a:t>азвитие </a:t>
            </a:r>
            <a:r>
              <a:rPr lang="ru-RU" sz="2000" dirty="0">
                <a:solidFill>
                  <a:srgbClr val="0070C0"/>
                </a:solidFill>
              </a:rPr>
              <a:t>длительного непрерывного ротового выдоха; активизация губных мышц.</a:t>
            </a:r>
            <a:br>
              <a:rPr lang="ru-RU" sz="2000" dirty="0">
                <a:solidFill>
                  <a:srgbClr val="0070C0"/>
                </a:solidFill>
              </a:rPr>
            </a:br>
            <a:r>
              <a:rPr lang="ru-RU" sz="2000" dirty="0">
                <a:solidFill>
                  <a:srgbClr val="0070C0"/>
                </a:solidFill>
              </a:rPr>
              <a:t/>
            </a:r>
            <a:br>
              <a:rPr lang="ru-RU" sz="2000" dirty="0">
                <a:solidFill>
                  <a:srgbClr val="0070C0"/>
                </a:solidFill>
              </a:rPr>
            </a:br>
            <a:r>
              <a:rPr lang="ru-RU" sz="2000" u="sng" dirty="0">
                <a:solidFill>
                  <a:srgbClr val="0070C0"/>
                </a:solidFill>
              </a:rPr>
              <a:t>Ход игры</a:t>
            </a:r>
            <a:r>
              <a:rPr lang="ru-RU" sz="2000" u="sng" dirty="0" smtClean="0">
                <a:solidFill>
                  <a:srgbClr val="0070C0"/>
                </a:solidFill>
              </a:rPr>
              <a:t>:</a:t>
            </a:r>
          </a:p>
          <a:p>
            <a:pPr marL="0" indent="0">
              <a:buNone/>
            </a:pPr>
            <a:r>
              <a:rPr lang="ru-RU" sz="2000" dirty="0" smtClean="0">
                <a:solidFill>
                  <a:srgbClr val="0070C0"/>
                </a:solidFill>
              </a:rPr>
              <a:t>В игре участвуют два ребенка. </a:t>
            </a:r>
            <a:r>
              <a:rPr lang="ru-RU" sz="2000" dirty="0">
                <a:solidFill>
                  <a:srgbClr val="0070C0"/>
                </a:solidFill>
              </a:rPr>
              <a:t/>
            </a:r>
            <a:br>
              <a:rPr lang="ru-RU" sz="2000" dirty="0">
                <a:solidFill>
                  <a:srgbClr val="0070C0"/>
                </a:solidFill>
              </a:rPr>
            </a:br>
            <a:r>
              <a:rPr lang="ru-RU" sz="2000" dirty="0">
                <a:solidFill>
                  <a:srgbClr val="0070C0"/>
                </a:solidFill>
              </a:rPr>
              <a:t>- Посмотрите, </a:t>
            </a:r>
            <a:r>
              <a:rPr lang="ru-RU" sz="2000" dirty="0" smtClean="0">
                <a:solidFill>
                  <a:srgbClr val="0070C0"/>
                </a:solidFill>
              </a:rPr>
              <a:t>какие красивые птички </a:t>
            </a:r>
            <a:r>
              <a:rPr lang="ru-RU" sz="2000" dirty="0">
                <a:solidFill>
                  <a:srgbClr val="0070C0"/>
                </a:solidFill>
              </a:rPr>
              <a:t>к нам в гости </a:t>
            </a:r>
            <a:r>
              <a:rPr lang="ru-RU" sz="2000" dirty="0" smtClean="0">
                <a:solidFill>
                  <a:srgbClr val="0070C0"/>
                </a:solidFill>
              </a:rPr>
              <a:t>пожаловали! </a:t>
            </a:r>
            <a:r>
              <a:rPr lang="ru-RU" sz="2000" dirty="0">
                <a:solidFill>
                  <a:srgbClr val="0070C0"/>
                </a:solidFill>
              </a:rPr>
              <a:t>Посмотрим, </a:t>
            </a:r>
            <a:r>
              <a:rPr lang="ru-RU" sz="2000" dirty="0" smtClean="0">
                <a:solidFill>
                  <a:srgbClr val="0070C0"/>
                </a:solidFill>
              </a:rPr>
              <a:t>умеют </a:t>
            </a:r>
            <a:r>
              <a:rPr lang="ru-RU" sz="2000" dirty="0">
                <a:solidFill>
                  <a:srgbClr val="0070C0"/>
                </a:solidFill>
              </a:rPr>
              <a:t>ли </a:t>
            </a:r>
            <a:r>
              <a:rPr lang="ru-RU" sz="2000" dirty="0" smtClean="0">
                <a:solidFill>
                  <a:srgbClr val="0070C0"/>
                </a:solidFill>
              </a:rPr>
              <a:t>они </a:t>
            </a:r>
            <a:r>
              <a:rPr lang="ru-RU" sz="2000" dirty="0">
                <a:solidFill>
                  <a:srgbClr val="0070C0"/>
                </a:solidFill>
              </a:rPr>
              <a:t>летать?</a:t>
            </a:r>
            <a:br>
              <a:rPr lang="ru-RU" sz="2000" dirty="0">
                <a:solidFill>
                  <a:srgbClr val="0070C0"/>
                </a:solidFill>
              </a:rPr>
            </a:br>
            <a:r>
              <a:rPr lang="ru-RU" sz="2000" dirty="0">
                <a:solidFill>
                  <a:srgbClr val="0070C0"/>
                </a:solidFill>
              </a:rPr>
              <a:t>Педагог дует на </a:t>
            </a:r>
            <a:r>
              <a:rPr lang="ru-RU" sz="2000" dirty="0" smtClean="0">
                <a:solidFill>
                  <a:srgbClr val="0070C0"/>
                </a:solidFill>
              </a:rPr>
              <a:t>птичку (показывает, как правильно).</a:t>
            </a:r>
            <a:r>
              <a:rPr lang="ru-RU" sz="2000" dirty="0">
                <a:solidFill>
                  <a:srgbClr val="0070C0"/>
                </a:solidFill>
              </a:rPr>
              <a:t/>
            </a:r>
            <a:br>
              <a:rPr lang="ru-RU" sz="2000" dirty="0">
                <a:solidFill>
                  <a:srgbClr val="0070C0"/>
                </a:solidFill>
              </a:rPr>
            </a:br>
            <a:r>
              <a:rPr lang="ru-RU" sz="2000" dirty="0">
                <a:solidFill>
                  <a:srgbClr val="0070C0"/>
                </a:solidFill>
              </a:rPr>
              <a:t>- Смотрите, полетела!  Теперь </a:t>
            </a:r>
            <a:r>
              <a:rPr lang="ru-RU" sz="2000" dirty="0" smtClean="0">
                <a:solidFill>
                  <a:srgbClr val="0070C0"/>
                </a:solidFill>
              </a:rPr>
              <a:t>и вы попробуйте </a:t>
            </a:r>
            <a:r>
              <a:rPr lang="ru-RU" sz="2000" dirty="0">
                <a:solidFill>
                  <a:srgbClr val="0070C0"/>
                </a:solidFill>
              </a:rPr>
              <a:t>подуть. </a:t>
            </a:r>
            <a:br>
              <a:rPr lang="ru-RU" sz="2000" dirty="0">
                <a:solidFill>
                  <a:srgbClr val="0070C0"/>
                </a:solidFill>
              </a:rPr>
            </a:br>
            <a:r>
              <a:rPr lang="ru-RU" sz="2000" dirty="0" smtClean="0">
                <a:solidFill>
                  <a:srgbClr val="0070C0"/>
                </a:solidFill>
              </a:rPr>
              <a:t>Дети берут птичек </a:t>
            </a:r>
            <a:r>
              <a:rPr lang="ru-RU" sz="2000" dirty="0">
                <a:solidFill>
                  <a:srgbClr val="0070C0"/>
                </a:solidFill>
              </a:rPr>
              <a:t>и </a:t>
            </a:r>
            <a:r>
              <a:rPr lang="ru-RU" sz="2000" dirty="0" smtClean="0">
                <a:solidFill>
                  <a:srgbClr val="0070C0"/>
                </a:solidFill>
              </a:rPr>
              <a:t>дуют </a:t>
            </a:r>
            <a:r>
              <a:rPr lang="ru-RU" sz="2000" dirty="0">
                <a:solidFill>
                  <a:srgbClr val="0070C0"/>
                </a:solidFill>
              </a:rPr>
              <a:t>на крылья. Необходимо следить, чтобы ребенок стоял прямо, при выдохе не поднимал плечи, дул на одном выдохе, не добирая воздух, не надувал щеки, а губы слегка выдвигал вперед.</a:t>
            </a:r>
            <a:br>
              <a:rPr lang="ru-RU" sz="2000" dirty="0">
                <a:solidFill>
                  <a:srgbClr val="0070C0"/>
                </a:solidFill>
              </a:rPr>
            </a:br>
            <a:r>
              <a:rPr lang="ru-RU" sz="2000" dirty="0">
                <a:solidFill>
                  <a:srgbClr val="0070C0"/>
                </a:solidFill>
              </a:rPr>
              <a:t>Дуть можно не более 7 секунд с паузами, чтобы не закружилась голова.</a:t>
            </a:r>
            <a:r>
              <a:rPr lang="ru-RU" dirty="0"/>
              <a:t/>
            </a:r>
            <a:br>
              <a:rPr lang="ru-RU" dirty="0"/>
            </a:br>
            <a:endParaRPr lang="ru-RU" dirty="0" smtClean="0"/>
          </a:p>
        </p:txBody>
      </p:sp>
    </p:spTree>
    <p:extLst>
      <p:ext uri="{BB962C8B-B14F-4D97-AF65-F5344CB8AC3E}">
        <p14:creationId xmlns:p14="http://schemas.microsoft.com/office/powerpoint/2010/main" val="2166692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57200" y="274638"/>
            <a:ext cx="6115050" cy="1154112"/>
          </a:xfrm>
        </p:spPr>
        <p:txBody>
          <a:bodyPr/>
          <a:lstStyle/>
          <a:p>
            <a:r>
              <a:rPr lang="ru-RU" dirty="0" smtClean="0">
                <a:solidFill>
                  <a:srgbClr val="00B050"/>
                </a:solidFill>
              </a:rPr>
              <a:t>Змейка на солнышке</a:t>
            </a:r>
          </a:p>
        </p:txBody>
      </p:sp>
      <p:pic>
        <p:nvPicPr>
          <p:cNvPr id="27650" name="Picture 2" descr="C:\Users\uyfuf\Desktop\zmeja19.pn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556792"/>
            <a:ext cx="6779096" cy="3292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71166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11560" y="4869160"/>
            <a:ext cx="7772400" cy="1500187"/>
          </a:xfrm>
        </p:spPr>
        <p:txBody>
          <a:bodyPr/>
          <a:lstStyle/>
          <a:p>
            <a:r>
              <a:rPr lang="ru-RU" u="sng" dirty="0" smtClean="0">
                <a:solidFill>
                  <a:srgbClr val="0070C0"/>
                </a:solidFill>
              </a:rPr>
              <a:t>Дидактическая задача</a:t>
            </a:r>
            <a:r>
              <a:rPr lang="ru-RU" dirty="0" smtClean="0">
                <a:solidFill>
                  <a:srgbClr val="0070C0"/>
                </a:solidFill>
              </a:rPr>
              <a:t>: </a:t>
            </a:r>
            <a:r>
              <a:rPr lang="ru-RU" dirty="0">
                <a:solidFill>
                  <a:srgbClr val="0070C0"/>
                </a:solidFill>
              </a:rPr>
              <a:t>развитие правильного речевого дыхания - длительное произнесение на одном выдохе согласного звука Ш.</a:t>
            </a:r>
            <a:br>
              <a:rPr lang="ru-RU" dirty="0">
                <a:solidFill>
                  <a:srgbClr val="0070C0"/>
                </a:solidFill>
              </a:rPr>
            </a:br>
            <a:r>
              <a:rPr lang="ru-RU" dirty="0">
                <a:solidFill>
                  <a:srgbClr val="0070C0"/>
                </a:solidFill>
              </a:rPr>
              <a:t/>
            </a:r>
            <a:br>
              <a:rPr lang="ru-RU" dirty="0">
                <a:solidFill>
                  <a:srgbClr val="0070C0"/>
                </a:solidFill>
              </a:rPr>
            </a:br>
            <a:r>
              <a:rPr lang="ru-RU" u="sng" dirty="0">
                <a:solidFill>
                  <a:srgbClr val="0070C0"/>
                </a:solidFill>
              </a:rPr>
              <a:t>Ход игры</a:t>
            </a:r>
            <a:r>
              <a:rPr lang="ru-RU" dirty="0">
                <a:solidFill>
                  <a:srgbClr val="0070C0"/>
                </a:solidFill>
              </a:rPr>
              <a:t>:</a:t>
            </a:r>
            <a:br>
              <a:rPr lang="ru-RU" dirty="0">
                <a:solidFill>
                  <a:srgbClr val="0070C0"/>
                </a:solidFill>
              </a:rPr>
            </a:br>
            <a:r>
              <a:rPr lang="ru-RU" dirty="0">
                <a:solidFill>
                  <a:srgbClr val="0070C0"/>
                </a:solidFill>
              </a:rPr>
              <a:t/>
            </a:r>
            <a:br>
              <a:rPr lang="ru-RU" dirty="0">
                <a:solidFill>
                  <a:srgbClr val="0070C0"/>
                </a:solidFill>
              </a:rPr>
            </a:br>
            <a:r>
              <a:rPr lang="ru-RU" dirty="0">
                <a:solidFill>
                  <a:srgbClr val="0070C0"/>
                </a:solidFill>
              </a:rPr>
              <a:t>- Давайте поиграем со змейкой! Вылезла змейка из своей норки и решила погреться на солнышке. Змейку так хорошо пригревает солнышко, и она от удовольствия шипит: "Ш-Ш-Ш», и расправляет свой хвостик</a:t>
            </a:r>
            <a:r>
              <a:rPr lang="ru-RU" dirty="0" smtClean="0">
                <a:solidFill>
                  <a:srgbClr val="0070C0"/>
                </a:solidFill>
              </a:rPr>
              <a:t>.</a:t>
            </a:r>
            <a:r>
              <a:rPr lang="ru-RU" dirty="0">
                <a:solidFill>
                  <a:srgbClr val="0070C0"/>
                </a:solidFill>
              </a:rPr>
              <a:t/>
            </a:r>
            <a:br>
              <a:rPr lang="ru-RU" dirty="0">
                <a:solidFill>
                  <a:srgbClr val="0070C0"/>
                </a:solidFill>
              </a:rPr>
            </a:br>
            <a:r>
              <a:rPr lang="ru-RU" dirty="0">
                <a:solidFill>
                  <a:srgbClr val="0070C0"/>
                </a:solidFill>
              </a:rPr>
              <a:t>Напомните детям, что следует вдохнуть побольше воздуха и шипеть долго. Во время длительного произнесения звука Ш добирать воздух нельзя</a:t>
            </a:r>
            <a:r>
              <a:rPr lang="ru-RU" dirty="0" smtClean="0">
                <a:solidFill>
                  <a:srgbClr val="0070C0"/>
                </a:solidFill>
              </a:rPr>
              <a:t>.</a:t>
            </a:r>
          </a:p>
          <a:p>
            <a:r>
              <a:rPr lang="ru-RU" dirty="0" smtClean="0">
                <a:solidFill>
                  <a:srgbClr val="0070C0"/>
                </a:solidFill>
              </a:rPr>
              <a:t>На ленте мы отмечаем результаты детей, затем подводим итог, кто смог дольше протянуть звук.</a:t>
            </a:r>
            <a:endParaRPr lang="ru-RU" dirty="0">
              <a:solidFill>
                <a:srgbClr val="0070C0"/>
              </a:solidFill>
            </a:endParaRPr>
          </a:p>
        </p:txBody>
      </p:sp>
    </p:spTree>
    <p:extLst>
      <p:ext uri="{BB962C8B-B14F-4D97-AF65-F5344CB8AC3E}">
        <p14:creationId xmlns:p14="http://schemas.microsoft.com/office/powerpoint/2010/main" val="954052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5918" y="2060848"/>
            <a:ext cx="6000792" cy="441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46854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924944"/>
            <a:ext cx="7772400" cy="1362075"/>
          </a:xfrm>
        </p:spPr>
        <p:txBody>
          <a:bodyPr/>
          <a:lstStyle/>
          <a:p>
            <a:pPr algn="ctr"/>
            <a:r>
              <a:rPr lang="ru-RU" sz="3200" dirty="0" smtClean="0">
                <a:solidFill>
                  <a:srgbClr val="00B050"/>
                </a:solidFill>
              </a:rPr>
              <a:t>Дидактическая Игра </a:t>
            </a:r>
            <a:r>
              <a:rPr lang="ru-RU" sz="3200" dirty="0">
                <a:solidFill>
                  <a:srgbClr val="00B050"/>
                </a:solidFill>
              </a:rPr>
              <a:t>на овладение умением петь в унисон.</a:t>
            </a:r>
            <a:br>
              <a:rPr lang="ru-RU" sz="3200" dirty="0">
                <a:solidFill>
                  <a:srgbClr val="00B050"/>
                </a:solidFill>
              </a:rPr>
            </a:br>
            <a:endParaRPr lang="ru-RU" sz="3200" dirty="0">
              <a:solidFill>
                <a:srgbClr val="00B050"/>
              </a:solidFill>
            </a:endParaRPr>
          </a:p>
        </p:txBody>
      </p:sp>
      <p:pic>
        <p:nvPicPr>
          <p:cNvPr id="3075" name="Picture 3" descr="C:\Users\uyfuf\Desktop\0_9b768_84566283_X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49" y="3761656"/>
            <a:ext cx="3096344"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212774"/>
      </p:ext>
    </p:extLst>
  </p:cSld>
  <p:clrMapOvr>
    <a:masterClrMapping/>
  </p:clrMapOvr>
  <p:timing>
    <p:tnLst>
      <p:par>
        <p:cTn id="1" dur="indefinite" restart="never" nodeType="tmRoot"/>
      </p:par>
    </p:tnLst>
  </p:timing>
</p:sld>
</file>

<file path=ppt/theme/theme1.xml><?xml version="1.0" encoding="utf-8"?>
<a:theme xmlns:a="http://schemas.openxmlformats.org/drawingml/2006/main" name="Шабл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Шаблон 2</Template>
  <TotalTime>286</TotalTime>
  <Words>821</Words>
  <Application>Microsoft Office PowerPoint</Application>
  <PresentationFormat>Экран (4:3)</PresentationFormat>
  <Paragraphs>86</Paragraphs>
  <Slides>45</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45</vt:i4>
      </vt:variant>
    </vt:vector>
  </HeadingPairs>
  <TitlesOfParts>
    <vt:vector size="48" baseType="lpstr">
      <vt:lpstr>Arial</vt:lpstr>
      <vt:lpstr>Calibri</vt:lpstr>
      <vt:lpstr>Шаблон 2</vt:lpstr>
      <vt:lpstr>Музыкально-дидактические игры для детей старшего дошкольного возраста</vt:lpstr>
      <vt:lpstr>Презентация PowerPoint</vt:lpstr>
      <vt:lpstr>Дидактические Игры  на развитие дыхания, умения делать длительный выдох,  вырабатывать правильную воздушную струю. </vt:lpstr>
      <vt:lpstr>Птичка-невеличка</vt:lpstr>
      <vt:lpstr>Презентация PowerPoint</vt:lpstr>
      <vt:lpstr>Змейка на солнышке</vt:lpstr>
      <vt:lpstr>Презентация PowerPoint</vt:lpstr>
      <vt:lpstr>Презентация PowerPoint</vt:lpstr>
      <vt:lpstr>Дидактическая Игра на овладение умением петь в унисон. </vt:lpstr>
      <vt:lpstr>Песня звезд</vt:lpstr>
      <vt:lpstr>Презентация PowerPoint</vt:lpstr>
      <vt:lpstr>Дидактические Игры на развитие звуковысотного слуха. </vt:lpstr>
      <vt:lpstr>Лети, птичка!</vt:lpstr>
      <vt:lpstr>Презентация PowerPoint</vt:lpstr>
      <vt:lpstr>Презентация PowerPoint</vt:lpstr>
      <vt:lpstr>Пчелка и мед.</vt:lpstr>
      <vt:lpstr>Презентация PowerPoint</vt:lpstr>
      <vt:lpstr>Презентация PowerPoint</vt:lpstr>
      <vt:lpstr>Лягушка-попрыгушка</vt:lpstr>
      <vt:lpstr>Презентация PowerPoint</vt:lpstr>
      <vt:lpstr>Музыкальные рыбки</vt:lpstr>
      <vt:lpstr>Презентация PowerPoint</vt:lpstr>
      <vt:lpstr>Презентация PowerPoint</vt:lpstr>
      <vt:lpstr>Игра на развитие  диатонического слуха. </vt:lpstr>
      <vt:lpstr>Звездное небо</vt:lpstr>
      <vt:lpstr>Презентация PowerPoint</vt:lpstr>
      <vt:lpstr>Презентация PowerPoint</vt:lpstr>
      <vt:lpstr>Презентация PowerPoint</vt:lpstr>
      <vt:lpstr>Игры, направленные на развитие способности определять эмоции в музыке. </vt:lpstr>
      <vt:lpstr>В гостях у Макуина</vt:lpstr>
      <vt:lpstr>Презентация PowerPoint</vt:lpstr>
      <vt:lpstr>Дом эмоций</vt:lpstr>
      <vt:lpstr>Презентация PowerPoint</vt:lpstr>
      <vt:lpstr>Презентация PowerPoint</vt:lpstr>
      <vt:lpstr>Игры с многофункциональными пособиями. </vt:lpstr>
      <vt:lpstr>Кот-наоборот</vt:lpstr>
      <vt:lpstr>Презентация PowerPoint</vt:lpstr>
      <vt:lpstr>Презентация PowerPoint</vt:lpstr>
      <vt:lpstr>Презентация PowerPoint</vt:lpstr>
      <vt:lpstr>Цветик-разноцветик</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dc:title>
  <dc:creator>Ненаров И.Н.</dc:creator>
  <cp:lastModifiedBy>Ненаров Игорь Николаевич</cp:lastModifiedBy>
  <cp:revision>32</cp:revision>
  <dcterms:created xsi:type="dcterms:W3CDTF">2017-04-05T03:37:15Z</dcterms:created>
  <dcterms:modified xsi:type="dcterms:W3CDTF">2018-06-28T14:30:59Z</dcterms:modified>
</cp:coreProperties>
</file>