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72" r:id="rId11"/>
    <p:sldId id="265" r:id="rId12"/>
    <p:sldId id="266" r:id="rId13"/>
    <p:sldId id="267" r:id="rId14"/>
    <p:sldId id="269" r:id="rId15"/>
    <p:sldId id="268" r:id="rId16"/>
    <p:sldId id="270" r:id="rId17"/>
    <p:sldId id="271" r:id="rId18"/>
    <p:sldId id="273" r:id="rId1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221" autoAdjust="0"/>
    <p:restoredTop sz="94660"/>
  </p:normalViewPr>
  <p:slideViewPr>
    <p:cSldViewPr snapToGrid="0">
      <p:cViewPr varScale="1">
        <p:scale>
          <a:sx n="74" d="100"/>
          <a:sy n="74" d="100"/>
        </p:scale>
        <p:origin x="57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7/25/2018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7/25/2018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7/25/2018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7/25/2018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7/25/2018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7/25/2018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6B4A9-1611-4792-9094-5F34BCA07E0B}" type="datetimeFigureOut">
              <a:rPr lang="en-US" dirty="0"/>
              <a:t>7/25/2018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33C77-0158-454C-844F-B7AB9BD7DAD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7/25/2018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7/25/2018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7/25/2018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712588-04B1-427B-82EE-E8DB90309F08}" type="datetimeFigureOut">
              <a:rPr lang="en-US" dirty="0"/>
              <a:t>7/25/2018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9F0C5-380F-41C2-899A-BAC0F0927E16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7/25/2018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7/25/2018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7/25/2018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dirty="0"/>
              <a:t>7/25/2018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7/25/2018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7/25/2018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65" r:id="rId4"/>
    <p:sldLayoutId id="2147483653" r:id="rId5"/>
    <p:sldLayoutId id="2147483654" r:id="rId6"/>
    <p:sldLayoutId id="2147483655" r:id="rId7"/>
    <p:sldLayoutId id="2147483666" r:id="rId8"/>
    <p:sldLayoutId id="2147483657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67" r:id="rId15"/>
    <p:sldLayoutId id="2147483659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s://infourok.ru/prezentaciya-k-otkritomu-uroku-tema-alfavit-922358.html" TargetMode="External"/><Relationship Id="rId2" Type="http://schemas.openxmlformats.org/officeDocument/2006/relationships/hyperlink" Target="https://infourok.ru/prezentaciya-zagadki-o-zhivotnih-klass-2094436.html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present5.com/informatika-3-klas-urok-1-kompyutery-byvayut/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hyperlink" Target="https://uchebnik.mos.ru/composer2/lesson/343508/view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07067" y="1442434"/>
            <a:ext cx="7766936" cy="1287887"/>
          </a:xfrm>
        </p:spPr>
        <p:txBody>
          <a:bodyPr/>
          <a:lstStyle/>
          <a:p>
            <a:r>
              <a:rPr lang="ru-RU" dirty="0"/>
              <a:t>Урок русского </a:t>
            </a:r>
            <a:r>
              <a:rPr lang="ru-RU" dirty="0" smtClean="0"/>
              <a:t>языка</a:t>
            </a:r>
            <a:br>
              <a:rPr lang="ru-RU" dirty="0" smtClean="0"/>
            </a:br>
            <a:r>
              <a:rPr lang="ru-RU" dirty="0" smtClean="0"/>
              <a:t>в 1 классе по теме: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«Текст, предложение, слово. 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Обобщение»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781197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413684" y="620996"/>
            <a:ext cx="7228040" cy="54210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12275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3200" dirty="0">
                <a:solidFill>
                  <a:schemeClr val="tx1"/>
                </a:solidFill>
              </a:rPr>
              <a:t>Предложения составляют текст. Но не все предложения составляют текст. Определите , где текст. Почему?</a:t>
            </a:r>
            <a:br>
              <a:rPr lang="ru-RU" sz="3200" dirty="0">
                <a:solidFill>
                  <a:schemeClr val="tx1"/>
                </a:solidFill>
              </a:rPr>
            </a:br>
            <a:endParaRPr lang="ru-RU" sz="3200" dirty="0">
              <a:solidFill>
                <a:schemeClr val="tx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/>
              <a:t>	</a:t>
            </a:r>
            <a:r>
              <a:rPr lang="ru-RU" sz="3200" dirty="0">
                <a:solidFill>
                  <a:srgbClr val="00B050"/>
                </a:solidFill>
              </a:rPr>
              <a:t>Кошка спит на </a:t>
            </a:r>
            <a:r>
              <a:rPr lang="ru-RU" sz="3200" dirty="0" smtClean="0">
                <a:solidFill>
                  <a:srgbClr val="00B050"/>
                </a:solidFill>
              </a:rPr>
              <a:t>крыльце. Наступила весна. В </a:t>
            </a:r>
            <a:r>
              <a:rPr lang="ru-RU" sz="3200" dirty="0">
                <a:solidFill>
                  <a:srgbClr val="00B050"/>
                </a:solidFill>
              </a:rPr>
              <a:t>пенале лежат ручки.</a:t>
            </a:r>
          </a:p>
          <a:p>
            <a:pPr marL="0" indent="0">
              <a:buNone/>
            </a:pPr>
            <a:endParaRPr lang="ru-RU" sz="3200" dirty="0" smtClean="0"/>
          </a:p>
          <a:p>
            <a:pPr marL="0" indent="0">
              <a:buNone/>
            </a:pPr>
            <a:endParaRPr lang="ru-RU" sz="3200" dirty="0"/>
          </a:p>
          <a:p>
            <a:pPr marL="0" indent="0">
              <a:buNone/>
            </a:pPr>
            <a:r>
              <a:rPr lang="ru-RU" sz="3200" dirty="0"/>
              <a:t> </a:t>
            </a:r>
            <a:r>
              <a:rPr lang="ru-RU" sz="3200" dirty="0" smtClean="0">
                <a:solidFill>
                  <a:srgbClr val="7030A0"/>
                </a:solidFill>
              </a:rPr>
              <a:t>Светит </a:t>
            </a:r>
            <a:r>
              <a:rPr lang="ru-RU" sz="3200" dirty="0">
                <a:solidFill>
                  <a:srgbClr val="7030A0"/>
                </a:solidFill>
              </a:rPr>
              <a:t>весеннее </a:t>
            </a:r>
            <a:r>
              <a:rPr lang="ru-RU" sz="3200" dirty="0" smtClean="0">
                <a:solidFill>
                  <a:srgbClr val="7030A0"/>
                </a:solidFill>
              </a:rPr>
              <a:t>солнышко. Бегут </a:t>
            </a:r>
            <a:r>
              <a:rPr lang="ru-RU" sz="3200" dirty="0">
                <a:solidFill>
                  <a:srgbClr val="7030A0"/>
                </a:solidFill>
              </a:rPr>
              <a:t>ручьи</a:t>
            </a:r>
            <a:r>
              <a:rPr lang="ru-RU" sz="3200" dirty="0" smtClean="0">
                <a:solidFill>
                  <a:srgbClr val="7030A0"/>
                </a:solidFill>
              </a:rPr>
              <a:t>. На </a:t>
            </a:r>
            <a:r>
              <a:rPr lang="ru-RU" sz="3200" dirty="0">
                <a:solidFill>
                  <a:srgbClr val="7030A0"/>
                </a:solidFill>
              </a:rPr>
              <a:t>деревьях набухли почки.</a:t>
            </a:r>
          </a:p>
        </p:txBody>
      </p:sp>
    </p:spTree>
    <p:extLst>
      <p:ext uri="{BB962C8B-B14F-4D97-AF65-F5344CB8AC3E}">
        <p14:creationId xmlns:p14="http://schemas.microsoft.com/office/powerpoint/2010/main" val="17046325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ru-RU" b="1" u="sng" dirty="0"/>
              <a:t>Карточки </a:t>
            </a:r>
            <a:r>
              <a:rPr lang="ru-RU" b="1" u="sng" dirty="0" err="1"/>
              <a:t>УЧИру</a:t>
            </a:r>
            <a:r>
              <a:rPr lang="ru-RU" b="1" u="sng" dirty="0"/>
              <a:t> (Что такое текст? Исправь ошибки в тексте)</a:t>
            </a:r>
          </a:p>
          <a:p>
            <a:pPr marL="0" indent="0">
              <a:buNone/>
            </a:pPr>
            <a:r>
              <a:rPr lang="en-US" dirty="0"/>
              <a:t>https://uchebnik.mos.ru/composer2/lesson/343508/view</a:t>
            </a:r>
            <a:endParaRPr lang="ru-RU" dirty="0"/>
          </a:p>
          <a:p>
            <a:pPr marL="0" indent="0">
              <a:buNone/>
            </a:pPr>
            <a:r>
              <a:rPr lang="ru-RU" dirty="0" smtClean="0"/>
              <a:t>        Спиши </a:t>
            </a:r>
            <a:r>
              <a:rPr lang="ru-RU" dirty="0"/>
              <a:t>без ошибок.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400488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/>
              <a:t>5.Применение изученного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6000" dirty="0" smtClean="0">
                <a:solidFill>
                  <a:schemeClr val="tx1"/>
                </a:solidFill>
              </a:rPr>
              <a:t>Работа с учебником</a:t>
            </a:r>
            <a:endParaRPr lang="ru-RU" sz="60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3694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/>
              <a:t>Самостоятельная работа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/>
              <a:t>-Перед вами лежат карточки с заданиями, возьмите их в руки.</a:t>
            </a:r>
          </a:p>
          <a:p>
            <a:pPr marL="0" indent="0">
              <a:buNone/>
            </a:pPr>
            <a:r>
              <a:rPr lang="ru-RU" dirty="0"/>
              <a:t>-Подпишите. Во втором задании у вас есть выбор между более лёгким и сложным словами. Выберите одно слово и выполните задание.</a:t>
            </a:r>
          </a:p>
          <a:p>
            <a:pPr marL="0" indent="0">
              <a:buNone/>
            </a:pPr>
            <a:r>
              <a:rPr lang="ru-RU" dirty="0"/>
              <a:t>Задание №1.      Нарисуй схему к каждому предложению.</a:t>
            </a:r>
          </a:p>
          <a:p>
            <a:pPr marL="0" indent="0">
              <a:buNone/>
            </a:pPr>
            <a:r>
              <a:rPr lang="ru-RU" dirty="0"/>
              <a:t>1)  Светит весеннее солнышко.</a:t>
            </a:r>
          </a:p>
          <a:p>
            <a:pPr marL="0" indent="0">
              <a:buNone/>
            </a:pPr>
            <a:r>
              <a:rPr lang="ru-RU" dirty="0"/>
              <a:t>2)  Бегут ручьи.</a:t>
            </a:r>
          </a:p>
          <a:p>
            <a:pPr marL="0" indent="0">
              <a:buNone/>
            </a:pPr>
            <a:r>
              <a:rPr lang="ru-RU" dirty="0"/>
              <a:t>3)  На деревьях набухли почки.</a:t>
            </a:r>
          </a:p>
          <a:p>
            <a:pPr marL="0" indent="0">
              <a:buNone/>
            </a:pPr>
            <a:r>
              <a:rPr lang="ru-RU" dirty="0"/>
              <a:t>Задание №2.      Выбери одно слово и дорисуй к нему схему.</a:t>
            </a:r>
          </a:p>
          <a:p>
            <a:pPr marL="0" indent="0">
              <a:buNone/>
            </a:pPr>
            <a:r>
              <a:rPr lang="ru-RU" dirty="0"/>
              <a:t>СОЛНЦЕ                                           ПОЧКИ</a:t>
            </a: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929653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/>
              <a:t>Коммуникация (работа в паре)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7334" y="1300767"/>
            <a:ext cx="8596668" cy="5344732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sz="3200" dirty="0" smtClean="0"/>
              <a:t>На партах конверты ( на двоих). Нужно составить предложения. Читаем по цепочке и получается текст. Придумываем название.</a:t>
            </a:r>
          </a:p>
          <a:p>
            <a:pPr marL="0" indent="0">
              <a:buNone/>
            </a:pPr>
            <a:r>
              <a:rPr lang="ru-RU" sz="3200" dirty="0"/>
              <a:t>1)	Наступило весеннее утро.</a:t>
            </a:r>
          </a:p>
          <a:p>
            <a:pPr marL="0" indent="0">
              <a:buNone/>
            </a:pPr>
            <a:r>
              <a:rPr lang="ru-RU" sz="3200" dirty="0"/>
              <a:t>2)	Тёплые лучи солнца растопили лёд.</a:t>
            </a:r>
          </a:p>
          <a:p>
            <a:pPr marL="0" indent="0">
              <a:buNone/>
            </a:pPr>
            <a:r>
              <a:rPr lang="ru-RU" sz="3200" dirty="0"/>
              <a:t>3)	У берёзы весело зашумела стайка воробьёв.</a:t>
            </a:r>
          </a:p>
          <a:p>
            <a:pPr marL="0" indent="0">
              <a:buNone/>
            </a:pPr>
            <a:r>
              <a:rPr lang="ru-RU" sz="3200" dirty="0"/>
              <a:t>4)	Гордая ворона уселась на ветви ели.</a:t>
            </a:r>
          </a:p>
          <a:p>
            <a:pPr marL="0" indent="0">
              <a:buNone/>
            </a:pPr>
            <a:r>
              <a:rPr lang="ru-RU" sz="3200" dirty="0"/>
              <a:t>5) Весь лес пробудился</a:t>
            </a:r>
            <a:r>
              <a:rPr lang="ru-RU" sz="3200" dirty="0" smtClean="0"/>
              <a:t>. (Для одного ряда)</a:t>
            </a:r>
            <a:endParaRPr lang="ru-RU" sz="3200" dirty="0"/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925984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287628"/>
            <a:ext cx="8596668" cy="1320800"/>
          </a:xfrm>
        </p:spPr>
        <p:txBody>
          <a:bodyPr/>
          <a:lstStyle/>
          <a:p>
            <a:pPr algn="ctr"/>
            <a:r>
              <a:rPr lang="ru-RU" b="1" dirty="0" smtClean="0"/>
              <a:t>6. Рефлексия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ru-RU" sz="4000" dirty="0"/>
              <a:t>-Подведём итоги урока:</a:t>
            </a:r>
          </a:p>
          <a:p>
            <a:pPr marL="0" indent="0" algn="ctr">
              <a:buNone/>
            </a:pPr>
            <a:r>
              <a:rPr lang="ru-RU" sz="4000" dirty="0"/>
              <a:t>-Чем мы занимались сегодня на уроке?</a:t>
            </a:r>
          </a:p>
          <a:p>
            <a:pPr marL="0" indent="0" algn="ctr">
              <a:buNone/>
            </a:pPr>
            <a:r>
              <a:rPr lang="ru-RU" sz="4000" dirty="0"/>
              <a:t>-Что получилось лучше всего?</a:t>
            </a:r>
          </a:p>
          <a:p>
            <a:pPr marL="0" indent="0" algn="ctr">
              <a:buNone/>
            </a:pPr>
            <a:r>
              <a:rPr lang="ru-RU" sz="4000" dirty="0"/>
              <a:t>-Что запомнилось больше всего?</a:t>
            </a:r>
          </a:p>
          <a:p>
            <a:pPr marL="0" indent="0" algn="ctr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595137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44995" y="530844"/>
            <a:ext cx="7348243" cy="5511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6908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Используемые ресурсы:</a:t>
            </a:r>
            <a:br>
              <a:rPr lang="ru-RU" dirty="0" smtClean="0"/>
            </a:br>
            <a:r>
              <a:rPr lang="ru-RU" dirty="0" smtClean="0"/>
              <a:t>(картинки)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7334" y="2173467"/>
            <a:ext cx="8596668" cy="3880773"/>
          </a:xfrm>
        </p:spPr>
        <p:txBody>
          <a:bodyPr/>
          <a:lstStyle/>
          <a:p>
            <a:endParaRPr lang="ru-RU" dirty="0"/>
          </a:p>
          <a:p>
            <a:r>
              <a:rPr lang="en-US" dirty="0">
                <a:hlinkClick r:id="rId2"/>
              </a:rPr>
              <a:t>https://</a:t>
            </a:r>
            <a:r>
              <a:rPr lang="en-US" dirty="0" smtClean="0">
                <a:hlinkClick r:id="rId2"/>
              </a:rPr>
              <a:t>infourok.ru/prezentaciya-zagadki-o-zhivotnih-klass-2094436.html</a:t>
            </a:r>
            <a:endParaRPr lang="ru-RU" dirty="0" smtClean="0"/>
          </a:p>
          <a:p>
            <a:r>
              <a:rPr lang="en-US" dirty="0" smtClean="0">
                <a:hlinkClick r:id="rId3"/>
              </a:rPr>
              <a:t>https</a:t>
            </a:r>
            <a:r>
              <a:rPr lang="en-US" dirty="0">
                <a:hlinkClick r:id="rId3"/>
              </a:rPr>
              <a:t>://</a:t>
            </a:r>
            <a:r>
              <a:rPr lang="en-US" dirty="0" smtClean="0">
                <a:hlinkClick r:id="rId3"/>
              </a:rPr>
              <a:t>infourok.ru/prezentaciya-k-otkritomu-uroku-tema-alfavit-922358.html</a:t>
            </a:r>
            <a:endParaRPr lang="ru-RU" dirty="0" smtClean="0"/>
          </a:p>
          <a:p>
            <a:r>
              <a:rPr lang="en-US" dirty="0">
                <a:hlinkClick r:id="rId4"/>
              </a:rPr>
              <a:t>http://present5.com/informatika-3-klas-urok-1-kompyutery-byvayut</a:t>
            </a:r>
            <a:r>
              <a:rPr lang="en-US" dirty="0" smtClean="0">
                <a:hlinkClick r:id="rId4"/>
              </a:rPr>
              <a:t>/</a:t>
            </a:r>
            <a:endParaRPr lang="ru-RU" dirty="0" smtClean="0"/>
          </a:p>
          <a:p>
            <a:r>
              <a:rPr lang="en-US" dirty="0"/>
              <a:t>https://wiforcanit.webnode.ru/news/refleksiya-na-urokakh-v-1-klasse/</a:t>
            </a:r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6530879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6600" b="1" dirty="0"/>
              <a:t>Цель: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5400" dirty="0"/>
              <a:t>закрепить представление детей о понятиях текст, предложение, слово</a:t>
            </a:r>
          </a:p>
        </p:txBody>
      </p:sp>
    </p:spTree>
    <p:extLst>
      <p:ext uri="{BB962C8B-B14F-4D97-AF65-F5344CB8AC3E}">
        <p14:creationId xmlns:p14="http://schemas.microsoft.com/office/powerpoint/2010/main" val="41407399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/>
              <a:t>1.Организационный момент(мобилизация)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.На уроке будь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старательным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Будь спокойным и внимательным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Всё пиши, не отставая,</a:t>
            </a:r>
          </a:p>
          <a:p>
            <a:pPr marL="0" indent="0" algn="ctr">
              <a:buNone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Слушай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не перебивая.</a:t>
            </a:r>
          </a:p>
          <a:p>
            <a:pPr marL="0" indent="0" algn="ctr">
              <a:buNone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Говорите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четко, внятно,</a:t>
            </a:r>
          </a:p>
          <a:p>
            <a:pPr marL="0" indent="0" algn="ctr">
              <a:buNone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Чтобы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было все понятно.</a:t>
            </a:r>
          </a:p>
          <a:p>
            <a:pPr marL="0" indent="0" algn="ctr">
              <a:buNone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Если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друг стал отвечать,</a:t>
            </a:r>
          </a:p>
          <a:p>
            <a:pPr marL="0" indent="0" algn="ctr">
              <a:buNone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спеши перебивать.</a:t>
            </a:r>
          </a:p>
        </p:txBody>
      </p:sp>
    </p:spTree>
    <p:extLst>
      <p:ext uri="{BB962C8B-B14F-4D97-AF65-F5344CB8AC3E}">
        <p14:creationId xmlns:p14="http://schemas.microsoft.com/office/powerpoint/2010/main" val="31998377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/>
              <a:t>2.ЦЕЛЕПОЛАГАНИЕ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2800" dirty="0" smtClean="0"/>
              <a:t>Мы с вами ни один урок говорим о слове, предложении и тексте. Сегодня обобщающий урок по этим темам. Мы должны повторить и обобщить все знания о слове, предложении и тексте.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29084901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3. Актуализация имеющихся знаний.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40000" lnSpcReduction="20000"/>
          </a:bodyPr>
          <a:lstStyle/>
          <a:p>
            <a:pPr marL="0" indent="0">
              <a:buNone/>
            </a:pPr>
            <a:r>
              <a:rPr lang="ru-RU" sz="7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-Откройте тетради по русскому языку.</a:t>
            </a:r>
          </a:p>
          <a:p>
            <a:pPr marL="0" indent="0">
              <a:buNone/>
            </a:pPr>
            <a:r>
              <a:rPr lang="ru-RU" sz="7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Приготовьтесь к письму.</a:t>
            </a:r>
          </a:p>
          <a:p>
            <a:pPr marL="0" indent="0">
              <a:buNone/>
            </a:pPr>
            <a:r>
              <a:rPr lang="ru-RU" sz="7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-Какие правила нужно соблюдать при письме?</a:t>
            </a:r>
          </a:p>
          <a:p>
            <a:pPr marL="0" indent="0">
              <a:buNone/>
            </a:pPr>
            <a:r>
              <a:rPr lang="ru-RU" sz="7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-Проверьте, правильно ли вы сидите за партой?</a:t>
            </a:r>
          </a:p>
          <a:p>
            <a:pPr marL="0" indent="0">
              <a:buNone/>
            </a:pPr>
            <a:endParaRPr lang="ru-RU" sz="7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7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Отступите нужное количество строк.</a:t>
            </a:r>
          </a:p>
          <a:p>
            <a:pPr marL="0" indent="0">
              <a:buNone/>
            </a:pPr>
            <a:r>
              <a:rPr lang="ru-RU" sz="7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-Запишите: число, классная работа</a:t>
            </a:r>
            <a:r>
              <a:rPr lang="ru-RU" sz="7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>
              <a:buNone/>
            </a:pPr>
            <a:r>
              <a:rPr lang="ru-RU" sz="7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Чистописание:оро</a:t>
            </a:r>
            <a:r>
              <a:rPr lang="ru-RU" sz="7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>
              <a:buNone/>
            </a:pPr>
            <a:endParaRPr lang="ru-RU" sz="7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66533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 Словарная работа: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7334" y="2212104"/>
            <a:ext cx="8596668" cy="3880773"/>
          </a:xfrm>
        </p:spPr>
        <p:txBody>
          <a:bodyPr/>
          <a:lstStyle/>
          <a:p>
            <a:pPr marL="0" indent="0">
              <a:buNone/>
            </a:pPr>
            <a:r>
              <a:rPr lang="ru-RU" dirty="0"/>
              <a:t>Эта маленькая пташка</a:t>
            </a:r>
          </a:p>
          <a:p>
            <a:pPr marL="0" indent="0">
              <a:buNone/>
            </a:pPr>
            <a:r>
              <a:rPr lang="ru-RU" dirty="0"/>
              <a:t>Носит серую рубашку,</a:t>
            </a:r>
          </a:p>
          <a:p>
            <a:pPr marL="0" indent="0">
              <a:buNone/>
            </a:pPr>
            <a:r>
              <a:rPr lang="ru-RU" dirty="0"/>
              <a:t>Подбирает быстро крошки</a:t>
            </a:r>
          </a:p>
          <a:p>
            <a:pPr marL="0" indent="0">
              <a:buNone/>
            </a:pPr>
            <a:r>
              <a:rPr lang="ru-RU" dirty="0"/>
              <a:t>И спасается от кошки.(Воробей)</a:t>
            </a: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5473520" y="2690336"/>
            <a:ext cx="3670479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Две болтливые соседки</a:t>
            </a:r>
          </a:p>
          <a:p>
            <a:r>
              <a:rPr lang="ru-RU" dirty="0"/>
              <a:t>Разговор вели на ветке.</a:t>
            </a:r>
          </a:p>
          <a:p>
            <a:r>
              <a:rPr lang="ru-RU" dirty="0"/>
              <a:t>Очень важные персоны</a:t>
            </a:r>
          </a:p>
          <a:p>
            <a:r>
              <a:rPr lang="ru-RU" dirty="0"/>
              <a:t>Чёрно-серые….(вороны)</a:t>
            </a:r>
          </a:p>
          <a:p>
            <a:endParaRPr lang="ru-RU" dirty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03064" y="4212538"/>
            <a:ext cx="3461635" cy="2535647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2362" y="4152490"/>
            <a:ext cx="3438442" cy="24812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07340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/>
              <a:t>ЗАДАНИЕ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 algn="ctr">
              <a:buNone/>
            </a:pPr>
            <a:r>
              <a:rPr lang="ru-RU" sz="3200" dirty="0"/>
              <a:t>-Разделим слова на слоги и поставим ударение.</a:t>
            </a:r>
          </a:p>
          <a:p>
            <a:pPr marL="0" indent="0" algn="ctr">
              <a:buNone/>
            </a:pPr>
            <a:r>
              <a:rPr lang="ru-RU" sz="3200" dirty="0"/>
              <a:t>-Подчеркнём ударный гласный.</a:t>
            </a:r>
          </a:p>
          <a:p>
            <a:pPr marL="0" indent="0" algn="ctr">
              <a:buNone/>
            </a:pPr>
            <a:r>
              <a:rPr lang="ru-RU" sz="3200" dirty="0"/>
              <a:t>-Какие места в этих словах опасны, где можно допустить ошибку</a:t>
            </a:r>
            <a:r>
              <a:rPr lang="ru-RU" sz="3200" dirty="0" smtClean="0"/>
              <a:t>? </a:t>
            </a:r>
          </a:p>
          <a:p>
            <a:pPr marL="0" indent="0" algn="ctr">
              <a:buNone/>
            </a:pPr>
            <a:r>
              <a:rPr lang="ru-RU" sz="3200" dirty="0" smtClean="0"/>
              <a:t>-Какая орфограмма в этих словах?</a:t>
            </a:r>
          </a:p>
          <a:p>
            <a:pPr marL="0" indent="0" algn="ctr">
              <a:buNone/>
            </a:pPr>
            <a:r>
              <a:rPr lang="ru-RU" sz="3200" dirty="0" smtClean="0"/>
              <a:t>-Придумайте и запишите предложения с каждым из этих слов.</a:t>
            </a:r>
            <a:endParaRPr lang="ru-RU" sz="3200" dirty="0"/>
          </a:p>
          <a:p>
            <a:pPr marL="0" indent="0" algn="ctr">
              <a:buNone/>
            </a:pP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27460443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/>
              <a:t>4.Обобщение и систематизация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40000" lnSpcReduction="20000"/>
          </a:bodyPr>
          <a:lstStyle/>
          <a:p>
            <a:pPr marL="0" indent="0">
              <a:buNone/>
            </a:pPr>
            <a:r>
              <a:rPr lang="ru-RU" sz="3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-Как называется наш урок?(русский язык)</a:t>
            </a:r>
          </a:p>
          <a:p>
            <a:pPr marL="0" indent="0">
              <a:buNone/>
            </a:pPr>
            <a:r>
              <a:rPr lang="ru-RU" sz="3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-Что означает слово - язык?</a:t>
            </a:r>
          </a:p>
          <a:p>
            <a:pPr marL="0" indent="0">
              <a:buNone/>
            </a:pPr>
            <a:r>
              <a:rPr lang="ru-RU" sz="3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-А что такое речь?</a:t>
            </a:r>
          </a:p>
          <a:p>
            <a:pPr marL="0" indent="0">
              <a:buNone/>
            </a:pPr>
            <a:r>
              <a:rPr lang="ru-RU" sz="3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-Какие виды речи вы знаете?</a:t>
            </a:r>
          </a:p>
          <a:p>
            <a:pPr marL="0" indent="0">
              <a:buNone/>
            </a:pPr>
            <a:r>
              <a:rPr lang="ru-RU" sz="3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-Какая самая мелкая единица речи? (</a:t>
            </a:r>
            <a:r>
              <a:rPr lang="ru-RU" sz="34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зв</a:t>
            </a:r>
            <a:r>
              <a:rPr lang="ru-RU" sz="3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/буква</a:t>
            </a:r>
            <a:r>
              <a:rPr lang="ru-RU" sz="3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marL="0" indent="0">
              <a:buNone/>
            </a:pPr>
            <a:r>
              <a:rPr lang="ru-RU" sz="3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-Чем отличается звук от  буквы?</a:t>
            </a:r>
          </a:p>
          <a:p>
            <a:pPr marL="0" indent="0">
              <a:buNone/>
            </a:pPr>
            <a:r>
              <a:rPr lang="ru-RU" sz="3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-Звуки сливаются в</a:t>
            </a:r>
            <a:r>
              <a:rPr lang="ru-RU" sz="3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…(</a:t>
            </a:r>
            <a:r>
              <a:rPr lang="ru-RU" sz="3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слоги)</a:t>
            </a:r>
          </a:p>
          <a:p>
            <a:pPr marL="0" indent="0">
              <a:buNone/>
            </a:pPr>
            <a:r>
              <a:rPr lang="ru-RU" sz="3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-Слоги в …?(слова)</a:t>
            </a:r>
          </a:p>
          <a:p>
            <a:pPr marL="0" indent="0">
              <a:buNone/>
            </a:pPr>
            <a:r>
              <a:rPr lang="ru-RU" sz="3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-слова в…?(предложения)</a:t>
            </a:r>
          </a:p>
          <a:p>
            <a:pPr marL="0" indent="0">
              <a:buNone/>
            </a:pPr>
            <a:r>
              <a:rPr lang="ru-RU" sz="3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-Предложения в …?(текст</a:t>
            </a:r>
            <a:r>
              <a:rPr lang="ru-RU" sz="3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marL="0" indent="0">
              <a:buNone/>
            </a:pPr>
            <a:r>
              <a:rPr lang="ru-RU" sz="3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(На доске схема: </a:t>
            </a:r>
            <a:r>
              <a:rPr lang="ru-RU" sz="34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зв</a:t>
            </a:r>
            <a:r>
              <a:rPr lang="ru-RU" sz="3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/буква-слог-слово-предложение-текст)</a:t>
            </a:r>
            <a:endParaRPr lang="ru-RU" sz="3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3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3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-Сегодня мы будем обобщать полученные знания об этих понятиях.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987575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/>
              <a:t>Использование карточек </a:t>
            </a:r>
            <a:r>
              <a:rPr lang="ru-RU" b="1" dirty="0" err="1" smtClean="0"/>
              <a:t>УЧИру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00616" y="927279"/>
            <a:ext cx="8596668" cy="5602310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u="sng" dirty="0"/>
              <a:t>Карточки </a:t>
            </a:r>
            <a:r>
              <a:rPr lang="ru-RU" u="sng" dirty="0" err="1"/>
              <a:t>УЧИру</a:t>
            </a:r>
            <a:r>
              <a:rPr lang="ru-RU" u="sng" dirty="0"/>
              <a:t> (Что такое слово, предложение, текст</a:t>
            </a:r>
            <a:r>
              <a:rPr lang="ru-RU" u="sng" dirty="0" smtClean="0"/>
              <a:t>?)</a:t>
            </a:r>
            <a:r>
              <a:rPr lang="en-US" u="sng" dirty="0"/>
              <a:t> https://uchebnik.mos.ru/composer2/lesson/343508/view</a:t>
            </a:r>
            <a:endParaRPr lang="ru-RU" u="sng" dirty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r>
              <a:rPr lang="ru-RU" dirty="0"/>
              <a:t>Слова бывают разные. Они отвечают на разные вопросы.</a:t>
            </a: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r>
              <a:rPr lang="ru-RU" u="sng" dirty="0"/>
              <a:t>Карточки </a:t>
            </a:r>
            <a:r>
              <a:rPr lang="ru-RU" u="sng" dirty="0" err="1"/>
              <a:t>УЧИру</a:t>
            </a:r>
            <a:r>
              <a:rPr lang="ru-RU" u="sng" dirty="0"/>
              <a:t> (1.Какими бывают слова?2. Слова-предметы, слова-признаки, слова-действия</a:t>
            </a:r>
            <a:r>
              <a:rPr lang="ru-RU" u="sng" dirty="0" smtClean="0"/>
              <a:t>)</a:t>
            </a:r>
            <a:endParaRPr lang="en-US" u="sng" dirty="0" smtClean="0"/>
          </a:p>
          <a:p>
            <a:pPr marL="0" indent="0">
              <a:buNone/>
            </a:pPr>
            <a:r>
              <a:rPr lang="en-US" u="sng" dirty="0" smtClean="0"/>
              <a:t> </a:t>
            </a:r>
            <a:r>
              <a:rPr lang="en-US" u="sng" dirty="0">
                <a:hlinkClick r:id="rId2"/>
              </a:rPr>
              <a:t>https://</a:t>
            </a:r>
            <a:r>
              <a:rPr lang="en-US" u="sng" dirty="0" smtClean="0">
                <a:hlinkClick r:id="rId2"/>
              </a:rPr>
              <a:t>uchebnik.mos.ru/composer2/lesson/343508/view</a:t>
            </a:r>
            <a:endParaRPr lang="en-US" u="sng" dirty="0" smtClean="0"/>
          </a:p>
          <a:p>
            <a:pPr marL="0" indent="0">
              <a:buNone/>
            </a:pPr>
            <a:r>
              <a:rPr lang="en-US" u="sng" dirty="0"/>
              <a:t>https://uchebnik.mos.ru/composer2/lesson/343508/view</a:t>
            </a:r>
            <a:endParaRPr lang="ru-RU" u="sng" dirty="0"/>
          </a:p>
          <a:p>
            <a:pPr marL="0" indent="0">
              <a:buNone/>
            </a:pPr>
            <a:r>
              <a:rPr lang="ru-RU" dirty="0"/>
              <a:t> </a:t>
            </a:r>
          </a:p>
          <a:p>
            <a:pPr marL="0" indent="0">
              <a:buNone/>
            </a:pPr>
            <a:r>
              <a:rPr lang="ru-RU" dirty="0"/>
              <a:t>Слова составляют предложения. Вспоминаем, что выражает предложение?</a:t>
            </a:r>
          </a:p>
          <a:p>
            <a:pPr marL="0" indent="0">
              <a:buNone/>
            </a:pPr>
            <a:r>
              <a:rPr lang="ru-RU" dirty="0"/>
              <a:t>-Что ставиться в конце предложений?</a:t>
            </a: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r>
              <a:rPr lang="ru-RU" u="sng" dirty="0"/>
              <a:t>Карточки </a:t>
            </a:r>
            <a:r>
              <a:rPr lang="ru-RU" u="sng" dirty="0" err="1"/>
              <a:t>УЧИру</a:t>
            </a:r>
            <a:r>
              <a:rPr lang="ru-RU" u="sng" dirty="0"/>
              <a:t> (1.Что такое предложение? Ставим знаки в конце предложений. 2.Что такое предложение? Исправь ошибки</a:t>
            </a:r>
            <a:r>
              <a:rPr lang="ru-RU" u="sng" dirty="0" smtClean="0"/>
              <a:t>)</a:t>
            </a:r>
            <a:r>
              <a:rPr lang="en-US" u="sng" dirty="0"/>
              <a:t> https://uchebnik.mos.ru/composer2/lesson/343508/view</a:t>
            </a:r>
            <a:endParaRPr lang="ru-RU" u="sng" dirty="0"/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574461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Грань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82</TotalTime>
  <Words>616</Words>
  <Application>Microsoft Office PowerPoint</Application>
  <PresentationFormat>Широкоэкранный</PresentationFormat>
  <Paragraphs>104</Paragraphs>
  <Slides>18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3" baseType="lpstr">
      <vt:lpstr>Arial</vt:lpstr>
      <vt:lpstr>Times New Roman</vt:lpstr>
      <vt:lpstr>Trebuchet MS</vt:lpstr>
      <vt:lpstr>Wingdings 3</vt:lpstr>
      <vt:lpstr>Грань</vt:lpstr>
      <vt:lpstr>Урок русского языка в 1 классе по теме:</vt:lpstr>
      <vt:lpstr>Цель: </vt:lpstr>
      <vt:lpstr>1.Организационный момент(мобилизация)</vt:lpstr>
      <vt:lpstr>2.ЦЕЛЕПОЛАГАНИЕ</vt:lpstr>
      <vt:lpstr>3. Актуализация имеющихся знаний.</vt:lpstr>
      <vt:lpstr> Словарная работа:</vt:lpstr>
      <vt:lpstr>ЗАДАНИЕ</vt:lpstr>
      <vt:lpstr>4.Обобщение и систематизация</vt:lpstr>
      <vt:lpstr>Использование карточек УЧИру</vt:lpstr>
      <vt:lpstr>Презентация PowerPoint</vt:lpstr>
      <vt:lpstr>Предложения составляют текст. Но не все предложения составляют текст. Определите , где текст. Почему? </vt:lpstr>
      <vt:lpstr>Презентация PowerPoint</vt:lpstr>
      <vt:lpstr>5.Применение изученного</vt:lpstr>
      <vt:lpstr>Самостоятельная работа</vt:lpstr>
      <vt:lpstr>Коммуникация (работа в паре)</vt:lpstr>
      <vt:lpstr>6. Рефлексия</vt:lpstr>
      <vt:lpstr>Презентация PowerPoint</vt:lpstr>
      <vt:lpstr>Используемые ресурсы: (картинки)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Урок русского языка в 1 классе по теме:</dc:title>
  <dc:creator>Елена Хабарова</dc:creator>
  <cp:lastModifiedBy>Елена Хабарова</cp:lastModifiedBy>
  <cp:revision>9</cp:revision>
  <dcterms:created xsi:type="dcterms:W3CDTF">2018-04-02T14:33:09Z</dcterms:created>
  <dcterms:modified xsi:type="dcterms:W3CDTF">2018-07-25T19:06:02Z</dcterms:modified>
</cp:coreProperties>
</file>