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sldIdLst>
    <p:sldId id="256" r:id="rId2"/>
    <p:sldId id="257" r:id="rId3"/>
    <p:sldId id="261" r:id="rId4"/>
    <p:sldId id="262" r:id="rId5"/>
    <p:sldId id="259" r:id="rId6"/>
    <p:sldId id="263" r:id="rId7"/>
    <p:sldId id="264" r:id="rId8"/>
    <p:sldId id="258" r:id="rId9"/>
    <p:sldId id="260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39" autoAdjust="0"/>
  </p:normalViewPr>
  <p:slideViewPr>
    <p:cSldViewPr snapToGrid="0">
      <p:cViewPr varScale="1">
        <p:scale>
          <a:sx n="85" d="100"/>
          <a:sy n="85" d="100"/>
        </p:scale>
        <p:origin x="744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68201-7782-4200-A403-57B648746FB8}" type="datetimeFigureOut">
              <a:rPr lang="ru-RU" smtClean="0"/>
              <a:pPr/>
              <a:t>20.08.2018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9DC9F-8F70-426C-8133-3D178682A6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446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68201-7782-4200-A403-57B648746FB8}" type="datetimeFigureOut">
              <a:rPr lang="ru-RU" smtClean="0"/>
              <a:pPr/>
              <a:t>20.08.2018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9DC9F-8F70-426C-8133-3D178682A6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1846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68201-7782-4200-A403-57B648746FB8}" type="datetimeFigureOut">
              <a:rPr lang="ru-RU" smtClean="0"/>
              <a:pPr/>
              <a:t>20.08.2018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9DC9F-8F70-426C-8133-3D178682A60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532171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68201-7782-4200-A403-57B648746FB8}" type="datetimeFigureOut">
              <a:rPr lang="ru-RU" smtClean="0"/>
              <a:pPr/>
              <a:t>20.08.2018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9DC9F-8F70-426C-8133-3D178682A6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26408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68201-7782-4200-A403-57B648746FB8}" type="datetimeFigureOut">
              <a:rPr lang="ru-RU" smtClean="0"/>
              <a:pPr/>
              <a:t>20.08.2018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9DC9F-8F70-426C-8133-3D178682A60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234246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68201-7782-4200-A403-57B648746FB8}" type="datetimeFigureOut">
              <a:rPr lang="ru-RU" smtClean="0"/>
              <a:pPr/>
              <a:t>20.08.2018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9DC9F-8F70-426C-8133-3D178682A6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25972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68201-7782-4200-A403-57B648746FB8}" type="datetimeFigureOut">
              <a:rPr lang="ru-RU" smtClean="0"/>
              <a:pPr/>
              <a:t>20.08.2018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9DC9F-8F70-426C-8133-3D178682A6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340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68201-7782-4200-A403-57B648746FB8}" type="datetimeFigureOut">
              <a:rPr lang="ru-RU" smtClean="0"/>
              <a:pPr/>
              <a:t>20.08.2018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9DC9F-8F70-426C-8133-3D178682A6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5993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68201-7782-4200-A403-57B648746FB8}" type="datetimeFigureOut">
              <a:rPr lang="ru-RU" smtClean="0"/>
              <a:pPr/>
              <a:t>20.08.2018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9DC9F-8F70-426C-8133-3D178682A6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4718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68201-7782-4200-A403-57B648746FB8}" type="datetimeFigureOut">
              <a:rPr lang="ru-RU" smtClean="0"/>
              <a:pPr/>
              <a:t>20.08.2018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9DC9F-8F70-426C-8133-3D178682A6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7943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68201-7782-4200-A403-57B648746FB8}" type="datetimeFigureOut">
              <a:rPr lang="ru-RU" smtClean="0"/>
              <a:pPr/>
              <a:t>20.08.2018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9DC9F-8F70-426C-8133-3D178682A6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6543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68201-7782-4200-A403-57B648746FB8}" type="datetimeFigureOut">
              <a:rPr lang="ru-RU" smtClean="0"/>
              <a:pPr/>
              <a:t>20.08.2018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9DC9F-8F70-426C-8133-3D178682A6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0148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68201-7782-4200-A403-57B648746FB8}" type="datetimeFigureOut">
              <a:rPr lang="ru-RU" smtClean="0"/>
              <a:pPr/>
              <a:t>20.08.2018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9DC9F-8F70-426C-8133-3D178682A6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218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68201-7782-4200-A403-57B648746FB8}" type="datetimeFigureOut">
              <a:rPr lang="ru-RU" smtClean="0"/>
              <a:pPr/>
              <a:t>20.08.2018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9DC9F-8F70-426C-8133-3D178682A6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8864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68201-7782-4200-A403-57B648746FB8}" type="datetimeFigureOut">
              <a:rPr lang="ru-RU" smtClean="0"/>
              <a:pPr/>
              <a:t>20.08.2018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9DC9F-8F70-426C-8133-3D178682A6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3226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68201-7782-4200-A403-57B648746FB8}" type="datetimeFigureOut">
              <a:rPr lang="ru-RU" smtClean="0"/>
              <a:pPr/>
              <a:t>20.08.2018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9DC9F-8F70-426C-8133-3D178682A6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0183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168201-7782-4200-A403-57B648746FB8}" type="datetimeFigureOut">
              <a:rPr lang="ru-RU" smtClean="0"/>
              <a:pPr/>
              <a:t>20.08.2018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BF9DC9F-8F70-426C-8133-3D178682A6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913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Мастер – класс </a:t>
            </a:r>
            <a:br>
              <a:rPr lang="ru-RU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«Изготовление закладки – сувенира из фетра»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4823569"/>
            <a:ext cx="9252247" cy="1798904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Выполнила </a:t>
            </a:r>
          </a:p>
          <a:p>
            <a:pPr algn="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учитель технологии</a:t>
            </a:r>
          </a:p>
          <a:p>
            <a:pPr algn="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МОУ «СОШ №3» г. Ершова </a:t>
            </a:r>
          </a:p>
          <a:p>
            <a:pPr algn="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Саратовской области </a:t>
            </a:r>
          </a:p>
          <a:p>
            <a:pPr algn="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Митина Елена Александровна</a:t>
            </a:r>
          </a:p>
        </p:txBody>
      </p:sp>
    </p:spTree>
    <p:extLst>
      <p:ext uri="{BB962C8B-B14F-4D97-AF65-F5344CB8AC3E}">
        <p14:creationId xmlns:p14="http://schemas.microsoft.com/office/powerpoint/2010/main" val="41840229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7135" y="169419"/>
            <a:ext cx="9645985" cy="5838274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3. Обвести детали закладки на фетр.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4. Выкроить детали закладки.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17" t="2064" r="20592" b="2269"/>
          <a:stretch/>
        </p:blipFill>
        <p:spPr>
          <a:xfrm rot="16200000">
            <a:off x="2025315" y="2384645"/>
            <a:ext cx="2868708" cy="5604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8" t="21932" r="14831" b="29221"/>
          <a:stretch/>
        </p:blipFill>
        <p:spPr>
          <a:xfrm>
            <a:off x="5466141" y="339342"/>
            <a:ext cx="3541125" cy="32432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63159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128" y="126690"/>
            <a:ext cx="8596668" cy="70175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5. Сметать детали туловища и головы.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6. Обтачать по контуру туловище на швейной машине. </a:t>
            </a:r>
          </a:p>
          <a:p>
            <a:pPr marL="0" indent="0">
              <a:buNone/>
            </a:pPr>
            <a:r>
              <a:rPr lang="ru-RU" dirty="0"/>
              <a:t>Ширина шва 0,2-0,3 мм.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87"/>
          <a:stretch/>
        </p:blipFill>
        <p:spPr>
          <a:xfrm rot="16200000">
            <a:off x="683595" y="265708"/>
            <a:ext cx="3899239" cy="4356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076631" y="1887908"/>
            <a:ext cx="4106255" cy="54750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75041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3132" y="314697"/>
            <a:ext cx="8902502" cy="5949370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7. Прошить по контуру туловища вручную – петельными стежками.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8. Приметать и пришить сердечко на место расположения.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4859" y="1957818"/>
            <a:ext cx="3617453" cy="48232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89" t="18037" r="5634" b="10872"/>
          <a:stretch/>
        </p:blipFill>
        <p:spPr>
          <a:xfrm rot="16200000">
            <a:off x="495658" y="554959"/>
            <a:ext cx="3443955" cy="3837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130356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4586" y="186510"/>
            <a:ext cx="10876580" cy="592373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9. Сметать детали головы.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10. Обтачать по контуру голову, </a:t>
            </a:r>
          </a:p>
          <a:p>
            <a:pPr marL="0" indent="0">
              <a:buNone/>
            </a:pPr>
            <a:r>
              <a:rPr lang="ru-RU" dirty="0"/>
              <a:t>оставляя небольшое отверстие. </a:t>
            </a:r>
          </a:p>
          <a:p>
            <a:pPr marL="0" indent="0">
              <a:buNone/>
            </a:pPr>
            <a:r>
              <a:rPr lang="ru-RU" dirty="0"/>
              <a:t>Ширина шва 0,2 – 0,3 мм.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86" t="20009" r="18307" b="5731"/>
          <a:stretch/>
        </p:blipFill>
        <p:spPr>
          <a:xfrm rot="5400000">
            <a:off x="5121460" y="2745735"/>
            <a:ext cx="3302161" cy="45036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4" t="56812" r="44808" b="12659"/>
          <a:stretch/>
        </p:blipFill>
        <p:spPr>
          <a:xfrm rot="10800000">
            <a:off x="209622" y="891189"/>
            <a:ext cx="3768189" cy="33817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161632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1499" y="169419"/>
            <a:ext cx="10526202" cy="60006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11. Приметать и пришить пятнышко (на мордочке)</a:t>
            </a:r>
          </a:p>
          <a:p>
            <a:pPr marL="0" indent="0">
              <a:buNone/>
            </a:pPr>
            <a:r>
              <a:rPr lang="ru-RU" dirty="0"/>
              <a:t> на место расположения петельными стежками.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12. Приметать и пришить носик (на мордочке)</a:t>
            </a:r>
          </a:p>
          <a:p>
            <a:pPr marL="0" indent="0">
              <a:buNone/>
            </a:pPr>
            <a:r>
              <a:rPr lang="ru-RU" dirty="0"/>
              <a:t> на место расположения петельными стежками.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0" t="31392" r="16728" b="6677"/>
          <a:stretch/>
        </p:blipFill>
        <p:spPr>
          <a:xfrm rot="16200000">
            <a:off x="1026117" y="934398"/>
            <a:ext cx="3895643" cy="41019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4766" y="2254666"/>
            <a:ext cx="3452501" cy="46033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093769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71968"/>
            <a:ext cx="10049854" cy="5906641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13. Прошить по контуру головы </a:t>
            </a:r>
          </a:p>
          <a:p>
            <a:pPr marL="0" indent="0">
              <a:buNone/>
            </a:pPr>
            <a:r>
              <a:rPr lang="ru-RU" dirty="0"/>
              <a:t>вручную петельными стежками.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14. Заполнить деталь головы синтепоном. </a:t>
            </a:r>
          </a:p>
          <a:p>
            <a:pPr marL="0" indent="0">
              <a:buNone/>
            </a:pPr>
            <a:r>
              <a:rPr lang="ru-RU" dirty="0"/>
              <a:t>Зашить оставленное отверстие.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9" t="16562" r="10582" b="23250"/>
          <a:stretch/>
        </p:blipFill>
        <p:spPr>
          <a:xfrm rot="16200000">
            <a:off x="581112" y="1059671"/>
            <a:ext cx="3076493" cy="30764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08" t="21184" r="16926" b="2555"/>
          <a:stretch/>
        </p:blipFill>
        <p:spPr>
          <a:xfrm>
            <a:off x="5118930" y="1913248"/>
            <a:ext cx="3110670" cy="49447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58119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5503" y="459976"/>
            <a:ext cx="10774030" cy="61459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15. Пришить голову на место расположения.                         16. Оформить изделие.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7" t="25545" r="8352" b="4299"/>
          <a:stretch/>
        </p:blipFill>
        <p:spPr>
          <a:xfrm>
            <a:off x="410199" y="1127296"/>
            <a:ext cx="4435268" cy="48112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80" r="2537" b="5794"/>
          <a:stretch/>
        </p:blipFill>
        <p:spPr>
          <a:xfrm>
            <a:off x="5722518" y="999108"/>
            <a:ext cx="5012998" cy="4939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327056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Выявление места и причины затруднения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3510" y="2117860"/>
            <a:ext cx="8596668" cy="3880773"/>
          </a:xfrm>
        </p:spPr>
        <p:txBody>
          <a:bodyPr/>
          <a:lstStyle/>
          <a:p>
            <a:r>
              <a:rPr lang="ru-RU" dirty="0"/>
              <a:t>Вами была проведена практическая работа по изготовлению закладки</a:t>
            </a:r>
          </a:p>
          <a:p>
            <a:pPr marL="0" indent="0">
              <a:buNone/>
            </a:pPr>
            <a:endParaRPr lang="ru-RU" dirty="0"/>
          </a:p>
          <a:p>
            <a:pPr>
              <a:buFontTx/>
              <a:buChar char="-"/>
            </a:pPr>
            <a:r>
              <a:rPr lang="ru-RU" sz="2000" dirty="0"/>
              <a:t>Расскажите какая?</a:t>
            </a:r>
          </a:p>
          <a:p>
            <a:pPr>
              <a:buFontTx/>
              <a:buChar char="-"/>
            </a:pPr>
            <a:r>
              <a:rPr lang="ru-RU" sz="2000" dirty="0"/>
              <a:t>Почему вы выбрали именно это сувенирное изделие?</a:t>
            </a:r>
          </a:p>
          <a:p>
            <a:pPr>
              <a:buFontTx/>
              <a:buChar char="-"/>
            </a:pPr>
            <a:r>
              <a:rPr lang="ru-RU" sz="2000" dirty="0"/>
              <a:t>Какую технику вы применяли для изготовления изделия?</a:t>
            </a:r>
          </a:p>
          <a:p>
            <a:pPr>
              <a:buFontTx/>
              <a:buChar char="-"/>
            </a:pPr>
            <a:r>
              <a:rPr lang="ru-RU" sz="2000" dirty="0"/>
              <a:t>Какой вид ткани вы подготовили для работы?</a:t>
            </a:r>
          </a:p>
        </p:txBody>
      </p:sp>
    </p:spTree>
    <p:extLst>
      <p:ext uri="{BB962C8B-B14F-4D97-AF65-F5344CB8AC3E}">
        <p14:creationId xmlns:p14="http://schemas.microsoft.com/office/powerpoint/2010/main" val="14833475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accent2"/>
                </a:solidFill>
              </a:rPr>
              <a:t>Рефлексия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7513" y="1408559"/>
            <a:ext cx="8596668" cy="5171703"/>
          </a:xfrm>
        </p:spPr>
        <p:txBody>
          <a:bodyPr>
            <a:normAutofit/>
          </a:bodyPr>
          <a:lstStyle/>
          <a:p>
            <a:r>
              <a:rPr lang="ru-RU" dirty="0"/>
              <a:t>Вашему внимаю предлагается анкета – опросник. Ответьте пожалуйста на поставленные вопросы и представьте свои «ощущения» по изготовлению закладки – сувенира.</a:t>
            </a:r>
          </a:p>
          <a:p>
            <a:pPr marL="0" indent="0" algn="ctr">
              <a:buNone/>
            </a:pPr>
            <a:r>
              <a:rPr lang="ru-RU" b="1" i="1" dirty="0"/>
              <a:t>Анкета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На уроке я работал                                    активно/пассивно</a:t>
            </a:r>
          </a:p>
          <a:p>
            <a:pPr marL="0" indent="0">
              <a:buNone/>
            </a:pPr>
            <a:r>
              <a:rPr lang="ru-RU" dirty="0"/>
              <a:t>Своей работой на уроке я                          доволен/не доволен</a:t>
            </a:r>
          </a:p>
          <a:p>
            <a:pPr marL="0" indent="0">
              <a:buNone/>
            </a:pPr>
            <a:r>
              <a:rPr lang="ru-RU" dirty="0"/>
              <a:t>Урок для меня показался                           коротким/длинным</a:t>
            </a:r>
          </a:p>
          <a:p>
            <a:pPr marL="0" indent="0">
              <a:buNone/>
            </a:pPr>
            <a:r>
              <a:rPr lang="ru-RU" dirty="0"/>
              <a:t>За урок я                                                    устал/не устал</a:t>
            </a:r>
          </a:p>
          <a:p>
            <a:pPr marL="0" indent="0">
              <a:buNone/>
            </a:pPr>
            <a:r>
              <a:rPr lang="ru-RU" dirty="0"/>
              <a:t>Мое настроение                                         стало лучше/стало хуже</a:t>
            </a:r>
          </a:p>
          <a:p>
            <a:pPr marL="0" indent="0">
              <a:buNone/>
            </a:pPr>
            <a:r>
              <a:rPr lang="ru-RU" dirty="0"/>
              <a:t>Материал урока мне был                           понятен/не понятен</a:t>
            </a:r>
          </a:p>
          <a:p>
            <a:pPr marL="0" indent="0">
              <a:buNone/>
            </a:pPr>
            <a:r>
              <a:rPr lang="ru-RU" dirty="0"/>
              <a:t>                                                                  полезен/бесполезен</a:t>
            </a:r>
          </a:p>
          <a:p>
            <a:pPr marL="0" indent="0" algn="ctr">
              <a:buNone/>
            </a:pPr>
            <a:r>
              <a:rPr lang="ru-RU" dirty="0"/>
              <a:t>                                     интересен/скучен             </a:t>
            </a:r>
          </a:p>
        </p:txBody>
      </p:sp>
    </p:spTree>
    <p:extLst>
      <p:ext uri="{BB962C8B-B14F-4D97-AF65-F5344CB8AC3E}">
        <p14:creationId xmlns:p14="http://schemas.microsoft.com/office/powerpoint/2010/main" val="15006011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0422" y="2549495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4800" dirty="0">
                <a:solidFill>
                  <a:schemeClr val="accent2"/>
                </a:solidFill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2958791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7872" y="541232"/>
            <a:ext cx="8680311" cy="1561032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2"/>
                </a:solidFill>
              </a:rPr>
              <a:t>Цель деятельности учителя - закрепить основные технологические приемы в создании закладки для книг из фетра.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97872" y="2529556"/>
            <a:ext cx="892180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Задачи:</a:t>
            </a:r>
          </a:p>
          <a:p>
            <a:pPr marL="342900" indent="-342900">
              <a:buAutoNum type="arabicPeriod"/>
            </a:pPr>
            <a:r>
              <a:rPr lang="ru-RU" dirty="0"/>
              <a:t>Рассказать о необходимости закладки для книг;</a:t>
            </a:r>
          </a:p>
          <a:p>
            <a:pPr marL="342900" indent="-342900">
              <a:buAutoNum type="arabicPeriod"/>
            </a:pPr>
            <a:r>
              <a:rPr lang="ru-RU" dirty="0"/>
              <a:t>Закрепить умение располагать детали на изделии;</a:t>
            </a:r>
          </a:p>
          <a:p>
            <a:pPr marL="342900" indent="-342900">
              <a:buAutoNum type="arabicPeriod"/>
            </a:pPr>
            <a:r>
              <a:rPr lang="ru-RU" dirty="0"/>
              <a:t>Развивать чувство ритма и композиции, самовыражение посредством художественных деталей;</a:t>
            </a:r>
          </a:p>
          <a:p>
            <a:pPr marL="342900" indent="-342900">
              <a:buAutoNum type="arabicPeriod"/>
            </a:pPr>
            <a:r>
              <a:rPr lang="ru-RU" dirty="0"/>
              <a:t>Развивать мелкую моторику рук и аккуратность;</a:t>
            </a:r>
          </a:p>
          <a:p>
            <a:pPr marL="342900" indent="-342900">
              <a:buAutoNum type="arabicPeriod"/>
            </a:pPr>
            <a:r>
              <a:rPr lang="ru-RU" dirty="0"/>
              <a:t>Обобщить знания обучающихся об истории книжной закладки;</a:t>
            </a:r>
          </a:p>
          <a:p>
            <a:pPr marL="342900" indent="-342900">
              <a:buAutoNum type="arabicPeriod"/>
            </a:pPr>
            <a:r>
              <a:rPr lang="ru-RU" dirty="0"/>
              <a:t>Воспитывать бережное отношение к книгам.</a:t>
            </a:r>
          </a:p>
          <a:p>
            <a:pPr marL="342900" indent="-342900">
              <a:buAutoNum type="arabicPeriod"/>
            </a:pPr>
            <a:endParaRPr lang="ru-RU" dirty="0"/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33688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accent2"/>
                </a:solidFill>
              </a:rPr>
              <a:t>Мотивация (самоопределение) к учебной деятельности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/>
              <a:t>Прозвенел уже звонок,</a:t>
            </a:r>
          </a:p>
          <a:p>
            <a:pPr marL="0" indent="0" algn="ctr">
              <a:buNone/>
            </a:pPr>
            <a:r>
              <a:rPr lang="ru-RU" dirty="0"/>
              <a:t>Сядьте тихо и неслышно,</a:t>
            </a:r>
          </a:p>
          <a:p>
            <a:pPr marL="0" indent="0" algn="ctr">
              <a:buNone/>
            </a:pPr>
            <a:r>
              <a:rPr lang="ru-RU" dirty="0"/>
              <a:t>И скорей начнем урок?</a:t>
            </a:r>
          </a:p>
          <a:p>
            <a:pPr marL="0" indent="0" algn="ctr">
              <a:buNone/>
            </a:pPr>
            <a:r>
              <a:rPr lang="ru-RU" dirty="0"/>
              <a:t>Будем мы читать, трудиться,</a:t>
            </a:r>
          </a:p>
          <a:p>
            <a:pPr marL="0" indent="0" algn="ctr">
              <a:buNone/>
            </a:pPr>
            <a:r>
              <a:rPr lang="ru-RU" dirty="0"/>
              <a:t>Ведь заданья нелегки.</a:t>
            </a:r>
          </a:p>
          <a:p>
            <a:pPr marL="0" indent="0" algn="ctr">
              <a:buNone/>
            </a:pPr>
            <a:r>
              <a:rPr lang="ru-RU" dirty="0"/>
              <a:t>Нам друзья, нельзя лениться</a:t>
            </a:r>
          </a:p>
          <a:p>
            <a:pPr marL="0" indent="0" algn="ctr">
              <a:buNone/>
            </a:pPr>
            <a:r>
              <a:rPr lang="ru-RU" dirty="0"/>
              <a:t>Так как мы ученики!</a:t>
            </a:r>
          </a:p>
        </p:txBody>
      </p:sp>
    </p:spTree>
    <p:extLst>
      <p:ext uri="{BB962C8B-B14F-4D97-AF65-F5344CB8AC3E}">
        <p14:creationId xmlns:p14="http://schemas.microsoft.com/office/powerpoint/2010/main" val="23244167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accent2"/>
                </a:solidFill>
              </a:rPr>
              <a:t>Актуализация и проблемное учебное действие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2400" u="sng" dirty="0"/>
              <a:t>Отгадайте загадку:</a:t>
            </a:r>
          </a:p>
          <a:p>
            <a:pPr marL="0" indent="0" algn="ctr">
              <a:buNone/>
            </a:pPr>
            <a:endParaRPr lang="ru-RU" sz="2400" dirty="0"/>
          </a:p>
          <a:p>
            <a:pPr marL="0" indent="0" algn="ctr">
              <a:buNone/>
            </a:pPr>
            <a:r>
              <a:rPr lang="ru-RU" sz="2400" dirty="0"/>
              <a:t>Мои книги все в порядке</a:t>
            </a:r>
          </a:p>
          <a:p>
            <a:pPr marL="0" indent="0" algn="ctr">
              <a:buNone/>
            </a:pPr>
            <a:r>
              <a:rPr lang="ru-RU" sz="2400" dirty="0"/>
              <a:t>В каждой книге есть …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Правильно, ребята!</a:t>
            </a:r>
          </a:p>
          <a:p>
            <a:pPr marL="0" indent="0">
              <a:buNone/>
            </a:pPr>
            <a:r>
              <a:rPr lang="ru-RU" dirty="0"/>
              <a:t>А для чего нужны закладки?</a:t>
            </a:r>
          </a:p>
        </p:txBody>
      </p:sp>
    </p:spTree>
    <p:extLst>
      <p:ext uri="{BB962C8B-B14F-4D97-AF65-F5344CB8AC3E}">
        <p14:creationId xmlns:p14="http://schemas.microsoft.com/office/powerpoint/2010/main" val="7315440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accent2"/>
                </a:solidFill>
              </a:rPr>
              <a:t>История возникновения закладки для книг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Книжные закладки давно живут между страниц книг и в состоянии рассказать нам много интересного о прошлом. Книжные закладки появились в 13 веке, делались они из кожи и велюра, позже (в 19-20 веке) из ткани и плотной бумаги. Каких только закладок не было – шелковые, вышитые, с различной символикой и видами, портретами королей и королев.</a:t>
            </a:r>
          </a:p>
          <a:p>
            <a:r>
              <a:rPr lang="ru-RU" dirty="0"/>
              <a:t>Книжная закладка, выполняя утилитарную функцию, помогала не только запоминать или быстро находить нужную страницу текста, но и элементарно работала на улучшение сохранности конкретного экземпляра издания.</a:t>
            </a:r>
          </a:p>
          <a:p>
            <a:r>
              <a:rPr lang="ru-RU" dirty="0"/>
              <a:t>В 19 веке читающие дамы нередко отдавали предпочтение цветам и кружевным платочкам.</a:t>
            </a:r>
          </a:p>
        </p:txBody>
      </p:sp>
    </p:spTree>
    <p:extLst>
      <p:ext uri="{BB962C8B-B14F-4D97-AF65-F5344CB8AC3E}">
        <p14:creationId xmlns:p14="http://schemas.microsoft.com/office/powerpoint/2010/main" val="22007319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9147" y="1536745"/>
            <a:ext cx="8705948" cy="4060750"/>
          </a:xfrm>
        </p:spPr>
        <p:txBody>
          <a:bodyPr/>
          <a:lstStyle/>
          <a:p>
            <a:r>
              <a:rPr lang="ru-RU" dirty="0"/>
              <a:t>Тогда же, как на Западе, так и в России, необычайной популярностью пользовались закладки, представляющие собой конструкцию из лент, шнуров, тесьмы, прикрепленных к держателям самой разнообразной формы (в Росси их называют «</a:t>
            </a:r>
            <a:r>
              <a:rPr lang="ru-RU" dirty="0" err="1"/>
              <a:t>паварозами</a:t>
            </a:r>
            <a:r>
              <a:rPr lang="ru-RU" dirty="0"/>
              <a:t>»).</a:t>
            </a:r>
          </a:p>
          <a:p>
            <a:r>
              <a:rPr lang="ru-RU" dirty="0"/>
              <a:t>Закладка как сувенир дает представление о стране, истории, художественной культуре народа, его традициях и эстетических идеалах. Компактность и легкость закладки делает ее идеальным туристическим сувениром. 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62117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1517" y="1147985"/>
            <a:ext cx="8834135" cy="2013959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accent2"/>
                </a:solidFill>
              </a:rPr>
              <a:t>Сегодня на уроке Вам предстоит выполнить творческую сувенирную поделку из фетра – закладку.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874146" y="2288225"/>
            <a:ext cx="3806617" cy="50754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802297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accent2"/>
                </a:solidFill>
              </a:rPr>
              <a:t>Критерии оценивания: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716208"/>
            <a:ext cx="8596668" cy="3880773"/>
          </a:xfrm>
        </p:spPr>
        <p:txBody>
          <a:bodyPr/>
          <a:lstStyle/>
          <a:p>
            <a:r>
              <a:rPr lang="ru-RU" dirty="0"/>
              <a:t>1. Изделие изготовлено из натурального материала;</a:t>
            </a:r>
          </a:p>
          <a:p>
            <a:r>
              <a:rPr lang="ru-RU" dirty="0"/>
              <a:t>2. Доступная технология изготовления;</a:t>
            </a:r>
          </a:p>
          <a:p>
            <a:r>
              <a:rPr lang="ru-RU" dirty="0"/>
              <a:t>3. Небольшой расход материала;</a:t>
            </a:r>
          </a:p>
          <a:p>
            <a:r>
              <a:rPr lang="ru-RU" dirty="0"/>
              <a:t>4. Простая конструкция;</a:t>
            </a:r>
          </a:p>
          <a:p>
            <a:r>
              <a:rPr lang="ru-RU" dirty="0"/>
              <a:t>5. Аккуратно и качественно выполнены строчки и швы.</a:t>
            </a:r>
          </a:p>
        </p:txBody>
      </p:sp>
    </p:spTree>
    <p:extLst>
      <p:ext uri="{BB962C8B-B14F-4D97-AF65-F5344CB8AC3E}">
        <p14:creationId xmlns:p14="http://schemas.microsoft.com/office/powerpoint/2010/main" val="21745095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Этапы изготовления закладки - сувенира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109314"/>
            <a:ext cx="8596668" cy="388077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1. Подобрать необходимые материалы.</a:t>
            </a:r>
          </a:p>
          <a:p>
            <a:pPr marL="0" indent="0">
              <a:buNone/>
            </a:pPr>
            <a:r>
              <a:rPr lang="ru-RU" dirty="0"/>
              <a:t>2. Изготовить лекала закладки.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311414" y="2245853"/>
            <a:ext cx="3804480" cy="5072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46095913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Оранжевый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202</TotalTime>
  <Words>677</Words>
  <Application>Microsoft Office PowerPoint</Application>
  <PresentationFormat>Широкоэкранный</PresentationFormat>
  <Paragraphs>156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Trebuchet MS</vt:lpstr>
      <vt:lpstr>Wingdings 3</vt:lpstr>
      <vt:lpstr>Грань</vt:lpstr>
      <vt:lpstr>Мастер – класс  «Изготовление закладки – сувенира из фетра»</vt:lpstr>
      <vt:lpstr>Цель деятельности учителя - закрепить основные технологические приемы в создании закладки для книг из фетра. </vt:lpstr>
      <vt:lpstr>Мотивация (самоопределение) к учебной деятельности</vt:lpstr>
      <vt:lpstr>Актуализация и проблемное учебное действие</vt:lpstr>
      <vt:lpstr>История возникновения закладки для книг</vt:lpstr>
      <vt:lpstr>Презентация PowerPoint</vt:lpstr>
      <vt:lpstr>Сегодня на уроке Вам предстоит выполнить творческую сувенирную поделку из фетра – закладку.</vt:lpstr>
      <vt:lpstr>Критерии оценивания:</vt:lpstr>
      <vt:lpstr>Этапы изготовления закладки - сувенира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Выявление места и причины затруднения</vt:lpstr>
      <vt:lpstr>Рефлексия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 – класс  «Изготовление закладки – сувенира из фетра»</dc:title>
  <dc:creator>Антонова</dc:creator>
  <cp:lastModifiedBy>Елена</cp:lastModifiedBy>
  <cp:revision>17</cp:revision>
  <dcterms:created xsi:type="dcterms:W3CDTF">2018-02-04T09:14:40Z</dcterms:created>
  <dcterms:modified xsi:type="dcterms:W3CDTF">2018-08-20T15:28:37Z</dcterms:modified>
</cp:coreProperties>
</file>