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163F7-97C9-460E-8F6C-E65B41F9536D}" type="datetimeFigureOut">
              <a:rPr lang="ru-RU" smtClean="0"/>
              <a:t>06.09.2015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9C1BD-AA83-475E-B36F-5A43AC4713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79506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163F7-97C9-460E-8F6C-E65B41F9536D}" type="datetimeFigureOut">
              <a:rPr lang="ru-RU" smtClean="0"/>
              <a:t>06.09.2015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9C1BD-AA83-475E-B36F-5A43AC4713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0816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163F7-97C9-460E-8F6C-E65B41F9536D}" type="datetimeFigureOut">
              <a:rPr lang="ru-RU" smtClean="0"/>
              <a:t>06.09.2015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9C1BD-AA83-475E-B36F-5A43AC4713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0062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163F7-97C9-460E-8F6C-E65B41F9536D}" type="datetimeFigureOut">
              <a:rPr lang="ru-RU" smtClean="0"/>
              <a:t>06.09.2015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9C1BD-AA83-475E-B36F-5A43AC4713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522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163F7-97C9-460E-8F6C-E65B41F9536D}" type="datetimeFigureOut">
              <a:rPr lang="ru-RU" smtClean="0"/>
              <a:t>06.09.2015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9C1BD-AA83-475E-B36F-5A43AC4713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150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163F7-97C9-460E-8F6C-E65B41F9536D}" type="datetimeFigureOut">
              <a:rPr lang="ru-RU" smtClean="0"/>
              <a:t>06.09.2015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9C1BD-AA83-475E-B36F-5A43AC4713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3888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163F7-97C9-460E-8F6C-E65B41F9536D}" type="datetimeFigureOut">
              <a:rPr lang="ru-RU" smtClean="0"/>
              <a:t>06.09.2015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9C1BD-AA83-475E-B36F-5A43AC4713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48228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163F7-97C9-460E-8F6C-E65B41F9536D}" type="datetimeFigureOut">
              <a:rPr lang="ru-RU" smtClean="0"/>
              <a:t>06.09.2015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9C1BD-AA83-475E-B36F-5A43AC4713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0473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163F7-97C9-460E-8F6C-E65B41F9536D}" type="datetimeFigureOut">
              <a:rPr lang="ru-RU" smtClean="0"/>
              <a:t>06.09.2015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9C1BD-AA83-475E-B36F-5A43AC4713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90673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163F7-97C9-460E-8F6C-E65B41F9536D}" type="datetimeFigureOut">
              <a:rPr lang="ru-RU" smtClean="0"/>
              <a:t>06.09.2015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9C1BD-AA83-475E-B36F-5A43AC4713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1598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163F7-97C9-460E-8F6C-E65B41F9536D}" type="datetimeFigureOut">
              <a:rPr lang="ru-RU" smtClean="0"/>
              <a:t>06.09.2015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9C1BD-AA83-475E-B36F-5A43AC4713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027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1163F7-97C9-460E-8F6C-E65B41F9536D}" type="datetimeFigureOut">
              <a:rPr lang="ru-RU" smtClean="0"/>
              <a:t>06.09.2015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29C1BD-AA83-475E-B36F-5A43AC4713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3451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B0F0"/>
                </a:solidFill>
              </a:rPr>
              <a:t>Проект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00B050"/>
                </a:solidFill>
              </a:rPr>
              <a:t>«Моя семья в истории Великой Отечественной войны»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>
                <a:solidFill>
                  <a:srgbClr val="00B0F0"/>
                </a:solidFill>
              </a:rPr>
              <a:t>Автор проекта:</a:t>
            </a:r>
          </a:p>
          <a:p>
            <a:r>
              <a:rPr lang="ru-RU" dirty="0" smtClean="0">
                <a:solidFill>
                  <a:srgbClr val="00B050"/>
                </a:solidFill>
              </a:rPr>
              <a:t>Голубева Наталья Ивановна</a:t>
            </a:r>
          </a:p>
          <a:p>
            <a:r>
              <a:rPr lang="ru-RU" dirty="0">
                <a:solidFill>
                  <a:srgbClr val="00B050"/>
                </a:solidFill>
              </a:rPr>
              <a:t>у</a:t>
            </a:r>
            <a:r>
              <a:rPr lang="ru-RU" dirty="0" smtClean="0">
                <a:solidFill>
                  <a:srgbClr val="00B050"/>
                </a:solidFill>
              </a:rPr>
              <a:t>читель русского языка и литературы</a:t>
            </a:r>
          </a:p>
          <a:p>
            <a:endParaRPr lang="ru-RU" dirty="0">
              <a:solidFill>
                <a:srgbClr val="00B050"/>
              </a:solidFill>
            </a:endParaRPr>
          </a:p>
          <a:p>
            <a:endParaRPr lang="ru-RU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8651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Основной этап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Сначала учащиеся нашли книги о Великой Отечественной войне, начали читать и делиться друг с другом своими </a:t>
            </a:r>
            <a:r>
              <a:rPr lang="ru-RU" sz="2000" dirty="0"/>
              <a:t>в</a:t>
            </a:r>
            <a:r>
              <a:rPr lang="ru-RU" sz="2000" dirty="0" smtClean="0"/>
              <a:t>печатлениями. Затем школьники составили возможные вопросы для беседы с родственниками. После этого каждый начал сбор информации у своих родителей, бабушек ,дедушек, других родственников. Оказалось, что большинство родителей мало знают о тех, кто воевал в их семье или трудился в тылу. Не во всех семья сохранились фотографии, письма военных лет. Большинство ребят оформили свои работы в форме сочинения.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927836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Заключительный этап.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Каждый участник проекта представил свою работу, оформленную в форме сочинения, затем учащиеся оформили собранный материал в виде Книги памяти «Моя семья в истории Великой Отечественной войны» </a:t>
            </a:r>
          </a:p>
          <a:p>
            <a:r>
              <a:rPr lang="ru-RU" sz="2000" dirty="0" smtClean="0"/>
              <a:t>На классном часе «Мы помним, гордимся, благодарим» учащиеся подвели итоги  работы над проектом и представили свои работы.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588400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Практическое применение выполненной работы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Собранный материал можно использовать во внеклассных мероприятиях, посвященных теме Великой Отечественной войне, на уроках истории.</a:t>
            </a:r>
          </a:p>
          <a:p>
            <a:r>
              <a:rPr lang="ru-RU" sz="2000" dirty="0" smtClean="0"/>
              <a:t>В результате работы над проектом школьники достигли следующих результатов:</a:t>
            </a:r>
          </a:p>
          <a:p>
            <a:r>
              <a:rPr lang="ru-RU" sz="2000" dirty="0" smtClean="0"/>
              <a:t>*Сохранили память о тех, кто воевал на фронтах Великой Отечественной войны 1941-1945г и приближал Победу в тылу;</a:t>
            </a:r>
          </a:p>
          <a:p>
            <a:r>
              <a:rPr lang="ru-RU" sz="2000" dirty="0" smtClean="0"/>
              <a:t>*Появился интерес к изучению истории своей страны на примерах участия родственников в войне;</a:t>
            </a:r>
          </a:p>
          <a:p>
            <a:r>
              <a:rPr lang="ru-RU" sz="2000" dirty="0" smtClean="0"/>
              <a:t>*Приобрели навыки поисково-исследовательской работы;</a:t>
            </a:r>
          </a:p>
          <a:p>
            <a:r>
              <a:rPr lang="ru-RU" sz="2000" dirty="0" smtClean="0"/>
              <a:t>Получили удовольствие от общения со всеми участниками проекта.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861448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44126" y="74069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Книга Памяти</a:t>
            </a:r>
            <a:br>
              <a:rPr lang="ru-RU" dirty="0" smtClean="0"/>
            </a:br>
            <a:r>
              <a:rPr lang="ru-RU" sz="3100" dirty="0" smtClean="0"/>
              <a:t>Посвящается 70-летию Победы</a:t>
            </a:r>
            <a:endParaRPr lang="ru-RU" sz="3100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6000" dirty="0" smtClean="0"/>
              <a:t> </a:t>
            </a:r>
            <a:endParaRPr lang="ru-RU" sz="6000" dirty="0"/>
          </a:p>
        </p:txBody>
      </p:sp>
      <p:pic>
        <p:nvPicPr>
          <p:cNvPr id="2" name="Объект 1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2276872"/>
            <a:ext cx="4758680" cy="3331076"/>
          </a:xfrm>
        </p:spPr>
      </p:pic>
    </p:spTree>
    <p:extLst>
      <p:ext uri="{BB962C8B-B14F-4D97-AF65-F5344CB8AC3E}">
        <p14:creationId xmlns:p14="http://schemas.microsoft.com/office/powerpoint/2010/main" val="2127660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Авторы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1" indent="0">
              <a:buNone/>
            </a:pPr>
            <a:r>
              <a:rPr lang="ru-RU" b="1" dirty="0" smtClean="0"/>
              <a:t>	Я помню!</a:t>
            </a:r>
          </a:p>
          <a:p>
            <a:pPr marL="457200" lvl="1" indent="0">
              <a:buNone/>
            </a:pPr>
            <a:r>
              <a:rPr lang="ru-RU" b="1" smtClean="0"/>
              <a:t>	Я горжусь!</a:t>
            </a:r>
            <a:endParaRPr lang="ru-RU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1.Гисинова  Александра -5г </a:t>
            </a:r>
            <a:r>
              <a:rPr lang="ru-RU" dirty="0" err="1" smtClean="0"/>
              <a:t>кл</a:t>
            </a:r>
            <a:r>
              <a:rPr lang="ru-RU" dirty="0" smtClean="0"/>
              <a:t>.</a:t>
            </a:r>
          </a:p>
          <a:p>
            <a:r>
              <a:rPr lang="ru-RU" dirty="0" smtClean="0"/>
              <a:t>2.Голубев Даниил-   5б класс</a:t>
            </a:r>
          </a:p>
          <a:p>
            <a:r>
              <a:rPr lang="ru-RU" dirty="0" smtClean="0"/>
              <a:t>3.Крайнова Мария-5г класс</a:t>
            </a:r>
          </a:p>
          <a:p>
            <a:r>
              <a:rPr lang="ru-RU" dirty="0" smtClean="0"/>
              <a:t>4.Кочнева Юлия -5б класс</a:t>
            </a:r>
          </a:p>
          <a:p>
            <a:r>
              <a:rPr lang="ru-RU" dirty="0" smtClean="0"/>
              <a:t>5.Смирнов Алексей -5г класс</a:t>
            </a:r>
          </a:p>
          <a:p>
            <a:r>
              <a:rPr lang="ru-RU" dirty="0" smtClean="0"/>
              <a:t>6.Смирнова Анастасия-5г класс</a:t>
            </a:r>
          </a:p>
          <a:p>
            <a:r>
              <a:rPr lang="ru-RU" dirty="0" smtClean="0"/>
              <a:t>7.Голубева </a:t>
            </a:r>
            <a:r>
              <a:rPr lang="ru-RU" smtClean="0"/>
              <a:t>Наталья Ивановна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5007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F0"/>
                </a:solidFill>
              </a:rPr>
              <a:t>Участники проекта</a:t>
            </a:r>
            <a:r>
              <a:rPr lang="ru-RU" dirty="0" smtClean="0"/>
              <a:t>:</a:t>
            </a:r>
            <a:br>
              <a:rPr lang="ru-RU" dirty="0" smtClean="0"/>
            </a:br>
            <a:r>
              <a:rPr lang="ru-RU" dirty="0" smtClean="0">
                <a:solidFill>
                  <a:srgbClr val="00B050"/>
                </a:solidFill>
              </a:rPr>
              <a:t>ученики 5 класса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F0"/>
                </a:solidFill>
              </a:rPr>
              <a:t>Сроки реализации: октябрь-май</a:t>
            </a:r>
          </a:p>
          <a:p>
            <a:r>
              <a:rPr lang="ru-RU" dirty="0" smtClean="0">
                <a:solidFill>
                  <a:srgbClr val="00B0F0"/>
                </a:solidFill>
              </a:rPr>
              <a:t>(2014-2015г.)</a:t>
            </a:r>
          </a:p>
          <a:p>
            <a:endParaRPr lang="ru-RU" dirty="0" smtClean="0">
              <a:solidFill>
                <a:srgbClr val="00B0F0"/>
              </a:solidFill>
            </a:endParaRPr>
          </a:p>
          <a:p>
            <a:endParaRPr lang="ru-RU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19310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99592" y="2852936"/>
            <a:ext cx="7882135" cy="1362075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rgbClr val="00B050"/>
                </a:solidFill>
              </a:rPr>
              <a:t>Проблема</a:t>
            </a:r>
            <a:r>
              <a:rPr lang="ru-RU" sz="3200" dirty="0" smtClean="0">
                <a:solidFill>
                  <a:srgbClr val="00B0F0"/>
                </a:solidFill>
              </a:rPr>
              <a:t>: прошло много ВРЕМЕНИ СО Дня  Победы  нашего народа в Великой Отечественной войне. Учащиеся и их молодые родители мало знают об этой войне, о том ,какой след оставила война в их семьях.</a:t>
            </a:r>
            <a:endParaRPr lang="ru-RU" sz="3200" dirty="0">
              <a:solidFill>
                <a:srgbClr val="00B0F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1043608" y="836712"/>
            <a:ext cx="7772400" cy="1500187"/>
          </a:xfrm>
        </p:spPr>
        <p:txBody>
          <a:bodyPr>
            <a:normAutofit lnSpcReduction="10000"/>
          </a:bodyPr>
          <a:lstStyle/>
          <a:p>
            <a:r>
              <a:rPr lang="ru-RU" sz="3200" dirty="0" smtClean="0">
                <a:solidFill>
                  <a:srgbClr val="00B050"/>
                </a:solidFill>
              </a:rPr>
              <a:t>Идея проекта</a:t>
            </a:r>
            <a:r>
              <a:rPr lang="ru-RU" sz="3200" dirty="0" smtClean="0"/>
              <a:t>:  </a:t>
            </a:r>
            <a:r>
              <a:rPr lang="ru-RU" sz="3200" dirty="0" smtClean="0">
                <a:solidFill>
                  <a:srgbClr val="00B0F0"/>
                </a:solidFill>
              </a:rPr>
              <a:t>возникла, когда мы начали планирование мероприятий к 70-летию Победы в Великой Отечественной войне</a:t>
            </a:r>
            <a:endParaRPr lang="ru-RU" sz="32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2971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134076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rgbClr val="00B050"/>
                </a:solidFill>
              </a:rPr>
              <a:t>Гипотеза: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>
                <a:solidFill>
                  <a:srgbClr val="00B0F0"/>
                </a:solidFill>
              </a:rPr>
              <a:t>живых свидетелей военного времени с каждым годом становится все меньше. Это люди преклонного возраста- прадедушки и прабабушки учащихся. Возможно, их родственники были участниками Великой Отечественной войны, работали в тылу и внесли свой вклад в Победу над фашистской Германией.</a:t>
            </a:r>
            <a:endParaRPr lang="ru-RU" sz="3200" dirty="0">
              <a:solidFill>
                <a:srgbClr val="00B0F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4149080"/>
            <a:ext cx="6400800" cy="175260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Цель проекта:</a:t>
            </a:r>
          </a:p>
          <a:p>
            <a:r>
              <a:rPr lang="ru-RU" dirty="0" smtClean="0">
                <a:solidFill>
                  <a:srgbClr val="00B0F0"/>
                </a:solidFill>
              </a:rPr>
              <a:t>Формирование духовно- нравственных качеств личности учащихся; сохранение преемственности поколений; развитие навыков проектно-исследовательской деятельности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63253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98072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rgbClr val="00B0F0"/>
                </a:solidFill>
              </a:rPr>
              <a:t>Задачи:</a:t>
            </a:r>
            <a:br>
              <a:rPr lang="ru-RU" sz="2800" dirty="0" smtClean="0">
                <a:solidFill>
                  <a:srgbClr val="00B0F0"/>
                </a:solidFill>
              </a:rPr>
            </a:br>
            <a:r>
              <a:rPr lang="ru-RU" sz="2800" dirty="0" smtClean="0">
                <a:solidFill>
                  <a:srgbClr val="00B050"/>
                </a:solidFill>
              </a:rPr>
              <a:t>*Расширить знания учащихся о Великой Отечественной войне;</a:t>
            </a:r>
            <a:br>
              <a:rPr lang="ru-RU" sz="2800" dirty="0" smtClean="0">
                <a:solidFill>
                  <a:srgbClr val="00B050"/>
                </a:solidFill>
              </a:rPr>
            </a:br>
            <a:r>
              <a:rPr lang="ru-RU" sz="2800" dirty="0" smtClean="0">
                <a:solidFill>
                  <a:srgbClr val="00B050"/>
                </a:solidFill>
              </a:rPr>
              <a:t>*Узнать у родителей о жизни родственников в годы войны;</a:t>
            </a:r>
            <a:br>
              <a:rPr lang="ru-RU" sz="2800" dirty="0" smtClean="0">
                <a:solidFill>
                  <a:srgbClr val="00B050"/>
                </a:solidFill>
              </a:rPr>
            </a:br>
            <a:r>
              <a:rPr lang="ru-RU" sz="2800" dirty="0" smtClean="0">
                <a:solidFill>
                  <a:srgbClr val="00B050"/>
                </a:solidFill>
              </a:rPr>
              <a:t>*Оформить страницы  «Книги памяти» о жизни родственников в годы войны»</a:t>
            </a:r>
            <a:br>
              <a:rPr lang="ru-RU" sz="2800" dirty="0" smtClean="0">
                <a:solidFill>
                  <a:srgbClr val="00B050"/>
                </a:solidFill>
              </a:rPr>
            </a:br>
            <a:r>
              <a:rPr lang="ru-RU" sz="2800" dirty="0" smtClean="0">
                <a:solidFill>
                  <a:srgbClr val="00B050"/>
                </a:solidFill>
              </a:rPr>
              <a:t>*Рассказать о них на классном часе «Мы помним, гордимся, благодарим»</a:t>
            </a:r>
            <a:endParaRPr lang="ru-RU" sz="2800" dirty="0">
              <a:solidFill>
                <a:srgbClr val="00B05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rgbClr val="00B0F0"/>
                </a:solidFill>
              </a:rPr>
              <a:t>Ожидаемые результаты:</a:t>
            </a:r>
          </a:p>
          <a:p>
            <a:r>
              <a:rPr lang="ru-RU" sz="2000" dirty="0" smtClean="0">
                <a:solidFill>
                  <a:srgbClr val="00B050"/>
                </a:solidFill>
              </a:rPr>
              <a:t>*Приобретение навыков поисково-исследовательской работы;</a:t>
            </a:r>
          </a:p>
          <a:p>
            <a:r>
              <a:rPr lang="ru-RU" sz="2000" dirty="0" smtClean="0">
                <a:solidFill>
                  <a:srgbClr val="00B050"/>
                </a:solidFill>
              </a:rPr>
              <a:t>*Расширение знаний о Великой Отечественной войне;</a:t>
            </a:r>
          </a:p>
          <a:p>
            <a:r>
              <a:rPr lang="ru-RU" sz="2000" dirty="0" smtClean="0">
                <a:solidFill>
                  <a:srgbClr val="00B050"/>
                </a:solidFill>
              </a:rPr>
              <a:t>*Сохранение памяти о суровых годах жизни своих предков;</a:t>
            </a:r>
          </a:p>
          <a:p>
            <a:r>
              <a:rPr lang="ru-RU" sz="2000" dirty="0" smtClean="0">
                <a:solidFill>
                  <a:srgbClr val="00B050"/>
                </a:solidFill>
              </a:rPr>
              <a:t>*Получить удовлетворенность от общения со всеми участниками проекта и осознать сопричастность своей семьи с историей страны.</a:t>
            </a:r>
            <a:endParaRPr lang="ru-RU" sz="2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56433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rgbClr val="00B050"/>
                </a:solidFill>
              </a:rPr>
              <a:t>Главный результат:</a:t>
            </a:r>
            <a:br>
              <a:rPr lang="ru-RU" sz="2800" dirty="0" smtClean="0">
                <a:solidFill>
                  <a:srgbClr val="00B050"/>
                </a:solidFill>
              </a:rPr>
            </a:br>
            <a:r>
              <a:rPr lang="ru-RU" sz="2800" dirty="0" smtClean="0">
                <a:solidFill>
                  <a:srgbClr val="00B0F0"/>
                </a:solidFill>
              </a:rPr>
              <a:t>Создание страниц памяти для семейного и школьного архива, из которого дети составят «Книгу памяти</a:t>
            </a:r>
            <a:r>
              <a:rPr lang="ru-RU" sz="2800" dirty="0" smtClean="0"/>
              <a:t>»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Тип проекта</a:t>
            </a:r>
            <a:r>
              <a:rPr lang="ru-RU" dirty="0" smtClean="0"/>
              <a:t>: </a:t>
            </a:r>
            <a:r>
              <a:rPr lang="ru-RU" dirty="0" smtClean="0">
                <a:solidFill>
                  <a:srgbClr val="00B0F0"/>
                </a:solidFill>
              </a:rPr>
              <a:t>творческий</a:t>
            </a:r>
            <a:endParaRPr lang="ru-RU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976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052736"/>
            <a:ext cx="7772400" cy="1470025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Возможные трудности выполнения проекта и пути выхода из них:</a:t>
            </a:r>
            <a:endParaRPr lang="ru-RU" sz="28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1170504"/>
              </p:ext>
            </p:extLst>
          </p:nvPr>
        </p:nvGraphicFramePr>
        <p:xfrm>
          <a:off x="1533207" y="3284823"/>
          <a:ext cx="6077585" cy="3505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38475"/>
                <a:gridCol w="303911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2"/>
                          </a:solidFill>
                          <a:effectLst/>
                        </a:rPr>
                        <a:t> </a:t>
                      </a:r>
                      <a:r>
                        <a:rPr lang="ru-RU" sz="2000" dirty="0" smtClean="0">
                          <a:solidFill>
                            <a:schemeClr val="bg2"/>
                          </a:solidFill>
                          <a:effectLst/>
                        </a:rPr>
                        <a:t>Затруднения учащихся</a:t>
                      </a:r>
                      <a:endParaRPr lang="ru-RU" sz="1100" dirty="0">
                        <a:solidFill>
                          <a:schemeClr val="bg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2"/>
                          </a:solidFill>
                          <a:effectLst/>
                        </a:rPr>
                        <a:t> </a:t>
                      </a:r>
                      <a:r>
                        <a:rPr lang="ru-RU" sz="1600" dirty="0" smtClean="0">
                          <a:solidFill>
                            <a:schemeClr val="bg2"/>
                          </a:solidFill>
                          <a:effectLst/>
                        </a:rPr>
                        <a:t>Педагогические</a:t>
                      </a:r>
                      <a:r>
                        <a:rPr lang="ru-RU" sz="1600" baseline="0" dirty="0" smtClean="0">
                          <a:solidFill>
                            <a:schemeClr val="bg2"/>
                          </a:solidFill>
                          <a:effectLst/>
                        </a:rPr>
                        <a:t> действия</a:t>
                      </a:r>
                      <a:endParaRPr lang="ru-RU" sz="1100" dirty="0">
                        <a:solidFill>
                          <a:schemeClr val="bg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2"/>
                          </a:solidFill>
                          <a:effectLst/>
                        </a:rPr>
                        <a:t> </a:t>
                      </a:r>
                      <a:r>
                        <a:rPr lang="ru-RU" sz="1600" dirty="0" smtClean="0">
                          <a:solidFill>
                            <a:schemeClr val="bg2"/>
                          </a:solidFill>
                          <a:effectLst/>
                        </a:rPr>
                        <a:t>Учащиеся не имеют</a:t>
                      </a:r>
                      <a:r>
                        <a:rPr lang="ru-RU" sz="2000" dirty="0" smtClean="0">
                          <a:solidFill>
                            <a:schemeClr val="bg2"/>
                          </a:solidFill>
                          <a:effectLst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chemeClr val="bg2"/>
                          </a:solidFill>
                          <a:effectLst/>
                        </a:rPr>
                        <a:t>опыта  проведения  интервью</a:t>
                      </a:r>
                      <a:endParaRPr lang="ru-RU" sz="1600" dirty="0">
                        <a:solidFill>
                          <a:schemeClr val="bg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2"/>
                          </a:solidFill>
                          <a:effectLst/>
                        </a:rPr>
                        <a:t> </a:t>
                      </a:r>
                      <a:r>
                        <a:rPr lang="ru-RU" sz="1600" b="1" dirty="0" smtClean="0">
                          <a:solidFill>
                            <a:schemeClr val="bg2"/>
                          </a:solidFill>
                          <a:effectLst/>
                        </a:rPr>
                        <a:t>Совместная  разработка опросников</a:t>
                      </a:r>
                      <a:endParaRPr lang="ru-RU" sz="1100" b="1" dirty="0">
                        <a:solidFill>
                          <a:schemeClr val="bg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2"/>
                          </a:solidFill>
                          <a:effectLst/>
                        </a:rPr>
                        <a:t> </a:t>
                      </a:r>
                      <a:r>
                        <a:rPr lang="ru-RU" sz="1600" dirty="0" smtClean="0">
                          <a:solidFill>
                            <a:schemeClr val="bg2"/>
                          </a:solidFill>
                          <a:effectLst/>
                        </a:rPr>
                        <a:t>Плохо  владеют навыками сбора и  обработки  информации</a:t>
                      </a:r>
                      <a:endParaRPr lang="ru-RU" sz="1600" dirty="0">
                        <a:solidFill>
                          <a:schemeClr val="bg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2"/>
                          </a:solidFill>
                          <a:effectLst/>
                        </a:rPr>
                        <a:t> </a:t>
                      </a:r>
                      <a:r>
                        <a:rPr lang="ru-RU" sz="1600" dirty="0" smtClean="0">
                          <a:solidFill>
                            <a:schemeClr val="bg2"/>
                          </a:solidFill>
                          <a:effectLst/>
                        </a:rPr>
                        <a:t>Редактирование работ, Отработка навыков  в режимах  </a:t>
                      </a:r>
                      <a:r>
                        <a:rPr lang="en-US" sz="1600" dirty="0" smtClean="0">
                          <a:solidFill>
                            <a:schemeClr val="bg2"/>
                          </a:solidFill>
                          <a:effectLst/>
                        </a:rPr>
                        <a:t>Word</a:t>
                      </a:r>
                      <a:r>
                        <a:rPr lang="en-US" sz="1600" baseline="0" dirty="0" smtClean="0">
                          <a:solidFill>
                            <a:schemeClr val="bg2"/>
                          </a:solidFill>
                          <a:effectLst/>
                        </a:rPr>
                        <a:t> </a:t>
                      </a:r>
                      <a:r>
                        <a:rPr lang="ru-RU" sz="1600" baseline="0" dirty="0" smtClean="0">
                          <a:solidFill>
                            <a:schemeClr val="bg2"/>
                          </a:solidFill>
                          <a:effectLst/>
                        </a:rPr>
                        <a:t>и </a:t>
                      </a:r>
                      <a:r>
                        <a:rPr lang="en-US" sz="1600" baseline="0" dirty="0" smtClean="0">
                          <a:solidFill>
                            <a:schemeClr val="bg2"/>
                          </a:solidFill>
                          <a:effectLst/>
                        </a:rPr>
                        <a:t> PowerPoint</a:t>
                      </a:r>
                      <a:endParaRPr lang="ru-RU" sz="1100" dirty="0">
                        <a:solidFill>
                          <a:schemeClr val="bg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2"/>
                          </a:solidFill>
                          <a:effectLst/>
                        </a:rPr>
                        <a:t> </a:t>
                      </a:r>
                      <a:r>
                        <a:rPr lang="ru-RU" sz="1600" dirty="0" smtClean="0">
                          <a:solidFill>
                            <a:schemeClr val="bg2"/>
                          </a:solidFill>
                          <a:effectLst/>
                        </a:rPr>
                        <a:t>Недостаточно</a:t>
                      </a:r>
                      <a:r>
                        <a:rPr lang="ru-RU" sz="1600" baseline="0" dirty="0" smtClean="0">
                          <a:solidFill>
                            <a:schemeClr val="bg2"/>
                          </a:solidFill>
                          <a:effectLst/>
                        </a:rPr>
                        <a:t> развиты оформительские навыки</a:t>
                      </a:r>
                      <a:endParaRPr lang="ru-RU" sz="1600" dirty="0">
                        <a:solidFill>
                          <a:schemeClr val="bg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bg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Организация</a:t>
                      </a:r>
                      <a:r>
                        <a:rPr lang="ru-RU" sz="1600" baseline="0" dirty="0" smtClean="0">
                          <a:solidFill>
                            <a:schemeClr val="bg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взаимопомощи, </a:t>
                      </a:r>
                      <a:r>
                        <a:rPr lang="ru-RU" sz="1600" baseline="0" dirty="0" err="1" smtClean="0">
                          <a:solidFill>
                            <a:schemeClr val="bg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взаимообучения</a:t>
                      </a:r>
                      <a:endParaRPr lang="ru-RU" sz="1600" dirty="0">
                        <a:solidFill>
                          <a:schemeClr val="bg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2"/>
                          </a:solidFill>
                          <a:effectLst/>
                        </a:rPr>
                        <a:t> </a:t>
                      </a:r>
                      <a:r>
                        <a:rPr lang="ru-RU" sz="1600" dirty="0" smtClean="0">
                          <a:solidFill>
                            <a:schemeClr val="bg2"/>
                          </a:solidFill>
                          <a:effectLst/>
                        </a:rPr>
                        <a:t>Отсутствие  помощи  со стороны родителей</a:t>
                      </a:r>
                      <a:endParaRPr lang="ru-RU" sz="1600" dirty="0">
                        <a:solidFill>
                          <a:schemeClr val="bg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2"/>
                          </a:solidFill>
                          <a:effectLst/>
                        </a:rPr>
                        <a:t> </a:t>
                      </a:r>
                      <a:r>
                        <a:rPr lang="ru-RU" sz="1600" dirty="0" smtClean="0">
                          <a:solidFill>
                            <a:schemeClr val="bg2"/>
                          </a:solidFill>
                          <a:effectLst/>
                        </a:rPr>
                        <a:t>Мотивация родителей на совместную  деятельность</a:t>
                      </a:r>
                      <a:endParaRPr lang="ru-RU" sz="1100" dirty="0">
                        <a:solidFill>
                          <a:schemeClr val="bg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2"/>
                          </a:solidFill>
                          <a:effectLst/>
                        </a:rPr>
                        <a:t> </a:t>
                      </a:r>
                      <a:r>
                        <a:rPr lang="ru-RU" sz="1600" dirty="0" smtClean="0">
                          <a:solidFill>
                            <a:schemeClr val="bg2"/>
                          </a:solidFill>
                          <a:effectLst/>
                        </a:rPr>
                        <a:t>Ветеранов</a:t>
                      </a:r>
                      <a:r>
                        <a:rPr lang="ru-RU" sz="1600" baseline="0" dirty="0" smtClean="0">
                          <a:solidFill>
                            <a:schemeClr val="bg2"/>
                          </a:solidFill>
                          <a:effectLst/>
                        </a:rPr>
                        <a:t> становится все меньше</a:t>
                      </a:r>
                      <a:endParaRPr lang="ru-RU" sz="1100" dirty="0">
                        <a:solidFill>
                          <a:schemeClr val="bg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2"/>
                          </a:solidFill>
                          <a:effectLst/>
                        </a:rPr>
                        <a:t> </a:t>
                      </a:r>
                      <a:r>
                        <a:rPr lang="ru-RU" sz="1600" dirty="0" smtClean="0">
                          <a:solidFill>
                            <a:schemeClr val="bg2"/>
                          </a:solidFill>
                          <a:effectLst/>
                        </a:rPr>
                        <a:t>Установление</a:t>
                      </a:r>
                      <a:r>
                        <a:rPr lang="ru-RU" sz="1600" baseline="0" dirty="0" smtClean="0">
                          <a:solidFill>
                            <a:schemeClr val="bg2"/>
                          </a:solidFill>
                          <a:effectLst/>
                        </a:rPr>
                        <a:t> контакта с ветеранами  </a:t>
                      </a:r>
                      <a:r>
                        <a:rPr lang="ru-RU" sz="1600" baseline="0" dirty="0" err="1" smtClean="0">
                          <a:solidFill>
                            <a:schemeClr val="bg2"/>
                          </a:solidFill>
                          <a:effectLst/>
                        </a:rPr>
                        <a:t>ВОв</a:t>
                      </a:r>
                      <a:endParaRPr lang="ru-RU" sz="1100" dirty="0">
                        <a:solidFill>
                          <a:schemeClr val="bg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4122777" y="1376519"/>
            <a:ext cx="1107996" cy="4130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dirty="0" smtClean="0"/>
              <a:t>	</a:t>
            </a:r>
          </a:p>
          <a:p>
            <a:r>
              <a:rPr lang="ru-RU" dirty="0" smtClean="0"/>
              <a:t>	</a:t>
            </a:r>
          </a:p>
          <a:p>
            <a:r>
              <a:rPr lang="ru-RU" dirty="0" smtClean="0"/>
              <a:t>	</a:t>
            </a:r>
          </a:p>
          <a:p>
            <a:r>
              <a:rPr lang="ru-RU" dirty="0" smtClean="0"/>
              <a:t>	</a:t>
            </a:r>
            <a:endParaRPr lang="ru-RU" sz="1600" dirty="0" smtClean="0"/>
          </a:p>
          <a:p>
            <a:r>
              <a:rPr lang="ru-RU" dirty="0" smtClean="0"/>
              <a:t>	</a:t>
            </a:r>
          </a:p>
          <a:p>
            <a:r>
              <a:rPr lang="ru-RU" dirty="0" smtClean="0"/>
              <a:t>	</a:t>
            </a:r>
            <a:r>
              <a:rPr lang="en-US" dirty="0" smtClean="0"/>
              <a:t>W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40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Этапы работы над проектом</a:t>
            </a:r>
            <a:r>
              <a:rPr lang="ru-RU" sz="2800" dirty="0" smtClean="0"/>
              <a:t>: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/>
              <a:t>1.Подготовительный этап</a:t>
            </a:r>
          </a:p>
          <a:p>
            <a:r>
              <a:rPr lang="ru-RU" sz="2000" dirty="0" smtClean="0"/>
              <a:t>Учащиеся обсудили проблему: Мы плохо знаем свою родословную, историю своей семьи. Почему:</a:t>
            </a:r>
          </a:p>
          <a:p>
            <a:r>
              <a:rPr lang="ru-RU" sz="2000" dirty="0" smtClean="0"/>
              <a:t>*Не сохранилось достаточно сведений;</a:t>
            </a:r>
          </a:p>
          <a:p>
            <a:r>
              <a:rPr lang="ru-RU" sz="2000" dirty="0" smtClean="0"/>
              <a:t>*Родители тоже недостаточно хорошо знают историю своей семьи;</a:t>
            </a:r>
          </a:p>
          <a:p>
            <a:r>
              <a:rPr lang="ru-RU" sz="2000" dirty="0" smtClean="0"/>
              <a:t>*Бабушки и дедушки живут далеко, связи с ними непрочные;</a:t>
            </a:r>
          </a:p>
          <a:p>
            <a:r>
              <a:rPr lang="ru-RU" sz="2000" dirty="0" smtClean="0"/>
              <a:t>*Мало читаем книг, в том числе и о войне;</a:t>
            </a:r>
          </a:p>
          <a:p>
            <a:r>
              <a:rPr lang="ru-RU" sz="2000" b="1" dirty="0" smtClean="0"/>
              <a:t>Так ученики составили план деятельности</a:t>
            </a:r>
            <a:r>
              <a:rPr lang="ru-RU" sz="2000" dirty="0" smtClean="0"/>
              <a:t>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827718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План работы:</a:t>
            </a:r>
            <a:endParaRPr lang="ru-RU" sz="28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4083941"/>
              </p:ext>
            </p:extLst>
          </p:nvPr>
        </p:nvGraphicFramePr>
        <p:xfrm>
          <a:off x="457200" y="1600200"/>
          <a:ext cx="8229600" cy="4119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6408"/>
                <a:gridCol w="3528392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Мероприятия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Сроки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Исполнители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Чтение и обсуждение книг о Великой Отечественной войне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октябрь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Ученики</a:t>
                      </a:r>
                    </a:p>
                    <a:p>
                      <a:r>
                        <a:rPr lang="ru-RU" dirty="0" smtClean="0"/>
                        <a:t>учитель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Сбор информации о жизни родственников в годы войны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Ноябрь- январь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Ученики</a:t>
                      </a:r>
                    </a:p>
                    <a:p>
                      <a:r>
                        <a:rPr lang="ru-RU" dirty="0" smtClean="0"/>
                        <a:t>родители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3.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Оформление страниц Книги</a:t>
                      </a:r>
                      <a:r>
                        <a:rPr lang="ru-RU" baseline="0" dirty="0" smtClean="0"/>
                        <a:t> памяти в семейный и школьный архив.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Февраль-март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Ученики </a:t>
                      </a:r>
                    </a:p>
                    <a:p>
                      <a:r>
                        <a:rPr lang="ru-RU" dirty="0" smtClean="0"/>
                        <a:t>Учитель</a:t>
                      </a:r>
                    </a:p>
                    <a:p>
                      <a:r>
                        <a:rPr lang="ru-RU" dirty="0" smtClean="0"/>
                        <a:t>родители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4.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Презентация(представление выполненной работы)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Апрель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ученики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5.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Проведение  классного часа «Мы помним, гордимся, благодарим»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Май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Ученики </a:t>
                      </a:r>
                    </a:p>
                    <a:p>
                      <a:r>
                        <a:rPr lang="ru-RU" dirty="0" smtClean="0"/>
                        <a:t>Классный руководитель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5412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576</Words>
  <Application>Microsoft Office PowerPoint</Application>
  <PresentationFormat>Экран (4:3)</PresentationFormat>
  <Paragraphs>101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Проект «Моя семья в истории Великой Отечественной войны»</vt:lpstr>
      <vt:lpstr>Участники проекта: ученики 5 класса</vt:lpstr>
      <vt:lpstr>Проблема: прошло много ВРЕМЕНИ СО Дня  Победы  нашего народа в Великой Отечественной войне. Учащиеся и их молодые родители мало знают об этой войне, о том ,какой след оставила война в их семьях.</vt:lpstr>
      <vt:lpstr>Гипотеза: живых свидетелей военного времени с каждым годом становится все меньше. Это люди преклонного возраста- прадедушки и прабабушки учащихся. Возможно, их родственники были участниками Великой Отечественной войны, работали в тылу и внесли свой вклад в Победу над фашистской Германией.</vt:lpstr>
      <vt:lpstr>Задачи: *Расширить знания учащихся о Великой Отечественной войне; *Узнать у родителей о жизни родственников в годы войны; *Оформить страницы  «Книги памяти» о жизни родственников в годы войны» *Рассказать о них на классном часе «Мы помним, гордимся, благодарим»</vt:lpstr>
      <vt:lpstr>Главный результат: Создание страниц памяти для семейного и школьного архива, из которого дети составят «Книгу памяти»</vt:lpstr>
      <vt:lpstr>Возможные трудности выполнения проекта и пути выхода из них:</vt:lpstr>
      <vt:lpstr>Этапы работы над проектом:</vt:lpstr>
      <vt:lpstr>План работы:</vt:lpstr>
      <vt:lpstr>Основной этап</vt:lpstr>
      <vt:lpstr>Заключительный этап.</vt:lpstr>
      <vt:lpstr>Практическое применение выполненной работы</vt:lpstr>
      <vt:lpstr>Книга Памяти Посвящается 70-летию Победы</vt:lpstr>
      <vt:lpstr>Авторы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«Моя семья в истории Великой Отечественной войны»</dc:title>
  <dc:creator>KS</dc:creator>
  <cp:lastModifiedBy>KS</cp:lastModifiedBy>
  <cp:revision>24</cp:revision>
  <dcterms:created xsi:type="dcterms:W3CDTF">2015-08-23T17:47:37Z</dcterms:created>
  <dcterms:modified xsi:type="dcterms:W3CDTF">2015-09-06T19:03:51Z</dcterms:modified>
</cp:coreProperties>
</file>