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72" r:id="rId2"/>
    <p:sldId id="257" r:id="rId3"/>
    <p:sldId id="258" r:id="rId4"/>
    <p:sldId id="264" r:id="rId5"/>
    <p:sldId id="267" r:id="rId6"/>
    <p:sldId id="265" r:id="rId7"/>
    <p:sldId id="263" r:id="rId8"/>
    <p:sldId id="268" r:id="rId9"/>
    <p:sldId id="260" r:id="rId10"/>
    <p:sldId id="276" r:id="rId11"/>
    <p:sldId id="273" r:id="rId12"/>
    <p:sldId id="262" r:id="rId13"/>
    <p:sldId id="275" r:id="rId14"/>
    <p:sldId id="266" r:id="rId15"/>
    <p:sldId id="271" r:id="rId16"/>
    <p:sldId id="277" r:id="rId17"/>
    <p:sldId id="27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9104" autoAdjust="0"/>
  </p:normalViewPr>
  <p:slideViewPr>
    <p:cSldViewPr>
      <p:cViewPr varScale="1">
        <p:scale>
          <a:sx n="78" d="100"/>
          <a:sy n="78" d="100"/>
        </p:scale>
        <p:origin x="-11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0F7525-9A7E-4102-BD02-4CC778541568}" type="datetimeFigureOut">
              <a:rPr lang="ru-RU" smtClean="0"/>
              <a:pPr/>
              <a:t>21.09.2018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23F46E-126A-4032-ADCC-89A26F297F6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3F46E-126A-4032-ADCC-89A26F297F67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D8DE7BCB-BC04-41BE-86F5-FF55466AA697}" type="datetimeFigureOut">
              <a:rPr lang="ru-RU" smtClean="0"/>
              <a:pPr/>
              <a:t>21.09.2018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0D22662-DDA7-478A-A32A-D73667DF31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E7BCB-BC04-41BE-86F5-FF55466AA697}" type="datetimeFigureOut">
              <a:rPr lang="ru-RU" smtClean="0"/>
              <a:pPr/>
              <a:t>21.09.2018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22662-DDA7-478A-A32A-D73667DF31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D8DE7BCB-BC04-41BE-86F5-FF55466AA697}" type="datetimeFigureOut">
              <a:rPr lang="ru-RU" smtClean="0"/>
              <a:pPr/>
              <a:t>21.09.2018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80D22662-DDA7-478A-A32A-D73667DF31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F09E557-384E-4CA2-B9AB-A2E3E35E492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E7BCB-BC04-41BE-86F5-FF55466AA697}" type="datetimeFigureOut">
              <a:rPr lang="ru-RU" smtClean="0"/>
              <a:pPr/>
              <a:t>21.09.2018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0D22662-DDA7-478A-A32A-D73667DF31F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E7BCB-BC04-41BE-86F5-FF55466AA697}" type="datetimeFigureOut">
              <a:rPr lang="ru-RU" smtClean="0"/>
              <a:pPr/>
              <a:t>21.09.2018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80D22662-DDA7-478A-A32A-D73667DF31F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D8DE7BCB-BC04-41BE-86F5-FF55466AA697}" type="datetimeFigureOut">
              <a:rPr lang="ru-RU" smtClean="0"/>
              <a:pPr/>
              <a:t>21.09.2018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80D22662-DDA7-478A-A32A-D73667DF31F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D8DE7BCB-BC04-41BE-86F5-FF55466AA697}" type="datetimeFigureOut">
              <a:rPr lang="ru-RU" smtClean="0"/>
              <a:pPr/>
              <a:t>21.09.2018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80D22662-DDA7-478A-A32A-D73667DF31F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E7BCB-BC04-41BE-86F5-FF55466AA697}" type="datetimeFigureOut">
              <a:rPr lang="ru-RU" smtClean="0"/>
              <a:pPr/>
              <a:t>21.09.2018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0D22662-DDA7-478A-A32A-D73667DF31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E7BCB-BC04-41BE-86F5-FF55466AA697}" type="datetimeFigureOut">
              <a:rPr lang="ru-RU" smtClean="0"/>
              <a:pPr/>
              <a:t>21.09.2018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0D22662-DDA7-478A-A32A-D73667DF31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E7BCB-BC04-41BE-86F5-FF55466AA697}" type="datetimeFigureOut">
              <a:rPr lang="ru-RU" smtClean="0"/>
              <a:pPr/>
              <a:t>21.09.2018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0D22662-DDA7-478A-A32A-D73667DF31F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D8DE7BCB-BC04-41BE-86F5-FF55466AA697}" type="datetimeFigureOut">
              <a:rPr lang="ru-RU" smtClean="0"/>
              <a:pPr/>
              <a:t>21.09.2018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80D22662-DDA7-478A-A32A-D73667DF31F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8DE7BCB-BC04-41BE-86F5-FF55466AA697}" type="datetimeFigureOut">
              <a:rPr lang="ru-RU" smtClean="0"/>
              <a:pPr/>
              <a:t>21.09.2018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0D22662-DDA7-478A-A32A-D73667DF31F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blogs.mail.ru/mail/galina.lena/4DF6770ED8252F4C.html" TargetMode="External"/><Relationship Id="rId3" Type="http://schemas.openxmlformats.org/officeDocument/2006/relationships/hyperlink" Target="http://lah.ru/text/sklyarov/zerno-text.htm" TargetMode="External"/><Relationship Id="rId7" Type="http://schemas.openxmlformats.org/officeDocument/2006/relationships/hyperlink" Target="http://www.prehistoryforkids.archeologia.ru/45/45.htm" TargetMode="External"/><Relationship Id="rId2" Type="http://schemas.openxmlformats.org/officeDocument/2006/relationships/hyperlink" Target="http://www.husain-off.ru/hg7n/hg7-a1-12.html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murzim.ru/nauka/istorija/page/21/" TargetMode="External"/><Relationship Id="rId5" Type="http://schemas.openxmlformats.org/officeDocument/2006/relationships/hyperlink" Target="http://900igr.net/fotografii/ekologija/ekologija-organizmov/007-2.-etap-agrarnoj-tsivilizatsii.html" TargetMode="External"/><Relationship Id="rId4" Type="http://schemas.openxmlformats.org/officeDocument/2006/relationships/hyperlink" Target="http://900igr.net/kartinki/biologija/metody-selektsii-zhivotnykh/003-metody-selektsii-zhivotnykh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4038600"/>
            <a:ext cx="7579568" cy="18288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Возникновение земледелия 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скотоводства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pPr algn="r"/>
            <a:r>
              <a:rPr lang="ru-RU" sz="2400" dirty="0" smtClean="0">
                <a:solidFill>
                  <a:schemeClr val="bg1"/>
                </a:solidFill>
              </a:rPr>
              <a:t>Учитель истории </a:t>
            </a:r>
            <a:r>
              <a:rPr lang="ru-RU" sz="2400" dirty="0" smtClean="0">
                <a:solidFill>
                  <a:schemeClr val="bg1"/>
                </a:solidFill>
              </a:rPr>
              <a:t>и обществознания МБОУ Снежногорской СОШ. Еремеева А. В.</a:t>
            </a:r>
            <a:endParaRPr lang="ru-RU" sz="2400" dirty="0" smtClean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021288"/>
            <a:ext cx="2267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Древний мир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5 класс</a:t>
            </a:r>
            <a:endParaRPr lang="ru-RU" dirty="0"/>
          </a:p>
        </p:txBody>
      </p:sp>
      <p:pic>
        <p:nvPicPr>
          <p:cNvPr id="5" name="Picture 4" descr="http://900igr.net/datai/biologija/Metody-selektsii-zhivotnykh/0002-001-Metody-selektsii-zhivotnykh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404664"/>
            <a:ext cx="5979037" cy="3929853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Родовые общины и племя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1484784"/>
            <a:ext cx="9144000" cy="537321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0" y="1484784"/>
            <a:ext cx="9144000" cy="2592288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Сородичи собирались вместе для решения общих дел, они выбирали старейшин - самых опытных и мудрых людей, которые управляли родовыми общинами, следили, чтобы все сородичи  выполняли общие работы на полях и поровну делили собранное зерно.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 descr="http://www.prehistoryforkids.archeologia.ru/45/9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3" y="4005064"/>
            <a:ext cx="5062619" cy="2852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Родовые общины и племя</a:t>
            </a:r>
            <a:endParaRPr lang="ru-RU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1412776"/>
            <a:ext cx="9144000" cy="5445224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b="1" dirty="0" smtClean="0"/>
              <a:t>Для решения особенно важных дел и вопросов старейшины созывали</a:t>
            </a:r>
          </a:p>
          <a:p>
            <a:pPr>
              <a:lnSpc>
                <a:spcPct val="80000"/>
              </a:lnSpc>
            </a:pPr>
            <a:r>
              <a:rPr lang="ru-RU" b="1" dirty="0" smtClean="0"/>
              <a:t>собрание всех взрослых членов племени</a:t>
            </a:r>
          </a:p>
          <a:p>
            <a:endParaRPr lang="ru-RU" dirty="0"/>
          </a:p>
        </p:txBody>
      </p:sp>
      <p:sp>
        <p:nvSpPr>
          <p:cNvPr id="30722" name="AutoShape 2" descr="data:image/jpeg;base64,/9j/4AAQSkZJRgABAQAAAQABAAD/2wCEAAkGBhQSEBUUExQWFRUWGR4aGRgYGB8dHRscICAcIB4gIB8dICYfHh0jHyAgIC8iJCgpLCwsHCIxNTAqOSYrLSkBCQoKDgwOGg8PGjIlHyQsLCwsNTUtLTUwKi8tNCwpLCwqLCktLywtLC0sKSwsKjYtLyosLCo0LCwsLC0pKSwqL//AABEIAK4BIgMBIgACEQEDEQH/xAAcAAABBQEBAQAAAAAAAAAAAAAFAgMEBgcAAQj/xABKEAACAQMDAgUDAgIHBAcFCQABAgMEERIABSETMQYHIkFRFDJhI3FCgRUzQ1JikaEWJIKxNFNjcpKTohclc8HRCFRkg7LC0tPw/8QAGwEBAAMBAQEBAAAAAAAAAAAAAAMEBQIBBgf/xAA6EQABAwMBBQUGBQMEAwAAAAABAAIDBBEhMQUSQVFxYYGRodETIjKxwfAGFEJS4RUjM4KSorIWYnL/2gAMAwEAAhEDEQA/ABG0+cSw7zJJDDakncq0alvUzSf9IwsT1ivdQOeB7DWh0ez0dEzbnUQRpK4vHFCmZtckOi2yMrB/WRwB8AXIjc/DNFTVUW9RQrNSyFJpGLupgLtl9QFJLSE5D9LH0kCw54rXh7zgWq3hJquACOxWG2btT3jYPiEW7mQ2B44FvjREjy580H+tliSnxhnUCOCPNo4nCkelB9iSORmQO5ufnVzrNuptmpKidqaKSqqI2JgiiV0QBLOALBxS3C9Qk43I4GQGuqNmg2Wpmr6enElPNFYdP1GJwDZVC/2cjAXPNiB2Gqz4F80hXbhKlbTq6ToUDAZCKNigKMTYCEm5Ym/JUaIo/ll5h1lRLPSrBG6yqTEvTkaCB7KEVhkenTWB4APqItxq3+Ja6DZqGdIYBPUSZSSqIxJHF1Df9S2JWC4IS/xpnd0j8PRT1dJTJNHOwZJAATGXYExllUBKbEDCxN3IB9joB5Z+YEFR9RFX0qMkrBpal1Dx2ydoxUSSnhV9MceRPIAGiLzyr8aVtbFNRmMS3dSkskReKLIvIwl9X2kKVjFrBrA8W0X8bb7T7Tt8lLQ0/UKOEkd4w8cbMS9pCbXYhiVAuBf24BTvlXL4dpp1pqWN4nw6M6xsTbL1iqkUpzd7RWPbvof5T+KIKmkakr6dCJJMfqWjXGWRh6Q7t99RycTYmwF/ckiX5T7nWbhQ/SuqtDHIQ80yCQGM3LxeprmRs+GtZVB78aa8zfFi0lB9Dt8VqZWemlldbgOAQ8YDjIuAb9QcdrE+zvjreanZKE0UMYwkJRKkRlQImVlVS6sL1S43yta1jbU7yv3+Ov29aKugChwY4pMbLPZLNZv+uABLG9ze/wA6Iu8v5q3eNuihqgFpVJV5eC08aqFEfJLhsrs0oK9gBe7EVrzg8ePNTQ09KmO3yXEctweuIzHeysvUj6cgK3v6u/I1P81/FVXQUy7cIwsbKy9fCwlQYFcLNw6g4uSOSbi1xqy+Ft6j3rbUpa+JUedWMRAxEvTY3ZApuoQhQRkL8+x0RR/DHX3XbEl3RrUcaO0obD/eQpJEmcRRoekVtjb1W5JvqiebPmFVT1EWIMNMVWaAXVuoA7YTHi6lrD0N2x/Op/m94vrYGhoZSLxYys4RVWazkxuFBOI4IKn3XV22DdF3imhpqtTBXRxpVQPYnsqiOpCqBHjm5tETyBewB4IvNmeWelg3Hd3HRiijkjhADZyizJU+i1nIYqIsSBwfxrN/NrxjWvuMd8oBCFlgRXyHN2WU8WzI4I5tYj5v3mV433OOtjhmfpvSFGQhYyWcAjrGwIUyA5dO5Ava3GtVpqxtziETstHutKFYMQspiz5yHIRupEOV/hy5HA0RKNY9NCK7dB1Jxj0KWKzlGACFoxwWdgcmP8I4+b5R4x3TdpN8Xh0qEIEKRlmSPJVVihZbWP8AE1v+Q1M8S7xvlRuyyJSzJJSt+nGiiRYs0QODIq4sHHJueL24trWpaKasRZzHJS19KSBb7X4uYw7Aq8T+m7CxBHtYjRFDnApZFnnQ1O5TuFjjVuotNmGUFAxDRU/FnkAuST37DI0qd2l8QD+tFQsxIRmkEaxdT7bgZCnNgt7WIP5022/7s+/q5En1Sy4CIXCCPqn9MkDmG5tkbi1jfga2cBa3/eqYCLcKclHRmCF8Sbxy45N0Gvmvz6G9tESKgNSSGKlAqNyqCWMk+UiQISGxkdfXHBwwjTsW/wCI6yTwVTb1Ju7tGXE6X6pqTN0hdSVSS1zazXRT+D8688Fbluz70XUTNKMuqk5lEYUpIyLJwWC8koCO9rDWqzSPVRPX7evQrRGyTQTAq3+EzRxguZQqgxBv4W/OiJyqMlNDLR7arT1KRM0lRNdzktiI5JABlMyuAikgKtj2ABzLys8PbnLX1OTyIvMNW8ruSSLAqCGv1QhOL8he/uLt+Vz7vHW1E4SeTBSahZxKTIU6ZKD/APE4H0ZfPwdaJ4kpZKilqK3bGKVLxdKogViWVgCzDGIi1YpIXJiSBcW0RN79Uz1VFUUW1KJY4ozDLM5u0jhcHi9WJ6uJVjIbjkjvqoeS/hOukE7SO8VLLdXBLZyNkQ+NmBjcFbMxF/YfIh+UtRuVL9TVCGeaFT+pCVkLSyM4RjGO3UUi7kgnFbHvcXbxtsk09FLVbPLkKnBpEifvgVF4irKFIIbPuW5HcaImfFbVe5bbLHtiJ9GoWNDcZVKqyhyuWHSEbKynK+ftbjVd8qfBDLQTVNaVShfGd0xyMiQhnVroxKhWJJXG7WtqX5NJX0tB9QFD0ry/1RvlhyGkVrkKqm5K43OJ9yLy/Nfw3O1C0+3yM9LK3XkRCTcFJC0gbK3SKkfpgWvzoij+aUNduW3/AFMQC0Ubl1jBW7xIrlagsbMoYGwhtccE/jvLPwkKTbVrdxkIpkdauKJQTg1kwmLRks11OPTIsBe451I8q2rdv29JqlcqOZsmyNzDEUTGX+IshAtgALD1Ejmwnzs8JSpTRzUxL0IZ5mWygRPKycgk5FZGa4UD0m/sRYiT5tbfudZQxVsyiOBbu1MCrdK5VUbMG8hcNc8DEDt31aPCnhj+iaGCetkEssOS0sYACxPObFQ6n19QkXdr4jtYXu14I+s2mip4q9B9JLkrm6g0pZnxHoLNL1WZeRbC/PvqpecXgCoilpVh9dMWFPTx+kdJnJKx5M2T5EFs27didEUzza8FbjUyUs0kqyiRljCgAJA8pJsCBcxKAAZG5PHyALnt1CNpp6ZC0U+4yRrTxvIcUCqFcxl1FxGoBKki7WF/x3h2mqKWKHbd0xmp54Vjjk4XGTED6WyG7BVVmEptft3IGsz8f+W1a+8LFkJvqSRFJZE9EaLcMoNhgllBNssb++iJ7x95YVkm7DOZH+rPomkOPKIt1NhYGwIRQSSF/B1pMm6rBULttLKhrJgHqKqTEErdkYggm9SvGKFcQF+BbUvJZ2bba51M6fqUsllyYJYLN6RgsiuSMLdl7EE6ynaPLmubf2UsylZGmapUoTYt93Yp1SWBKWuOTa2iKbu3/wBnzcJaiWQVFMweRmyd3zOTE3a0Vsje5txfXmr7/tbu6ek01CSvBJqxzbi/Nv8AlrtEVI8LedMUG4yr01ioZXY8Fzi12JltiWJk4uvFuPjVw2PZ6Pa4ZNyqoI6R5FC9EfqCLllGBUFj1QVZvjjtY6bHheg2+uXdQl6WVcxMHbGnZwRnbItIJuoAAFOJ54Hat+HfN2nq93zqoSqOOnTuzEmAMuLJZF9XUbnI/bcc2HBEx4C83meWakkiiWKZcKWH1FFcqqJDcA2jc9yexJPvxaKjbKTZdvnlenieqqEZ2hMYkVcwC0XpW4plZbXY24HPOkT7dTeHqiorOjGYZkIgYFlKSBSwp7eu6yYZdSwxIsb3Fjngfa6iqWeo3OmjDVGQjV7GRKZiGEDgIPQDzz6ib3A0RZ/4E8wKitp5qBaaCZmYGnjmjaSBVL54SewjjUEJ8EIB21Y/GtRR7Lt0kFPSxTyyEM4eFZIxeQOOvjiQoyIiDfAtexOr/tmw0W3J+jFFTh2VSwABZmayqWPqa7NYC/vxqRU+G6aTq5wRP18erkgPUx+zK45x9r9vbRFkXlx4tqtyoDQvH1nVrdeeNniMV7sruS361icPTayi/udO+ZHieDbtuWhoYxLiwikmMYZY2VWFjImIFWCAw4uLE8caJ71vX+ztA0EdOGuQIZEUjMEAM87qABIOwtybL25xFeXW/Um47e9FWwxxtI2AmKL+pMyhQ/UcWNW2RI7sbE886InvLveareKJaaeINFG2EszqbPD0wuKOSSajIkluLKb3BIvD83fGy00ENHQoFiAeMyhFxuoVSsbg3EiG2VrWuNOeMvE8+zUB29afEElIqiIMi9Mr6HLrjequCzgC3vfnVg8DJ/Su1NSVlJJTlFw6gh6YZTxeNny9dlGRt3P+RFD8H1U++0US1qHoIGM7smIqBkemInUgoY2j9dre397QPzh8xpR0EpAY4WJdZrLaXFlIaMj1BQbg9gwPFwbm5eJfDW5T7fHRpJSQA3WeRc0GIdGTpW5yIBDhgASTa19S/EG57ctGkNfVUyyRhXPSIBV0NwyRjJrBh9tjfsfjREK8P1Em40kVbuYEdNDGshVltnJGSwnDJZunif6sjuPcd8381vH1VLWRYjoQxlJ6a2LZ2LdKcHAMAy8hG4HuNaevmBttZ0oglRMkLCRZEiZIw6H0g2xv3+2xBtyNSa3xpFLiVoM2jYGM1BjWxHGSleoykC9uAf29oH1EUfxOA71VlrKeH/I8Dvz4aqLtTySQx7nu5ESQqjRxBb4SWC9W8fqfqFuIyGtkB3Givh/w9UVFUtfuC9ORCfpqdXDCnDIqPkyqubvbsbhfbntXt28cV2aYGFcrhUSIsw45PUdsRYf4Oe1ueA0niGrnpOqlZNIGXIjII1gL4g06Ahr8cXP79tVztCEZBv3etlSdtmlABBJ6D1tyWrv4ppxLURNIFemQSShgwxQgnIEizLYclb2PBtpdD4ihlFPyVepi6scbD144qxyAuFtkAebXNudfLPiPfp3VjJHUIzHESyTTMemQcorvbKNiA1jyCrfNhPpaKfcnkmQzRZKIlu7dMRDEEZsS8l7H9MKFub5C2JtGVjWb7jYK+6pjZH7V5sO7wxx6L6c3GSnhvUzdKPBcTM+IKqzD05nspa3F7XtrN908HbrT7qayiqBUrK1pI5nxwWzFUbnmMZG2PIJF1PfWV+YniMCZYKT6mnjhADRtUO4LqQUcDMgG1jxbnnvp7wdvZlmtLUTwZjL0zyIJ3sqFncyZM5PIC2AsR+NHytYzf1HYktQyKL22otfGb9Ft9bt9RQ0wioo3qauYNlVTgN9t2tNIuLmysyR8EA2HA1l/lztG+JXl2ScCVf1mqmlCsoxW978yqvCZXtb4GrRFLOgtHV1S835lMh/zmzsPwPj99Jqd+q4UyO4VAA7ApAxJPYC8JZiTwByTqizacLjYXv09FkM/EFI8297w9CUZ8W/U01LLR7bFK8vQMktVIrEyDEoQJUsz1nCkXHYftrPvKbw/uctRUKzTRQSZpUO7yK2eQDmMi4+oDKLswPAN++rpR+NtwjUyTyU4QAkrJHZgvsWdHC5fIC29rnvpuj87Gzs9IGjv/WI5Vjxe4jdfnj1MD7615Y3RAGQWv0+S0Ito00t912nYfnovfMHcaqekmh2iMmKMp1ZY1fKVy6gCBoxZ2Qqeqb8D+eq75JeHquanczOy7exDBSzXYozn9IhgEAf7+PV2t7i0eH/Mfbacv06appgwuVtlHe5+1I5HAY3uSFF/cmw0jeY6asSdKHd46f6rA9JyVxKC1oVzjaMPYmQFXyvfj3iDgdCrjZGO+EgqN5l1VdW0DvQJjSo1jjbOVFBYyxlT/Ve1u7f82PKTYZo9uM+4Oy0kbCpiUs1wFRWEhKNcxY3/AEzxwSRot5e+Gtz2y8UjRVdGzWUI5MiXsAwEmKiMAepASb9gfcH5zbBWw0zfSljRPIZZVVpDIrFXzv8AwrT4gensD7a9Xai+bybjV0fXWMx0aMf0lIJ6Y+2VjZTi4IIjs2NuT8GfL/aDRbbFV7q9kp7tArZfoh7oScSQ+YZQtwcB2tc6jeWm51e3UKNXo7UszM2ZyYwLilmfv+m/8IHY8/xGwPzr8L1UESvC7PQAs1gT+nmY+GN/UpflBzjyO1gCJnza2HdKv6epmixjayLCGQ9BpGCqhf0ly5AOVrC4F/c3jYtpbaqSKqrD19wdFpYFJxN39SU11LIx6gYmVvk3NhpvwVU1VHRQ026RnoTDAOf7IsWVY5LDIs5sQ17eq1xxehebPl9WJVU6oFkp2xpqW2CYXaQxwEs+TMB/G3e/zoiV5l+X25zV0DyETtUBUVvQixv63MPBBYIoJ6hAy+L8a0uX/wB1xxxIy1O51lkDlRH1REBy3OC9KJgALgtYdyTp2lgkMSbduyrNHUKqpIPSHcDLpYpypjCFuoWF/btrIPF/l1uP9LxxSMJ5Kg/pTnBBIIY0LHAN6cFAHqtlb3voil7r5fV3+0SIZSXkkE6VBwDYK4u+I9Oa2uFsL2HAvbWrPJ05F2yhfCS2dTP6Q6Zf2gBsrySMCDiCFJJI9i1g1WBt9cxWugJnpZyB6zH6UqcI2wFnY/oseQLkc2GWeHPLbcF3t0WdYpYSZGqAEc4yBwHEZNiW7Fb8X/a5ELn8mdzLsWjQsSbnqDv7691sEnmDuCkq1FShlNiPrl7jv/BrtEVK8I+cNPT10sBTCgklYqScsCSxaQnAMVdsfSR6Q3fixN+GPCtFtccu6VURpVkVVjp3Z3aC4KMuSkmTqEhgSt1HxzoYvlnTbfvEM0plNK8ivA6BDGkl8sZb/bH9oVh/MjvpzbPMGj3PfYzLmkcIdaQ2RFs0T9UzZMfgYY29rjREd8k/FklYlRGIOlSQlRAMi2AI/qwxUF7WLFibjIC1iLajqneF/DUeyUM6oJp16pkVUUyStcIqrZQAW47gAAcm1idD9y8wamlmi+qhhiSYEx0+ZM7AWvaQ2h6nIHSNr+zk2UkRHzO3dYKMl+vGOCtREqsIXuqqWBYNY5H7Re2ViGx0D8O+LdwrKSKWho0SIRMi9SYENKCqhje7mJLP75MbXsBc5P498zju88Mcg6FGkl7D1PYmxdvYsFvYAcXPfW70Pi3bqWgi+mkEkIXCGOH1O1h9uJ5De5L2te7Ed9eEgC5XhIaLlFKjYhV0Ip65UkZkAlxPGduWU2Ug35BAGq9VbdtNBRrRyFPRi4VReoMgAUTKsQ6glt/aKAR3uNQNw8aVk9xHjSRn34km9vc3iT3BFn/B1V0p46NLRRu7SMTYHJ3a12Zmcj2F7k/judZk20o2+7H7x8vFYNVt2CM7kPvu8vH76q2yePJCqrTUxVUFlkq3LPwLA4hmdr+5d1b51VfE3iaoYKklZL1GK+iEOgRS2LuVgtKyAE8FzcgAc6dO8xdDr5fp272N73ta3fLL027340O2jaGeU1VQrCYFgnq+2I3xBVfTexNwS3PN+wGca6ZxLnmwHAYueXPqsM7XqXkvlO60HQYueV9bfuzjllN7W0LtGJ6crUEHmVCxJAuQsj5X49Vsu1/g6PrTqBYKoHwANDt8213AlhOM6AhCTZbEjINdWFuL8AHjuNRdljSen9DSImTKVWXIEg84v92F+QQR/Ltqm/8AuD2l+vG33w71lzf3m+23jrnN7HPM3tbTXjchFJryXRbheQzAkfuFI9/bIdufccD6DxDGJ3pXkvLHfkiwK2DC57ZAGx/YnjUel22QK0CVUsbxji6xsCpvi3K5EXBBub3U/g6pHiDYWgq1kri8sUh5kjstzbsRawNh24uOx4Op4KeOQlhdwxz8+zhdW6Sjhmc6Jz+F2gA3J1vkAG44A+quI3WNKqSWdAiCwim5cHup9a3VAePSbc/PtMr41p6hJwiqjjCRl4JZioQsOzLfi9iRf4vr3b9sp5KNUpmxiJDKym5DBgwPqvyGHY/tpf8As0jSrLNJJM6WKhiFVSLkEKgAvz3N9Rl7A7Nxa4t2cOnbnVQOkiDs3FrtIzcgYGOB1vcmxzbggG5bFJVVMKVCuRctIwJEaixIjj+fbJyL/BHbXVUZpKlqWNunDVo3SJJtFL24NwQCbcD3I/nZ6/e1ikVCrtkUBKgWXNsVuSR3N/tuRbn2vXvM3bGkgidAS6SBRY24fj/9QXU0Mrnuax+GkW7L6g+Nu5WqWofLJHFLhhBA5X1Bt1t3dUBo/CkT01VUBf00R1h5uWw7yHnuSLWFh341Z/CezGNBZgCjMkyWurlbhHAJ9D2xJI735F7WOUu1otMsBGSCMIQfcWsf89B6p3xlqI5DHEshLKigtIEGDklxwclCi1gFUnm/Hj6h0wLb4vj5AfXrleSV0lUHR72L4v4AccnJ65Vk1DqrCeEt2uyrx2crcH8ekOP5/nTcbzLHHHcPMVuzt9q/kgWLfgC17HldM7gIoSs1Q7O6k9MW7EgA4Kvfj3a9rnkDWlsXZ05lbVYDGnU8bYNlmRREP1vqBbjqPDrwQnxZOzTiM3CIoYL7MxLeo/NrWA9jc+40J0/uW4tUSiRlwCgqi9zYkElj2ucRwOBzydRlLM2CI7txYKpNyTYC9rC545I1o10gmnc5puOC+igicGNYBm3BK14wuLHka0Wi8uoBCFlLtLb1SKxHPuFX7Qo7C4Jt3OhVf5ayi5hmRx7LICp9u7LkD7n7R8fnVYxOWk7Z8wyLFU+nBjN4meI/MTtGT++BF/56sm1eYlbDZXkFVFaxinANwP8AtAuV/wAvnf8A10D3Ggkp5TFMoV8Q/DBgVJYAgj8qe4GoU9Yifc6r+514HPabKJstRE7dub8tVe/FW/UO8QxxSVE+2sgYKGAMDXCn1lDjiMbLky+/HNtGfL7w5LHEHqqmKrhpA305gkaUMGuW6i2NyAEwC/bzrML6m7JvE1HI0lM/SZ7Z2VSHA7BgwI9zyLHnvqZs/MK9FtLhIPD0U7zWpd1qhT1LxNFE9gsSsQY2Z7RrISVycmxBCi17fnV88PbfNQUkVTXETVvSFPTxF8crgOsJvdTKXU3k7kD8aH0HmvHNEYdxhsGFjLCuSjj7jGburA9sc+eeNU7zE8LbhO9K9K5q6UKkdPJC5NrM/TMl2P6uJAMllFyBweNWGuDtFqRyMkF2G6j+Z/hHc5txhaQdWSdQIimKWIDOYxyLlBf1G1/341qy05261sardK0AF/6sSrFYZAMSi9KJgcQQXx9/ZE9M1RTDbd0AXrqqxSxAqGYDPEZFyJEwLEn0nsPjWQeOPBe4tvKrIiyzTlek6gKkgijTKwZuMVHORF7H510pE7VeB9zbxAqv/wBIMonE9o7dNJABNhlawsG6d8vbWs1NQ6MNr2+TCo5kqKgqD0i56hkEchxk6r5LihITI9rAackc1rCirVENdA/1FM4uVcx3VKgAHHHMn9FnLWFza/GVeGPAW5f085yWGaJjM8pVGFpC9j0w1iH5FgfSCexA0RAJfJ/clYjoXsSOGFuNdrfh4srRw9HGGHDATMbH35EVjzrzRFRfCnjuhE8m1SytUUMmKQtKCbMSB0ssz+kthgfbnnteJ5feWNHNNLWszPRKSIesIwHNnSQuouoUP6kIt7ccaH1nlTS0W5RfVyO1FOyiJkUBS7P/AFLsJC6qE/j9/kWOrBP43oty3FaKWV0oowFSL7UlcK2QmZj2QhSvNiwvzxoiuPlJ4giqaFlilmlWGV0DTm8pUnNS/J9mxH4X27Ar4x2aCVI5p3jjWnfJmkClDEwxljcNxi6n/wAQQ82saf4R8LReHzUySTNItQypBEADI+AJ7DgtctzwqqLsRkQsTc6yasmEtQbKhvFApukftkTYZyW/iPC3IX3Jq1NUynbd2vALOrtoxUTLvNzwHE+g7VXd/wDB23VkZ+jppaMq1kkYkiRbkkmNmLAXPpuVa1rjgLqkb94Pk2+NZlnJu4U4AqQOTe+X+H/O2tZ14yAixAIPsdYP9TmL7nTkvkP6/UmTedbd/bYadSCVD2evilhVoX6iAWuSSbgD7r85fN+edQKWjSaR+uWaaN8guRUItzgUAI4K925JOQPawk7XtAgmmKKiRPgQqi1mAIbgCwFrfzv86b3ildZFqIolmdFxwY2YAnkxk8K1iQfkW54sao3d8hp10P0J8is4Fokc2N2uhuL31sTgdh0+iF1wFPksWU8d3WSnck9wshwOBPAbsTbkC99Jq4ZI6frUtU5WTBYlkAKqruALXGVxl3NzYWN7CzMULxTyB+skZSRo5ODIxtEWT1ZBnCR2FxcqD8X11BucckMMfTaCNXR4Q5uZlVhwP8WZWy+9xa41cDTgjOl9Dfu59M630WmGOs0t97IvgHe7uJxwzrvaJ7bK2OaYwNXTPMrMbKOmpIvdVBU5BR8k9rjtxZdv29IUwjFluT3JJJ7kk8knWZ1VPVpPPXwIsaBmtyrBhf1MvcMDbIsO9zYkavPhDxAaym6jLiysUa3YkAG4/FiNcVcBa3eacYvpg92FHtKkdGzfY67cBwuMO5ENAHz4qR4grY6eI1DC7xghBcgktYY8d7kD57X9tCdn8JrKnWrU6k8l2IYtZATcKBewt8e1yNHH2WEy9UxKZAbhyLm44HP/AMtTdVRNuM3WXvxP0HZ81nNqfZR7kRIPE6G37RY6XuTzVUfwtUwswoqhYoXORRlywPvjcHg/HGiNFQ1cbK0lUkqAWZTEE4/vBge4/Isee3cGWYDubfvobWV1PMrwk9YEWdIlaQ2PyIwSO3fjXQlkl921+fugn1UjZ56j3d3e5kMBce+17946qBsECTRz9YpNeYq1/ULLYot/tNgQRjbvyMr692RDG30cyI1g0qspBQjO4BQ8x2JGI5Hp4Nxp/wD2UjZFApap1BuFZ5FFwfdZZF4Fr88fHfU+h2yVOI6CSPI3JygAJ+WIlJJ/POrToZHA2ac8xa3n9FovpKh4duxuydCLWIwCM/T5XUbxPWdKjmcXuF4sbcngc3Bt82N7Xtzpl6BZaDCHFAyXUBrpf7sSSDeMngi3K3HGidXsc0uBancFDkpEqAg2I9m+CRoXV7FMwcNT1xVhZ1E0JVh295bgH3xx/OuWUsoaBum4N1zFs6paxo3CCHX5+V/u9u1Kgryw+oC2ZCY5lWz5Bb/aw+7Ekkfuy2BPDu+7d9RCrRMCy+pPhwR2v7A8EEe4HfTKblmrQ0qFWT0ZYgRxexNx6WK/3VvzYG3JBGSaOlgBY2SNQOeSbcAfJY/5knX2GwmSupnxzttHwv593HqqRD4nizbOBwONuRHy426BURGuAeefng/5ex0Z8H71FRyzySEWMTFQfuZwVPTQn3f+77kX9joMjE8kWLEsR3tck2v72vbStZAO47C+jhmML94K/UnmSj9UmF0CRNIoZlycryy8XUG3I5NwD2toduXmxgABAULnAO7ghCQbMQO6g9xdeNVB4we4B9+R76RURkr6SAw5VrXsfnXYlNwrzdouJFx1Wu1HhanlOUoaZgMcndvYn2UhRyTwAPb4Gp9DtkUK4xRJGp7hFCg/vYc/z1jVHM8X9XJIhJyZldlLN7s1iMife976JL4uqgpj6shJcP1Li+IUgp24F8WBH5v7a7ErVaZXxG/D6pHifwtUUbMyRh6UMWzXnpx8nEp93p+0MLiwB47aGg30Ur/E001KKaT1fqZtITyyghkWwt2buTfhR88D46d2XJY5GW9sljZlvzf1AEcEEHng6ifY/Cs+pDJHAwi/EpGpO17pNSydSnkaJ+5x+1v++v2uPbnkexGmTTP/ANXJ88RubD5PHA00jggEEEHsRrgXGVVHtIjvC4Vh3ytbeGjZZ2o9wjAEYMrLBOef6tr3il5NlPe9rnlho5D7enWmP1e4VFgI4ybHAYkwxtcqqqQXI79+Lgaxd0BBBAIPcHVh2bxKp6UVe8hjiYmCrVyJ6UsLH18l4j2IbKw7hgBjajmvgrZpq4Se6/B+aCVmzbsfEAUmT6jqh1lCNgI+oB1Av/Ug2JHb5v31swjeCNaGkYGrcZzzhQRGzWLSOjH7XOSqoPHAHC8Sd72s1Cx/qKtbEOtBIhEazlF7EBmk+nzdc0v7jk35xfw9t28nfndV/wB6QsXMxk6IRs7Xt6ukT9gHuB8asLTVePl9uy+noSi3FuovFv8Ai12t4fzImBIO01txwfSnf/xa7RFS/CnjCjgqptomdqijklZIzKpPTYyCNYeWYGIBcg4I5N7DmzHhzy5oIpp9xZmloqdj0o2sS8gLKyFbXNpMQgv6ja978i908pIaTdIhUSkUM7josFJyYuLU5IfJbpx1b29/m178e7iIcKdFxgooQ5QMAGfEiOMk+0ai9je5dD3UXimlETC77vwVaqnFPEZDw07ScAeKizVMkzmWbmRvYG4QeyLwPSPmwubk99QNy3ZYGiD9pX6YPwSCRf8Aci389Vp9vklWWtZghMYeEwyshxC8q7OoGJIVrEWve/c3mVFB9fSQfqozBMmb3zaMhTYfaQzZe326+XfGHP35HX59ht9NF+fyxB8vtZ33ubO7Da9uOhxw5aIyd1XriFQXccvj2jFiRkewJ9l783tbTqV6NK0QN3UAsB/DfsD8E9wPgX0KpqWSOsuwNpYVDOg9JlXuzDnE48L7HsSTbUnYKB4UdHsTmW6gPMl+cmHs3t3txxYagexgFweA/nw++KqSRRtbcHgLZ1J1PdpbXwKKar9ZIZq5Y0xxhU9UOSL52KsgHdlx+7sMrd+x91uCL2uO/wAarm1rLS/pmlzAUfqQYkyN7s+bKcjYH3799IRqRrw70pQAHOHxWsMga4JzyHrwXUVYJJZKOoljlZAtmA6blxcmwvfJQA2S27/jSZdpadZYKoDpRKvTmsBc8nO3ZSospHY/ABtprchLUVCOFeBIrMJZHKj3yHSZRdrXW+VrHv7aPy7hA4KtJEwYWILqQQfYi/Op3uLLFvXoeYtgX5fwrcj3R7pYMkAm36TjItgXHDxGAVT6XeYqfcKqaWCCsp41hDrJEj8EIt42NwhBYm3Y2txwRPj8e0QM0kUbIskrSCGOMAonC5Nb0C9sjYnvo5B4fpgrBYY8ZAMgFFmsbjjtwedPU+1qx+mgSJLoS/oBVUJtcqLZFjcAHg+o+x1a/Midog3SdOQ0HHzK0RXNrGNowwuyLZAwAAb4PG5+qcesW6gBnZhdUQEsRwL2HYci5NgL8kam0mwTy2MrdBP7iWaQ9vuflV97hcvb1aK0VBBRQsbhVHqklkIux/vO3F/gewFgABYaFzeKpJeKaMhT/bTAqO3BSPh25/vYD4y1o0myW303j5ffVaMOyqOhb7SpIJ7dO4cfPon63aKCnUPNHGxv6TKDLIW72TLJyfhV7fGotT4hnYEQxxwIBw8vqI//AC1IAFvl/wCWhka2lIXKpqmAyLEXAPbJgMYou5AAA72Uk8vbzQfSqk0yx1Ts1gkknSijABYsqlWyKhcmZrkBSRbtreMENOLSZdyGg6lWY6ioq8Uw3I/3Ea//ACNPvuTA8RZc/WSy2JB6KgqD3/skJFhxyT/nr07w1/ur/wDyZ/8A+vR2g3Wf9MN0C8ozWBm6MiJiOMf1MyGvc3Fv9NP0W/SShmSnZkDsgYSJ6sWKkjIji4PPN/8Anx+aaNI2+Csf05xy6d/cbeVlW5apinJ3HEn2ScHv/hUOB+3FtNybczgr9JV1A+JnJXjtxUyAf5A6tEm9yhyn04yCCQjrAWUkjklcfY+/tpMHiFpFLRxo62JGM6sSAATbphhex4F7nXn5sjRjR3J/TGn4pXn/AFegQ2LZKthiBDTqOxuZSP8AgUIo/wDGf20TofCkSEPIWnkAsGlsQL98UACKT2uBe3F9B998wvpcBLHFGZASA8z3sLC9ooZCAee9ux01UeNKiRIpKQU8scof1t1FVGVlWx97m+WJUEgG19Ry1EsuHHCsU9BT0+Y2C/PU+JRDdPL+mkB6Q6D2sCn2D4vH9tv2xP51Sd78NzUljKAyE2Eifbc9sh3Qk8C9xewuSdatRViyxrIhurDg2I/B4YAg34sQDpyWIMpVgGUixBFwR8EapuYCu5qWOUZFjzWJa7R3xT4VNGylCWhckKSblG5IVj3It2bvwQebFgWqrmlpsV89NE6J265drtdrtcqJRdyciJsfuIsP3PA/nzrY/C9XlQ0zPipMSCwsBcADgdrfAHzrJGW49v5/I7f66QzO5VZSHWNAkdx2GTEi3b3AuLcKoN8dTMfugrRpKlsLXXW631nvjzwa/wCpU0xVRiXljKk8gE5IAbXPGQ/BIubg1XbqxqYSiBQhmj6ZZLKVuy+sEe4XMC3N2X41Jqt+qJIGgklZ0ZsmLH1MLAYcADC/Jt37dr3kMjSMq66sgez3/BDKSTJFNyeO5Fifzb86d17rtVlhE3K0vys3vrQNQO5Dw2kp2uQcAR6fSQSqNZSLgFHCni+jJWWjiVIUWo3SoHrdrskZa7tm4HUWnU5CNT+B8nWRbbuRpp4qhRdoXzsO5FiHXuPuQkfzGr94u2+uG/UdXQXdJ4QGyLiIhciRIUBxUhlK3/i5tq9E/eavo6Kf2sedRhZC/wDTVzf+kr+9+ve+u1vQ8zKY8tQV4Y9waM3B9wfzrtSq6gvgbxLDFuEuzdT6iAGTpEo4MRRjenOQOSoqkiQmx7e4AD+JaY1c00iLGSKtyVkvjJ0rw+oqD/cDDg/aNSPDnl//AEV4gjkeW8EyyCGRhyZXytETcnPAFszYN27m2pCgh5gQQRPOCD/8V7H9iLEfII1l7UeWRAjn9Cvn/wAQSujp2ub+4fIqut4mBaOOWKQZqyyR9FmGXHpBtZh3HFwQRprYaCOjkmkcLAsxXBC+T/xErivHxZVyPfnRPctgDl5I3dJWRwPW2IZlxDW5CntyoB09tk8CkIiLDIf7MqEa/F7f37X5ZSR+dR7Mooq7ejEm7pccTm+M8O9fLe1j9kWxA2I94d9/DtIOOScWudvshe1rgv8Apg/yN3H81GuVakgX6KH4GT/tz6P+Wnt0EvRfoFRLa65C4J+P59tB54Z3SlnBZ2WxdAEXhhzZZOz9kuWBClrcnX0rNgUMWCwuPafSygija4XFhwzflfPDKnymYXHVgBClv6tibfNupe2mKOn64bOeUkWDRgGHA8G1haQX78sbg8XGm6jb0ppnnDSHrEL0FCEMfUSFy7XJaQ2YfxE99NQF4SXWmaSSyqztMrSOoxHJb7sVAABI7WGhpNnUkg32NGutz0Ivda1JsuoqoXSU0Zda1iGi19SDfNxjQlFBsUFwxiRmHZnGbD9i1yND973mipiEnEdyL49MN+1wAbc9r6cppHrZo4YaloTM+CkRrdLIzuJEcB1YBfSytY5duMmqz7VT0kIM5zqJmQF5PUUlSeLqC5HACiQEnni3ZravyVTWNIiaMZ4Wt2W1UtJst73N9u85NgM3B1sbj3bW7UY8LU/1EbtLRpTA44GO8ZcEE/w2YW4597/jRgbDGhLLLURkgAkVMouBe1znza5t+50l6VmIJmlI+AVUH+aqG/yOp/hnaqYu0ckKSSKepG8o6jY8XAZyzXRub8cOnvfWYzadI4hoju7mQB8rrfn/AAttCG87pAwcmlxt42+aD0s9NI4CNLWOpBHqkqMTzY3YsiHvzcaPw7HUzfeRTIf7pDyn/QxoR+M7/jVqAt20iWoVSoZgCxxUEgZNYmw+TYE2/B166ukI3WANHYuY9kwh2/KS8/8Asb+XrdBpqqloFSEfptMSFCKXkkYDljwSzdvU1/a+h+y+F3Zo5KlblRkc2LuxyyQNkSq4izMEsrSWNgI1ufqFgqBJFIEkCsFdWHAayuBz72ZTcfI99VzxDsaCaIIZlBKZBJ5hdTNGrcB/7rG54tyb8apLWGFZanaY3fq4IJgpVZsFLpcEeliLjuePzp2ho1iiSNPtRQo+eB3PyT3J9zrPNyrNrinp4o86gzyABo62RgrZKFLfqn3Ym/4OjjeX1PPNLPURv1jK5DrI6XX+CwVuLLZb8XseNeIrG22gzmXJuYumVHHGRYEEeoHkjg++h0PhOGnR/pIkjdmD8lgGIBWxblgCpYXF7FibE96nuPgQMzIr1EaLM9mBYnHoRsLu1yUzDDg2uxHftVfLCilnq5BO0oU0zlZCSCmRQB0Zuxt2I17ZerWtz8KwT9MvEjmN8h1FzFjwy8nsRyB2DAG3HMkbDAIXhSGOOOQEOsaBAbixuFAHbjVHTwjNTTtUfXTzQQ+tYzKzFgqMxzIYKAGAtxZhwdVnwNu6VE9Os80nWMhOX1E2RNyVAQRmMDgcZAWv+wWRabsFckcn0YkjkwVymFgVVZMemyrwCgZVuLXsbi4OrBqt+DqmR/qBJc4ykrexC5XLhGBOS9TO17EAgWXgasmvF4gnjaENt9RcXwQyD94/WP8AVdZSdaj4xkZ4DTRYmacEAMbARgjNmtcgW9HAPqdeLX1QKnw1VoxH07P/AIkZCD/mwb8cgaoVFREx4Y5wB7SAs+upZZd10bSdVX6b0D19Yr+nnj6nsTZ8MjbIC9geAbX1xqyQPuADYubDIdrcAkDIEXIJtf8AmDMm0VC3vTzC3eyZfn+G9/5X1BM6g4k2YdweD/kefjXjZmP+Eg9Cs6RkrB/cjI7bHp99qaAYSH1kgqSFsO9/kC/HGmlqHSMNLa5WN/bhX5vdC3t/CbMLcjnU3SY4gosoAHwBYa7uOIVcPbaxHL+fFRBuQxLdgGxOXHFrg89r3HfTtLXLIDiQbfB/AP8A87af6Y54HPJ47/vpk0CZZYi9ip4HINu/z2/1091LxkaJO21RkTI25J4A7W/Nzf8AfUrTVPThBYXt7Am9vwPx+NO68OuFw8guJbou1s3gjeZBscLRR9SSMGFEJsDhIYku3sLAXPtz31jOtX8tq6dNnlaKLqOkziFCwAk+w2ueFuxZbnta+poD71lpbMPvuHYsOqPMjc2diamQEkkgACxv27a7W6S+eG1KxV2kDAkMDCSQR3HHHfXmri3EO8M+KoYauTaqiojmSNg1NKWsUKyKsdO3oBMqkZFrtfkH40nxVOsFdMGZmE2M0YVGY4sArAYgk2dSxPtmOwtelbh5SPFvSJPPhTzSh0mZmycmTiIP3M5HNz+/41oFf9POnRoH6su2oqCNWBMkBAVk/LqU4HfJQCQJOYpaeOoAjkNhfgs7aVL+ap3MtnUdR92QD+lmJstPO35xVAP3zZTb9gdNPt8tQR9QESJWDCNCWZiDdcmsMQDzZe/963Bcj8QK6B4o5ZAeRZQt/wBuoVGvG3Gdh6IVX/4kg4/kga9vi4/fVmGh2TSODy/eI5m/kF8tT7D2lJmGmcO0gj/tYeSK68ZrC54HydBjDUsfXUBB8RRgfyLPn/oBrv6HjJu4Mp4IMhL2I+AfSP5AauTfiCnb8ALvIffctyl/AldJmZzWDxPgMeaTU16TTxCJ8xGWZ2XlftK45D05XYG172Gp+vFUAWAsPgaVr5WtqzVymUiy/T9j7LZsulFO1xdkm57UO3He329hXRLG7RIyFXB9QkZB3Ui1re9++kz7nLJVVn1UMbL1AkiQhnUOEXJsXAcqwK8AXuL48k6XvdC8saiMpksiPZwSpCsGsbc249rfuNcKedquWoZ41E7B5IlQ2D4hSVcm/JF+RqxS1jqdl2kXB0PLkqG09kMr5i2Rp3SBcgi4PAi/LCB7ZRuta8sS2pFBULC+S39yyXuDcG4UXHp47nVnjkDhXjft6kdD2PyD2/BHYgkG4Om5qBGbO2L/AN9eGt8E+4/BuNC5oXSULdXkk+0xfpzNYEXK8xy245YKBbXskkFS72gduO7fh8QMd471HDFV7MiMUjRLFzGHjhkONndxB7Fb6TxeE4qrIB2mUHpn/vdzGf3uvbkXsIreAo5mkkaplYSi0bIwGC3uhVubsMpFy7FZCCDyTXoZAJlFXG0rAgpEbRNcf9mzdKYjvkshAtwo9zqLFKzfSzvSTkm4CY5drlopBi/t61H4y9tQSVr6exlYSz94y3xF/p0WU/8ALTSEU7rH9pw7wObfd0/J4CpcpKirvPK12eRrqF4UehVPoChRY3LAd2Om4vF1DCojhJlWOyZ5M4EbcyESHIlYxiWBIAug441OjrKyMWlSKqW3Jj/Sc/jByUP75r37ccrpvEsEaKjwzU6gBQrQtioHAu0ecYFv8VgB7W1Zhrqeb4Hg9+fA5ULoXt1CD027s8YioKFrK+TCqDIEdmVshlctZ8srG6slwDxezbNNOysJ1UFDiGXgSW7sF/hB4sP301F4to2IAqoLn2Mqg/5E31G8SeJFijRYiHlqH6MRSzBWYNZ2t/CpAJ/H7atqJKh8Tq8yQBLu0syMD3VIgbuR8MTHYG1xIDoylOoAAVQAoUAAABR2W3wPjtqreHfCZhrTUyW6hpo42K/a0hJ6huTkSAq8kfxe+rW8gAuSAPydEUTbtlgpwwhiSMObsEUAE9uw41IWmQEEKoI7Gw4/b41DqvEdLEbSVMKH4aRQf8r31H/2mV+II5Zv8QUpHb5zksGH/cy/bUckrIhvPIA7V01pdgBFooVUWVQouTYCwuSSTx7kkkn3JJ0L3LfCGMNOokn7G98Ir2N5GH4Nwg9TcdhdhCqTUMjvPKscYUt04bg2Cm4aY2a3vdFQ8DnTBYCN4YUwWzKBGCOSZlNitrEsl8r3u1z3GsKq20wC1Pk8+A9fkrkdIdXoht+2iMuxYvLIbvI1rtbsOOFVRwFHbnuSSRmw+KPqJXjZArK8ycG4/S6IPcDkmX/0nv30eGo8G2xIxZI0ViWJKqASWxyPHu2K3+cR8a+Q9sH77pcuPH77lpbtrBuApOkTQq4syhh8MAf+emdx3KOCJpZXCRr3Y3/bsOSb+w0ukq0lRXjYOjchlNwdQbrgN+2Ofau7jRC5PBlGQf8Ad41v/cGB/wA0sdRx4DpfZZP/ADXP/M31YtDpt6VJGVwQFIGXcchCCbcgXa3/AAk9tWY6mpOGPd4lQvghdl7Qe4INP5eQn7Zpk/F0Yf8AqQn/AF1En8u25wqQPgNFf/Mhx/yGrrrPtymrqeC6pKX6XrdWyAYQ065EHjhlkPpueP8AEdXqSrq5TuiWx7bfVVJaGl1MY7h6JM/gOrU+loJB83ZD/liw/wBff+ehsmw1S3yppBb3XFx/6GJ/01qp12vWbbqB8QB7vRQSbEpX6AjofW6xmWpVPvvH+JFZD/6gNbN4Nlai2KGRU6ssw6kceWObzNkiAm4HDC57cEm3OoNfB13ipOf94YhrDtEoylJ/ugr+mG9mkXTXjnzCmpt0pKCgiErLYyRKUGQIOMYJB6dlGd+LAr7a+t2VUOqYjKW2zYZ18lSFBHSPIab38lk9R5w7xm3+8svJ9PSjNue18Oba7W4/+2PbB907BvcdCY2PuLiPn99drWUiB7dvdO7S7NXVMUjWYQTrIpYDLpojO3IrQbtwv/01XfLvy0mi3h54qgdCFzaRLsJb5BoyT7qbBr/uOeQCqPKeaPelinqVRHkEqTPI4eUNLbFZCgDVVucfk3F9X+Ovgmql2ikqI4YIwOtIk2M872v+m6d5Ay3lJ5Nzxoij7rDCxlrKORJqVpCZumcuhIfubj+yY+sn+EsW5ViUiA6j+W/gaXa92nWapCRLHwGAValcbsQGJ9MRtkRyL97E3KV+305R6jbHWanjYrNFGS5iNz6ogLkp/gHGNinYqc6ppd732a8V9Bs3ae4BFLpwPLr2fLoomu0iKUMoZSGUi4INwR+NL1lL6hdrtdpmpq0jF3YKL2F/c+wA7kn4HOi8JAFyntMVNYkdsjYnsO7MfhVFyx/AB05RUE1QLi9PEezMo6jD5VTwg7cuCe/pHfR3b9khgJaNBmfuc+p2/djzb8dh7DVCor4ocDJ7PqfS6z5a4DEefl/KCw7TUTdz9Oh9yA0p79h9qexF8j8qNGtr2aKnUiNbE/c55dz8sx5b+fbsLanaS7WBPwL6wp6yWfDjjkNP571mySOkN3G6RUUySKVkVXU91YAg/wAjxoFV+DkP9U2K3v05B1Y7/wCEE5Rke2JsL9u2n6PxbDI1uQMUbI2taS+N/wCYPIuOObcXMxyBlDA3BAIPyD21LDUVdA7ejJbfwPUaFU5YIalu7IAfp04hVKKtqqUAOGKj2kykTt/DMgzVe/Mqk/6XIQ+Nqcrk+SAnhgOop/IaLMBfy1u3NtH9D6jw9SyMWemgdj3ZokJP7ki+rL62kqBeeGzubDa/VpBHhZQMppojaOS7eThe3Qix8bpB3iGRb4TOL2t9LMT83x6eWP5tb86bemp5l9VIWW/HVpSovbv+qijse/bnv30r/ZWj/wDulN/5Kf8A8dKTwxSAgilpwRyCIUuD/wCHULZKNugf/ub6KyRIeXgfVApE20E2paZmXkqDS/g+8gXsb8nUijpKRpEX6CFCxIB6cLEFRe56eSgGxs2Xe3zqwz1qRg5MFsL/AMuT2H7H/LTkcoa9vY2Oj6tu6bNd2EvJ+gQRm+o8F5HTqv2qq/sAP+WnNdoX4hSQw3iBZwbhQbZXVlseQLc35Nrgaz2DfcASpibBE9BfFfiZKCAStGzguFsthybm5J7Dg/zOleFp3eFzIb2mlRbi1lRygFrf4f8A/dtFKmlSRCkiq6N3VhcH9wdShrYpbSC4Bz2rm5c3CE7J4ypapFMcyBmF+mzAOPkEX9vxoX4xrdxhlSalVJKdFvJHxkxub9/V2tbHm57HVVp9goZGdZo7OjOFSNgrSSvUTokara18Y1AtwL+wF9Ha7bf6MiXb7yyzE01Qsf3m5lBkRDYDBOkTkcRdva+t1uz2McZYhcAgEOGLHiCDwGezVVDMSN13kml8a0W5xNSVIemd7CzGwzB9m7XBHZgL9tV3Ydi3OCokSklKxxlsRI/oZBI6Xx5W90N7WIv+daT4O8LJUx1D1MMTMkC0/rRWtKQZZSDyCFZ0AIPBVv3Nep6aRaEVM0jDqxBCkPqCrPIC8vAJZxmWUD7e3PJN10QpoW+ztaQizXe8LniOotrpzUYdvuO9w4jCs+z1dSY6c1USo1RF1UaMsVtZSVYMAUkAYenkHmxNjaTU7XFI2TIMrWyHBtZgASO4GTWB7Xvryq35Kyqj6CyLDSpJG2YKXkfolQEPq9KKeWA/rLD3127IxiOF8lZGFr3OLqxHHyARb3v76xNpRRRVZZTmwxx0urULnOju9TNdqsUUNRC6qAViAIFgCt/92RBbuAP1LD9ydWfWbLHuWsb3UzXXXabqKhY0Z3IVVBLE9gB3Omp64K6xqGklcEpEgu7W9/YKvtkxCgkc8jUifbkpk+r3ORFjjOUcC+oZ/wAOR7zSX5VQAqk/xFQw0KDZc1WQQLN5+nNQyztj6p3aqtaOF66qujz4xww9ntc9NArEfrSE5MOMRYNYRltegilZa6qQvX1AMMMS8EqxMqQG36ea2IMhsDbv8uyTGuRKuDJKmlLB6dxlY2u0RUkKsjWWz+1weR3yah8za6Tf8+lk12p/pxiDgHLY3LYCQEWL/AOv0OKJsLBGwYCx3OLjcoLXec26iV7VAQZNZejCceTxfpm9u17691sp83Nk/inQN/EPp5DY+/IjseffXalXKao3SsD7ZVS/7xTgNDVROGfFW6av1GJK1OSnMWHc297Zz4Q8op33WQfUlIqdrtPBK2ZLB7BHwsZAbBwbWufnTUXlbWJvqpJNjeTripviWGZPpJXEz92w57H2F9aTUbgrVMe10FTFAFu1RIGUSlib/o91aQuG6gK8Ze3NiKLS7tFusFRSzzxR11OhBqaaQKjK2TWikOTmPFQJRYDv/Ko+WXgGrpJqmq+ojiSGJsJQziCUlQyuWKBJKe18iDccEWIBEXwJ5XTwbsYquYQBF7o5X6gFcmWMstpUA4kA7X1eN7lj3Uy7bRVMcEUMTKqRyBDLJgMAAmQakCtZrAG4t20RM7fLR7rNMKSZIKuJiJEWzQTgGxlUcEg/31IPIyDDG4+thmpyRVQtCQbBx6425ABWQC3qJFlYKxv9uhPlh5dGlrZ2r5lh+nDfp5FeqkbIxlIdQHpeO/yL+kqNaV4Y8aR18lQkbwSxqSohLgylVOLvblWia64n8m7c8VpaZkmdCtCm2jNTjdBuORVOi2yol7AQKf4n9T9/ZBwLj3Zrj3U6K7bsEUJyALye8rnJ/wA2P8IPfFQF/GjUew0MjMlPI9JMtiYlbHEXsP0JLxqrfKqL+x7HTFf4froRdBFVi/IX9GQLcdgzMjsBc8sgOvmK7Zle64YQW8hjxv6lWjtETf5D6KNWVYjAJ9yf9FZv/wBtv56am3IKspCk9NS3J4awuQO/Y8HjTVZVoYWFQktOpX1GZCmINx9/KXH4Y24+RpEVHDOhaOXNWWRbo4YWcgntcXFrD4Fx76+ddAYsTNI6gqQP3vhKg1PiQU9WY5LmOR7BxyIzjEoy59KFja4Fgx57nRyerVAMj3Nh+/xoHv8A4NSolSZHeOVHRvuODAOrEFeRc2B/dVv209Q7AxUdcrn1OoemeGN3IBuP8QPFu2pZG0zo2OaTvWs4fIj6rkF4cQdOCIR7LApusMakgC6oAbLbEcDsLDj8amKoAsBYDsBr3VcoPFRL4SRsTnhkq8ZZQp2J7ZSNc3/snte2qzWSTA2zZdkhqM7hK6qpjXI9SMEf4C6hz/JCT/LVU8A1FUIVWaGVLtj+plf0rEMvVyuREhtYC/ybk3GGZXVWUhlYAqRyCDyCPwRpzXTJ/ZxuiLRkjPEWXhbdwdddrtdqqw7vUiZWd4+i1VJAU6ZBVV6hVs8vcKp5H8X5GuI4TICQdPv6LpzrIxuOziZiSzKChX0+33AEXuoIyPt3t8W0QVQOwtc3/mdCNn3x5JMZY+mJFMtOfaWC+Ia/bLgOV9lkTQ6j8ZNLRCaOImTMIwKtaMNyJGAuxjwKv6b3yHI5IsSUtQDuPGlv+Wny+i4EjNR92Vq12o9BMHiRhIJQR962s35FuNSNUiLGykXmhG7+IVimSnDKs0q3RpOEHNu/GbX7Ipuflb317/tABOYmU8Mylh2Wy53b4GJX+bDixvr3efDVPWdNp06gjuV5IHNu9u44HGrMcbY3gzg7pFxbvse3K4JJHu6oLuHh5aZqeWIhqo1SkSyqG5cyFrLcAKuTyBVt6gDyedTPD+8VFbUz1E7Q3gZ6TGKIqXCMrB2JdjxdrL29R0Vq9nSR0dmk9HKqHIW9iA1h7gE2N/jSNk8PxUocRZfqMXdnYszMfck6unaLzSuhc4m/YOfoBayi9iN8OAVG3TZPq/6SenhilYywmFsQDkBGZbFrCxtz7k5X1dN62Z5o0ijaOOIMhYYEmyMrKEswUD02sQe/4sS+vGYAXJsPzqtJWvfu2/Tpx4NHT9N9NSVIIgL9v8+qg7TtPQ6pzZzLKZSWtwSFFhYDgBQNT9Qo9x6jBaZGqGJx/TF0UjvnL9iW9wTl8A9tGaPwZNIL1UwQH+ypyR83DTEBzfj7BGRbudWafZVXVnftYczjwH8WUb5448ITJuSBii3kkFrxxqXcXNhdVBIH5NhweeNTaLw1VVFjI30kV/tFmnYfvcpFf8BzY90PY1TbpR0zrR03T6tiRBGVvxyzMb8Hm5LHI8nk6y3zQ80quCVIMOnYhpEswU4PfAScdSN1sGxx9x8jX1FJsKngO8/3j26eHrdUZKt7sDCtXizx5QbGhjgjWSpcfYpuxtwGlkN2Pa3JLG37kO7fOKnHctwRIIILGn6w6cgLIUlEoclMGYjpgHkYk86hw0tHvFFTyRQQJWQxo8cMsYVSFQDAqVzekDPYFeLgWOqB5ieak7VUUX0ypFTgXgnRsJCUW4kiLBWRWBKXFxYEEa3QLYCqLtx82ald6WVKcxBW6fQMRWV1cqSHUN6pf7v5P51qdPTx0zncamEfVz3jhhQWcozZpHibKagAepr9wbG2o1ft8FWqbrSU6GqhHrhlUZY8s6sihiKi18OQbkX4NtZzD5u1L76JWhdowxgFMI2MgXMkERl7Cpt6SR+Rr1EPqfPCuV2URUwAYgAwi4sexse+u1uK+LNpI5qKJT7qzxAg/BF+CPfXaIqvsNW0tTNte5u0k0ZaalqG6OSoD00cFScZsruoZbj39hqgeHfLiql36UdYqIZmkedJELlc2sQVyUSkjlWAIvyvtqHW+Wm4rvQRm/UebrLVXjW46gvKFztkCcunfL4GtXwNOF2mkmxq5UM89UTYhmYBpAjE5u7A+hSAoub9gSKPsm5RVvVoKycNW05bpTrLGrlHyP6bx2IYRjGQBRxe976oXlx5aVC1dRL9Qsa00foqIZGEbyMpKlZMcHjQgiQG44sQb6Z2Hyr3Bd3ZDOKd1yf6i18g4YHAXAZjezAH05ftfSt9hWqjl2jbXSl6KBnZGK2yuyoirbJXN82v6b8hr6IoMVdDutBU0tTUwfWUyOrVCTBVaycyXTAmAFrMpXHjkXtqo+XPlxNDDWVjVAp2iDJTTZskTFSriYkqBJTtZbE5KwyupsNR/A3lXPFuTx1FTHAIbGVAxP1EQwZ1AOIeBh6WJuAeCurjvv8A78Sai2+eGCClDIEV8WldLKAES6/SWawbn1AWFu5EqqqKfedmmWSoiSqgTGWUShULJYdR8ALwSMtxklgDcAEDUXwds9bR7RLPU7hJTlmjwMqlhCgkxJxkvfqKQACox4+TYL5Y+W60800u4TxIsWWdO7WDopKlpkkUAwk4ujcgmx4topvdBJ4kjmMFRFGsDhYYczlYsBIagKGFjhlHj+b6IrTsXmkk+1GtIjMisVaAOcssmEaA4m8jqAQLAEn21Ir9y29kSWvpTRs7GNHnQI1yMv62IkIDY/cyn0nj5o3lN4XgoElqq6dI5YyFaB3UCIm+HUVuzsFyQ37HTm/+Gz4ho2rYJwZFLdOEeyKHKxOt7CYsfv7WYdxyfCL4KK/p4bpp4waSrkUW4aOVZh/nKJL9vnQebwbucQHSqqap9RuJojE2PNgGjLKW9vsA1VfAuy0G1bdNXVLxzTjKJo2AGEgVXNPZr/qhlPq/+mitFSVs1EazbtyeebJi8PDRn7WWEI5xjKqbEra4P7HVN+z6V/xRt8B8wpRNIP1FSp6+ohNqihqY1vYPGBOtvk9Il1H7r8fNtDVjoC+KSwrKWBI6ozuHMpBVmv8AczG1uMj2sLFajzZWl2xKuWaGreYkQJHFJBniyrIDlnYre97KDaw7g6s0XiJaiiWrSnFTEwyAjILEDhjjMIxwQwte5A4721lybAh1icW+YU4q3fqF0BoYFSNEjN0RQq834AsOfft30/qCN38Pfo5xU1O1RGJI7wiO6EsAS6DBeVIszA3HI1MTwXtrIGpquaFT9rRVjMpuPYSs6NcXPY/Os+T8NvyWyX6j+SphWji1K1Ak2SJiCVPEvW7n78Sl/wBipIt21Oby+kcfo7rPa/ukD8fHCDntzryHy2qrjPdZSAT9sESm3tzY82tc21A38PVbfhe3xPoujWRnUFAqHw06yWlmZ4IS30kXF4Q62f1ABiBcqqklVUDubYyKvw1G0ciRM8BkjSPKM2IVL42HbsceObcXGjH/ALPKsN6dzYrfs9NETb25XHn2ufzx8ep4Erf49xQC3dKQA3/4pGH57d7fsZpdk7RkeHOeCcDU8NOHf1XLaiECwCF+HaWSKmSOVY1dMltELJYMcSB7ZCzEfJPbtolrz/YiRRZt2lD35/TpwLX9lKcccd+/P40j/Z+iVW6+6SyAC7f7xHGFAPP9SqEDkAkn/K+o3fh6pe8uc5uTfj6LoVjALAFQ59ghd2cqwZ73Idhe6qhNgbXxRQOOLX+bz7WHwNC6TfPD4kMInM0jkL65KiQE+wDuTGO9uCL8Dvonvk1BRAmbawqIpkErxwFCyAkKGzJ6rdlBF2J/cix/47K8APm00wTbplcfnGjRqiybtEGK5hnAvgl3e3a4RLseeOBp2GOqm/qKVwD2kqD0Uv8AlTebv/2Y4vz8s+EPOumrqsU6xdDL7WlkVczdVVFAHLktwt/Y6J+KvGMlHJMal+jTrFlG8aAvI5JHTVpCVMluccLAck27W4fw7TszIS7yHlnzUbqx50wpu0+DpAMqqoMjEcpEojjH7E3lPxfMXt2HOu+n2yGZECRS1P8ACtuvMBYi5JydFPILsQtzYm51nvl7v1Ju0M1LXSyvUSEWMsxXqC7lREitZCEsHVbX/OpdDucXhujnhaE9YFcJC1hVE8F41N7CMFQy624qaGH/ABsA6BVXSOdqVL80/NSfb0jigSOKaRQxSS7SIhyANkBhFmUj+sb29PNwI8J+Iave6JKd5GaXqkVMyXjMcFrqy4skZcsClgG45K9yXPBRoN726WkkQJVlmmZixu87JiajFStwGb7Pt/Gkbh4tTYdvkoEiaGquemwbLqAriKrkMih3QjpEkr+2rC4UPzR8UQ7d9JTbcIllpg/6oju0WWB/TY+i73bMWbv7aKbTVDxD9O9RTxiKFMqmbp4kSKzFY42dmBiIF3FjweSLjXnh+Ch8QbWaZUWnqoeblS5Qs6s0gNlDdXH1C9wT+14HjnzLFLRx7etIKeYcVFOsl1iTIHp5BMZFmiYk4n05W7jRFE8x/M4U1XCm3IsRp1EZkMViyIxAiVr+qnNg1h34IOrZsW2R7uYtxrqaKKJIkOToimaTErIXyLXpx3TIqeL9tNrR0W90MNRSU8JnpMMqdk7hFc/TBzioRi3D2Kj3HxWvG/m3EHp6UUYMVPj16fqWjyVWVqcr08WWJ7EMAVJQEDsQRA9283Zo93applMEJIyhaNUMgIF2lAPqf+6xJsLW976Vte201O0m71cEazTMxpokRRIUch0HTa16w+oNiSfYHvpdVs1NXywbtRxQzGMEvC8eBlJsA5YjINHbJSUOQHFrg6p1X5xq2+LIYWkplxiRGLEq2f8A0hIylxLgxXEC5HF+2iKh1/j6VpZCKeiF3Y2ahgy7nvdCb/Nyddr6Oh2faJlEv01EeoA/rhiDern1BlyDc8g83767REGggec/0ZutpJl/Wpqm4UystzmEjt02iyC2LesXPzrLKXy7rj4hMLS4zZmq+oGF2Tq26oQEgMW56Z/Pt3q3jajnO6Sx1EolnZkDSYhQxZVtwosAAQOB7a3qvjbZ6ZI42zqtwqhHJU9gJpsv1ukck9JAPTFlPzoilwzGqIoqh+juMCmSGZQrt01YRdccdNWkNwY+4DHge2WeCvK+th3d0WUw9BS3WRlJKurhLAgq3qADA9ufwdVzZaGdvEHSSoKVH1Ui/UBB94Z7vh9tjycO3NtblvMf0optqo2MDVAmczAZY4DqOQHJuZGJFjwoY27AaIm5WXc45qeR0h3KCPGRoeABIpYIrsDlGwtkObH+Ws+8tfLaugqaidJo4jAGRWDHCVxg6gnH1U7WsxUhuLcaGeV/gmf+lpIxOImgWzsgyyDrfEZAcFbgngj21q/iujlkjbb6JlpYVgfle5OLgR2xYCI9yw9QtxoiGbnFTbzQTSpNFT1kKPFPIrqqNiLMHf1FqQt61PwFPBHFU8v/AC/raKGorBOtNIjKsazO8cL2ezNNwA8RQ3QqSCTf21A8n/L55qucyShYYi0MqIb9XF4yUbJbdJrc9ibW41ffGu0VG609RT08iQwQhFjQ3XNlcZCSwYdNQoKY2N+/GiIb4vhot62+Spp6iOklVlE3UkSNWswRTP0887BT0jcjng99RPLvwpNtVCayonFI7yC8czEJ0hcYshKjrNYlTfgEfJGo3kZ5f9WFqmdw9PKRan4ZJChkX9ZGWxxb1JY9+fbRjxRss+/0DVMUxihDMYYmYqpRCVczKuQMmaNjY2Cke9xoii+Ym3U277clZSTqjll/SaSwaTGRhHgt1NUxYAX5Pa+k+GtgPh+iSrmnCvIcpYWuCy4Bukik49YMD6vjjjTnlX4NWi259wqnMsfTNSkCkMgCqrh8HUAVClSFYHgHvzqH5i+FKrcqA7k8yBQvWihDMFFLgXQstiPqfVZrHG3Y6IvPMXwzS7rDT1W3yKJ5wcIL26pUJmoF8VkRfuP457AiaaZfDNPTuakuzhutT481J5wCk5CERZkki2dueSBqT4Q8PRbFtLV9Ted/TJihyVOoVRSgcDFyGGTfHHIA0F8zvL2pmohuNRUhpUjLyxrkYgSUCiFT9gx+4nuQDbnRF75h+A6XcKmKfb5ozLVXYogLdQB8ZJASwQYWJK8EkH30Rlr4PDU1PTrUZpKqdeAxsOWJV6oPZ+wTHoqfa+j217JHsO1g8yysyoXAvZ5GKqVDfaoyFwO9vkm9E8zfKp0elnapzkqZo4JWZTzLIzs0ii9lT/sxYD20RP8Aijy7pavcYDtsxVqhUndEVgVhdmyqA0jAHkqvSWxA7L30cr94otkrlgkkMkcqpkhEhMAsby5nNpM2A9AIxHYfJObbv6DoKelpmPWrKiOA1B5wkdQvUCNcFRiLJcD86ovjPyYEVXSD6tmNZKI3YxXIkK3Z/vFwz3OPsD3NtERis8DtWbqYaSvqDSJi08fUk/QDRq0QBkkJl6hubj7LEH217JvO1UO5y0cyieGZ7SddM1pmA9KqXuSpvctfiw9u1q3iOPb0otppM4BVmQLMtnaMqUZvTJcNmGIvf09wD21RPEvlFSQ7xSQB3WGqMjBACcemFbHJnyswuMr3BI0RSdl8oaWo3OWWN2NFBNIJFZQoEqS3MQBvlCE4Le/+djGx+P6FKxtqZutStlGplFwJOpgIBf09FVHpPxYfvYN6WNJqPaYw0VO6MWCnLONPS0DZ8hHD8uGyFvzcU3/2M00W9orNlTODMsVvfP8AqzyP0wCObkm1iNETvhHynofqpaxiWokZhEs1gMvUjB1dbMgJBRsgbjm+mvC/mTRVDvttUz1FIR+hNVANIzWZ26rO1sg3ojsvso99Wqq3aGo3SPaijpBHDcRrj0pVxxwkFrhUsCuJ55uO2qr4a8paak3hllZpo4wHhUhTl+mS/V4FirEFcfjm2iJPhjy4oqSnqa+pM0UJRhTiYKlRGLG5xZLLUhlJjZT8Ed9ObF5j0G4QT0dZG0iRq5ps1QyugUKigvIxasa5AK2yPYg6LUO6Rb9WVlNN1FihRkjQABbOLdRgWYGZGBwIFgD+ToN4X8FUe011WakPUPTQNUx+lGUQhhifVYioBQ9rLY9+eCKRt/gvbtq22SatuHmBaMFgJ8AckCBwpScKQHCng350il8d0O80kkFXTvLOjARJEidZ0aQW6RZycgqq0liBYH2GnvC1fTeI3rEqOvkBZB6enHHlZHjVi/TnI4ci4+DzYRPBtFQ7G24POkk1TRGPNwqMFSU2jMOWLBirgSXI7WBI7kT9VsFLsW0Y1TdSpMvVRY5LF3ViEKhgCEClcxY/z90R+KYPEG3x080DPWB8bRkDAlWHXtcEwqSMl+SBz30nwjTw+JKWr+p6gqgyMzjHCO4YIsOebIhwu4FiT7n2a2Pc6bYdvqWEOddHMaZpLKy9Ux5Lixxk6HoBKnm97e1iKR4wio9j2+mgHrrYm6seLniVlK9YqSbpdLY9r+2n6men8S0tMuBWqAcM6tl9N9t3dAUDLJgFUe2V7Gx014f8MU2/bVNLZ/rOpJeWU8LMUDBFYZMKYFhZPbngnkqbxlDtOxJ9LCySs8kKk2YCVW/UJY2JS98eL9rgaIk+YXi2k2k08VCqmpplMakNkIkyjZ0cNe5kW4y+4c2IvqZWbNS+I5qedISoRY2mmzLCwLFqRlDqQ9my6i8gH8jTdT4Lotz2OKphSSPpCWRDI5LkCRmlDNc3LlWsxytcftoZ4t8zIKagpKWkgeKOeJHcXF/p26iMge9xKcfvN+NETHiTzSg2/dW+hiJVLR1JzJ6/SQoiHqIWQxkW6in1dzlxq0bR4eo66uO8CEJTx3kWQs7dd1AvJhcGMwujLjj6vuHtob4z8D0ElDTbosT9KOGJnhMjAyQlECLe5xdbg3B9Rve97hPi3zIhO501A1OWpkePNLgXdhG8JBHNkJ5U8HRFSN98abRJVTv/AET1spXbq/WTJ1LsTnhj6cvux9r212tyrPK7b5ZHkeFy8jF2IqJxdmNzwJAByewAGu0R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24" name="Picture 4" descr="http://www.prehistoryforkids.archeologia.ru/45/98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284984"/>
            <a:ext cx="2427826" cy="136815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0726" name="Picture 6" descr="http://www.prehistoryforkids.archeologia.ru/45/98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3212976"/>
            <a:ext cx="2645805" cy="143047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0728" name="Picture 8" descr="http://www.prehistoryforkids.archeologia.ru/45/98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857760"/>
            <a:ext cx="2455124" cy="128588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0730" name="Picture 10" descr="http://www.prehistoryforkids.archeologia.ru/45/98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4869160"/>
            <a:ext cx="2384054" cy="142745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0732" name="Picture 12" descr="http://www.prehistoryforkids.archeologia.ru/45/98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4077072"/>
            <a:ext cx="2407806" cy="14416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0" y="1340768"/>
            <a:ext cx="9144000" cy="9144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Несколько родовых общин, живущих в одной местности,  составляли  племя. Племенем управлял </a:t>
            </a:r>
            <a:r>
              <a:rPr lang="ru-RU" sz="2400" b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совет старейшин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131840" y="2420888"/>
            <a:ext cx="2952328" cy="9144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Совет старейшин</a:t>
            </a:r>
            <a:endParaRPr lang="ru-RU" sz="2400" i="1" u="sng" dirty="0">
              <a:solidFill>
                <a:srgbClr val="002060"/>
              </a:solidFill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flipV="1">
            <a:off x="2627784" y="3356992"/>
            <a:ext cx="1080120" cy="54006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V="1">
            <a:off x="2051720" y="3356992"/>
            <a:ext cx="1944216" cy="1512168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4407752" y="3356992"/>
            <a:ext cx="20232" cy="936104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H="1" flipV="1">
            <a:off x="5004048" y="3356992"/>
            <a:ext cx="1224136" cy="432048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H="1" flipV="1">
            <a:off x="4716017" y="3356993"/>
            <a:ext cx="2016223" cy="1872207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Прямоугольник 41"/>
          <p:cNvSpPr/>
          <p:nvPr/>
        </p:nvSpPr>
        <p:spPr>
          <a:xfrm>
            <a:off x="359024" y="6167362"/>
            <a:ext cx="8784976" cy="690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решения особенно важных дел и вопросов старейшины созывали собрание всех взрослых членов племени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" grpId="0" animBg="1"/>
      <p:bldP spid="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Родовые общины и племя</a:t>
            </a:r>
            <a:endParaRPr lang="ru-RU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1484784"/>
            <a:ext cx="9144000" cy="5373216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Почему самым страшным наказанием считалось изгнание из племени?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8604448" y="1752600"/>
            <a:ext cx="158552" cy="4419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2" descr="http://www.husain-off.ru/hg7n/images1/drm5-0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72816"/>
            <a:ext cx="8400934" cy="3168352"/>
          </a:xfrm>
          <a:prstGeom prst="rect">
            <a:avLst/>
          </a:prstGeom>
          <a:noFill/>
        </p:spPr>
      </p:pic>
      <p:pic>
        <p:nvPicPr>
          <p:cNvPr id="6" name="Picture 4" descr="ag00317_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777880"/>
            <a:ext cx="841031" cy="1080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Духи, идолы и жертвы.</a:t>
            </a:r>
            <a:endParaRPr lang="ru-RU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1556792"/>
            <a:ext cx="9144000" cy="5301208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0" y="4869160"/>
            <a:ext cx="9144000" cy="165618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Calibri" pitchFamily="34" charset="0"/>
              </a:rPr>
              <a:t>Для первобытных людей все в природе было одушевленным.</a:t>
            </a:r>
          </a:p>
          <a:p>
            <a:r>
              <a:rPr lang="ru-RU" sz="2400" b="1" dirty="0" smtClean="0">
                <a:latin typeface="Calibri" pitchFamily="34" charset="0"/>
              </a:rPr>
              <a:t>Духи обитают в любом растении или  камне,  в  туче,  молнии, </a:t>
            </a:r>
          </a:p>
          <a:p>
            <a:r>
              <a:rPr lang="ru-RU" sz="2400" b="1" dirty="0" smtClean="0">
                <a:latin typeface="Calibri" pitchFamily="34" charset="0"/>
              </a:rPr>
              <a:t> ветре.  Самых могущественных духов люди называли богами.</a:t>
            </a:r>
            <a:endParaRPr lang="ru-RU" sz="2400" dirty="0"/>
          </a:p>
        </p:txBody>
      </p:sp>
      <p:pic>
        <p:nvPicPr>
          <p:cNvPr id="47108" name="Picture 4" descr="http://www.husain-off.ru/hg7n/images1/drm5-036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1628800"/>
            <a:ext cx="1259631" cy="2639946"/>
          </a:xfrm>
          <a:prstGeom prst="rect">
            <a:avLst/>
          </a:prstGeom>
          <a:noFill/>
        </p:spPr>
      </p:pic>
      <p:pic>
        <p:nvPicPr>
          <p:cNvPr id="5122" name="Picture 2" descr="http://img1.liveinternet.ru/images/attach/c/0/43/526/43526259_u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628800"/>
            <a:ext cx="4413870" cy="29131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Духи, идолы и жертвы.</a:t>
            </a:r>
            <a:endParaRPr lang="ru-RU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0" y="1556792"/>
            <a:ext cx="9144000" cy="530120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n/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Первобытные люди  верили  в  то, что их </a:t>
            </a:r>
            <a:br>
              <a:rPr lang="ru-RU" sz="3200" b="1" dirty="0" smtClean="0">
                <a:ln/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ln/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жизнью управляют сверхъестественные силы,  на которые  можно  воздействовать  молитвами,  жертвами  и  другими  религиозными обрядами.</a:t>
            </a:r>
            <a:endParaRPr lang="ru-RU" sz="3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 flipH="1">
            <a:off x="8763000" y="1752600"/>
            <a:ext cx="129480" cy="4419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Picture 2" descr="http://www.husain-off.ru/hg7n/images1/drm5-0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3861048"/>
            <a:ext cx="6687892" cy="27363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73050"/>
            <a:ext cx="8286776" cy="65562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Закрепление изученного материала</a:t>
            </a: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1556792"/>
            <a:ext cx="9144000" cy="530120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1.Первые земледельцы вскапывали землю …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2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Колосья срезали... </a:t>
            </a:r>
          </a:p>
          <a:p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</a:t>
            </a:r>
            <a:r>
              <a:rPr lang="ru-RU" sz="2400" b="1" dirty="0" smtClean="0"/>
              <a:t>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Растирали зерна на... </a:t>
            </a:r>
          </a:p>
          <a:p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Рубили деревья... </a:t>
            </a:r>
          </a:p>
          <a:p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Земледелие и скотоводство возникли в Западной... </a:t>
            </a:r>
          </a:p>
          <a:p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</a:t>
            </a:r>
            <a:r>
              <a:rPr lang="ru-RU" sz="2400" dirty="0" smtClean="0"/>
              <a:t>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глины научились делать... </a:t>
            </a:r>
          </a:p>
          <a:p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 Для изготовления одежды женщины научились...</a:t>
            </a:r>
          </a:p>
          <a:p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 Существа, обитающие в живой природе  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44208" y="1556792"/>
            <a:ext cx="2160240" cy="7200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мотыгой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2132856"/>
            <a:ext cx="2123728" cy="64807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серпом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23928" y="2780928"/>
            <a:ext cx="3168352" cy="57606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зернотерках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87824" y="3356992"/>
            <a:ext cx="3168352" cy="57606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топором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308304" y="3861048"/>
            <a:ext cx="1835696" cy="69837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Азии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99992" y="4509120"/>
            <a:ext cx="2592288" cy="64807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посуду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876256" y="5157192"/>
            <a:ext cx="2267744" cy="64807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ткать и прясть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с одним скругленным углом 11"/>
          <p:cNvSpPr/>
          <p:nvPr/>
        </p:nvSpPr>
        <p:spPr>
          <a:xfrm>
            <a:off x="6012160" y="5877272"/>
            <a:ext cx="2448272" cy="576064"/>
          </a:xfrm>
          <a:prstGeom prst="round1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/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Духи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3" name="Picture 4" descr="ag00317_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41031" cy="1080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105804" cy="101281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Коммуникативные УУД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(задания)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1.Расскажи что делали с идолами обиженные на них люди…..</a:t>
            </a:r>
          </a:p>
          <a:p>
            <a:r>
              <a:rPr lang="ru-RU" dirty="0" smtClean="0"/>
              <a:t>2. Опиши страну куда уходили жить люди после смерти, по мнению древних людей…..</a:t>
            </a:r>
          </a:p>
          <a:p>
            <a:r>
              <a:rPr lang="ru-RU" dirty="0" smtClean="0"/>
              <a:t>3 Расскажи чем занимался совет старейшин…..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852936"/>
            <a:ext cx="8011616" cy="2592288"/>
          </a:xfrm>
        </p:spPr>
        <p:txBody>
          <a:bodyPr>
            <a:normAutofit fontScale="9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700" cap="none" dirty="0" smtClean="0">
                <a:hlinkClick r:id="rId2"/>
              </a:rPr>
              <a:t>http://www.husain-off.ru/hg7n/hg7-a1-12.html</a:t>
            </a:r>
            <a:r>
              <a:rPr lang="ru-RU" sz="2700" cap="none" dirty="0" smtClean="0"/>
              <a:t/>
            </a:r>
            <a:br>
              <a:rPr lang="ru-RU" sz="2700" cap="none" dirty="0" smtClean="0"/>
            </a:br>
            <a:r>
              <a:rPr lang="ru-RU" sz="2700" cap="none" dirty="0" smtClean="0"/>
              <a:t>2. </a:t>
            </a:r>
            <a:r>
              <a:rPr lang="en-US" sz="2700" cap="none" dirty="0" smtClean="0">
                <a:hlinkClick r:id="rId3"/>
              </a:rPr>
              <a:t>http://lah.ru/text/sklyarov/zerno-text.htm</a:t>
            </a:r>
            <a:r>
              <a:rPr lang="ru-RU" sz="2700" cap="none" dirty="0" smtClean="0"/>
              <a:t/>
            </a:r>
            <a:br>
              <a:rPr lang="ru-RU" sz="2700" cap="none" dirty="0" smtClean="0"/>
            </a:br>
            <a:r>
              <a:rPr lang="ru-RU" sz="2700" cap="none" dirty="0" smtClean="0"/>
              <a:t>3.  </a:t>
            </a:r>
            <a:r>
              <a:rPr lang="en-US" sz="2700" cap="none" dirty="0" smtClean="0">
                <a:hlinkClick r:id="rId4"/>
              </a:rPr>
              <a:t>http://900igr.net/kartinki/biologija/metody-selektsii-zhivotnykh/003-metody-selektsii-zhivotnykh.html</a:t>
            </a:r>
            <a:r>
              <a:rPr lang="ru-RU" sz="2700" cap="none" dirty="0" smtClean="0"/>
              <a:t/>
            </a:r>
            <a:br>
              <a:rPr lang="ru-RU" sz="2700" cap="none" dirty="0" smtClean="0"/>
            </a:br>
            <a:r>
              <a:rPr lang="ru-RU" sz="2700" cap="none" dirty="0" smtClean="0"/>
              <a:t>4. </a:t>
            </a:r>
            <a:r>
              <a:rPr lang="en-US" sz="2700" cap="none" dirty="0" smtClean="0">
                <a:hlinkClick r:id="rId5"/>
              </a:rPr>
              <a:t>http://900igr.net/fotografii/ekologija/ekologija-organizmov/007-2.-etap-agrarnoj-tsivilizatsii.html</a:t>
            </a:r>
            <a:r>
              <a:rPr lang="ru-RU" sz="2700" cap="none" dirty="0" smtClean="0"/>
              <a:t/>
            </a:r>
            <a:br>
              <a:rPr lang="ru-RU" sz="2700" cap="none" dirty="0" smtClean="0"/>
            </a:br>
            <a:r>
              <a:rPr lang="ru-RU" sz="2700" cap="none" dirty="0" smtClean="0"/>
              <a:t>5. </a:t>
            </a:r>
            <a:r>
              <a:rPr lang="en-US" sz="2700" cap="none" dirty="0" smtClean="0">
                <a:hlinkClick r:id="rId6"/>
              </a:rPr>
              <a:t>http://murzim.ru/nauka/istorija/page/21/</a:t>
            </a:r>
            <a:r>
              <a:rPr lang="ru-RU" sz="2700" cap="none" dirty="0" smtClean="0"/>
              <a:t/>
            </a:r>
            <a:br>
              <a:rPr lang="ru-RU" sz="2700" cap="none" dirty="0" smtClean="0"/>
            </a:br>
            <a:r>
              <a:rPr lang="ru-RU" sz="2700" cap="none" dirty="0" smtClean="0"/>
              <a:t>6.</a:t>
            </a:r>
            <a:r>
              <a:rPr lang="en-US" sz="2400" dirty="0" smtClean="0">
                <a:hlinkClick r:id="rId7"/>
              </a:rPr>
              <a:t> </a:t>
            </a:r>
            <a:r>
              <a:rPr lang="en-US" sz="2400" cap="none" dirty="0" smtClean="0">
                <a:hlinkClick r:id="rId7"/>
              </a:rPr>
              <a:t>http://www.prehistoryforkids.archeologia.ru/45/45.htm</a:t>
            </a:r>
            <a:r>
              <a:rPr lang="ru-RU" sz="2700" cap="none" dirty="0" smtClean="0"/>
              <a:t> </a:t>
            </a:r>
            <a:br>
              <a:rPr lang="ru-RU" sz="2700" cap="none" dirty="0" smtClean="0"/>
            </a:br>
            <a:r>
              <a:rPr lang="ru-RU" sz="2700" cap="none" dirty="0" smtClean="0"/>
              <a:t>7.</a:t>
            </a:r>
            <a:r>
              <a:rPr lang="en-US" sz="2400" dirty="0" smtClean="0">
                <a:hlinkClick r:id="rId8"/>
              </a:rPr>
              <a:t>http://blogs.mail.ru/mail/galina.lena/4DF6770ED8252F4C.html</a:t>
            </a:r>
            <a:r>
              <a:rPr lang="ru-RU" sz="2700" cap="none" dirty="0" smtClean="0"/>
              <a:t> </a:t>
            </a:r>
            <a:br>
              <a:rPr lang="ru-RU" sz="2700" cap="none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0"/>
            <a:ext cx="69847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Интернет-ресурсы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6021288"/>
            <a:ext cx="21957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Древний мир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5 класс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1331640" y="2708920"/>
            <a:ext cx="7123113" cy="320608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b="1" i="1" dirty="0" smtClean="0">
                <a:solidFill>
                  <a:srgbClr val="FF0000"/>
                </a:solidFill>
              </a:rPr>
              <a:t>1.Появление мотыжного земледелия.</a:t>
            </a:r>
          </a:p>
          <a:p>
            <a:pPr>
              <a:lnSpc>
                <a:spcPct val="90000"/>
              </a:lnSpc>
            </a:pPr>
            <a:r>
              <a:rPr lang="ru-RU" b="1" i="1" dirty="0" smtClean="0">
                <a:solidFill>
                  <a:srgbClr val="FF0000"/>
                </a:solidFill>
              </a:rPr>
              <a:t>2.Приручение животных.</a:t>
            </a:r>
          </a:p>
          <a:p>
            <a:pPr>
              <a:lnSpc>
                <a:spcPct val="90000"/>
              </a:lnSpc>
            </a:pPr>
            <a:r>
              <a:rPr lang="ru-RU" b="1" i="1" dirty="0" smtClean="0">
                <a:solidFill>
                  <a:srgbClr val="FF0000"/>
                </a:solidFill>
              </a:rPr>
              <a:t>3.Появление ремесла.</a:t>
            </a:r>
          </a:p>
          <a:p>
            <a:pPr>
              <a:lnSpc>
                <a:spcPct val="90000"/>
              </a:lnSpc>
            </a:pPr>
            <a:r>
              <a:rPr lang="ru-RU" b="1" i="1" dirty="0" smtClean="0">
                <a:solidFill>
                  <a:srgbClr val="FF0000"/>
                </a:solidFill>
              </a:rPr>
              <a:t>4.Родовые общины и племя.</a:t>
            </a:r>
          </a:p>
          <a:p>
            <a:pPr>
              <a:lnSpc>
                <a:spcPct val="90000"/>
              </a:lnSpc>
            </a:pPr>
            <a:r>
              <a:rPr lang="ru-RU" b="1" i="1" dirty="0" smtClean="0">
                <a:solidFill>
                  <a:srgbClr val="FF0000"/>
                </a:solidFill>
              </a:rPr>
              <a:t>5.Духи, идолы и жертвы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План урока.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Мотыжное  земледелие</a:t>
            </a:r>
            <a:endParaRPr lang="ru-RU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1556792"/>
            <a:ext cx="9144000" cy="530120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Занимаясь собирательством, женщины заметили, что упавшие  в землю дикорастущие семена дают всходы. Люди специально стали  сеять зерно в разрыхлённую почву. 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3779912" y="4797152"/>
            <a:ext cx="5112568" cy="1375048"/>
          </a:xfrm>
        </p:spPr>
        <p:txBody>
          <a:bodyPr>
            <a:normAutofit/>
          </a:bodyPr>
          <a:lstStyle/>
          <a:p>
            <a:pPr>
              <a:buNone/>
            </a:pP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3" descr="земледельцы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619672" y="3212976"/>
            <a:ext cx="5395094" cy="3384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Мотыжное  земледелие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1556792"/>
            <a:ext cx="9144000" cy="5301208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endParaRPr lang="ru-RU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Участок земли для посева готовили, вырубая деревья каменным топором, выкорчёвывая пни.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Затем первые земледельцы вскапывали землю при помощи палки с сучком – деревянной мотыги и бросали в неё семена. Когда поспевал урожай, колосья срезали серпом. </a:t>
            </a:r>
          </a:p>
          <a:p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5" name="Picture 7" descr="История18"/>
          <p:cNvPicPr>
            <a:picLocks noChangeAspect="1" noChangeArrowheads="1"/>
          </p:cNvPicPr>
          <p:nvPr/>
        </p:nvPicPr>
        <p:blipFill>
          <a:blip r:embed="rId2" cstate="print">
            <a:lum bright="12000"/>
          </a:blip>
          <a:srcRect l="4509" t="7916" r="51794" b="52579"/>
          <a:stretch>
            <a:fillRect/>
          </a:stretch>
        </p:blipFill>
        <p:spPr>
          <a:xfrm>
            <a:off x="611560" y="1556792"/>
            <a:ext cx="4608512" cy="3096344"/>
          </a:xfrm>
          <a:prstGeom prst="rect">
            <a:avLst/>
          </a:prstGeom>
          <a:noFill/>
          <a:ln w="57150" cmpd="thickThin">
            <a:solidFill>
              <a:schemeClr val="accent2">
                <a:lumMod val="50000"/>
              </a:schemeClr>
            </a:solidFill>
          </a:ln>
        </p:spPr>
      </p:pic>
      <p:pic>
        <p:nvPicPr>
          <p:cNvPr id="6" name="Picture 4" descr="http://www.husain-off.ru/hg7n/images1/drm5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1484784"/>
            <a:ext cx="2660120" cy="3384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1556792"/>
            <a:ext cx="9144000" cy="5301208"/>
          </a:xfrm>
        </p:spPr>
        <p:txBody>
          <a:bodyPr>
            <a:normAutofit fontScale="92500" lnSpcReduction="10000"/>
          </a:bodyPr>
          <a:lstStyle/>
          <a:p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Когда поспевал урожай, колосья срезали серпом. </a:t>
            </a:r>
          </a:p>
          <a:p>
            <a:pPr algn="ctr"/>
            <a:r>
              <a:rPr lang="ru-RU" sz="2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Растирая зерна на плоских камнях (зернотёрках), получали муку. На углях очага пекли лепёшки.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Мотыжное  земледелие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1628801"/>
            <a:ext cx="4486546" cy="34563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482" name="Picture 2" descr="http://murzim.ru/uploads/posts/2010-10/1287939288_image0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643051"/>
            <a:ext cx="4355976" cy="33979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Мотыжное  земледелие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1556792"/>
            <a:ext cx="9144000" cy="5301208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endParaRPr lang="ru-RU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80000"/>
              </a:lnSpc>
            </a:pPr>
            <a:endParaRPr lang="ru-RU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80000"/>
              </a:lnSpc>
            </a:pPr>
            <a:endParaRPr lang="ru-RU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80000"/>
              </a:lnSpc>
            </a:pPr>
            <a:endParaRPr lang="ru-RU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80000"/>
              </a:lnSpc>
            </a:pPr>
            <a:endParaRPr lang="ru-RU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80000"/>
              </a:lnSpc>
            </a:pPr>
            <a:endParaRPr lang="ru-RU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80000"/>
              </a:lnSpc>
            </a:pPr>
            <a:endParaRPr lang="ru-RU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80000"/>
              </a:lnSpc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Дикорастущие ячмень и пшеница встречаются в Западной Азии, именно поэтому здесь возникло земледелие раньше, чем в других районах. Из Западной Азии оно распространилось в соседние страны. Так более 10 тысяч лет назад из собирательства возникло земледелие. 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8643966" y="1752600"/>
            <a:ext cx="119034" cy="104764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5" name="Picture 8" descr="История15"/>
          <p:cNvPicPr>
            <a:picLocks noChangeAspect="1" noChangeArrowheads="1"/>
          </p:cNvPicPr>
          <p:nvPr/>
        </p:nvPicPr>
        <p:blipFill>
          <a:blip r:embed="rId2" cstate="print">
            <a:lum bright="18000"/>
          </a:blip>
          <a:srcRect l="2499" t="4626" r="2444" b="6355"/>
          <a:stretch>
            <a:fillRect/>
          </a:stretch>
        </p:blipFill>
        <p:spPr>
          <a:xfrm>
            <a:off x="1111650" y="1484312"/>
            <a:ext cx="6844726" cy="368428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Приручение животных</a:t>
            </a: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1556792"/>
            <a:ext cx="9144000" cy="5301208"/>
          </a:xfrm>
        </p:spPr>
        <p:txBody>
          <a:bodyPr>
            <a:normAutofit lnSpcReduction="10000"/>
          </a:bodyPr>
          <a:lstStyle/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Мужчины иногда с охоты приносили домой детёнышей убитых животных. Они их выкармливали и приручали. Первым домашним животным стала собака, потом свиньи, овцы, козы и коровы. Так из охоты возникло скотоводство. . Жизнь человека теперь зависела от его собственного труда и умения.</a:t>
            </a:r>
          </a:p>
          <a:p>
            <a:pPr algn="ctr"/>
            <a:endParaRPr lang="ru-RU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 flipH="1" flipV="1">
            <a:off x="8858278" y="6357957"/>
            <a:ext cx="71439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24580" name="Picture 4" descr="http://900igr.net/datai/biologija/Metody-selektsii-zhivotnykh/0002-001-Metody-selektsii-zhivotnykh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142984"/>
            <a:ext cx="5668682" cy="3725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Изготовление глиняной посуды </a:t>
            </a:r>
            <a:endParaRPr lang="ru-RU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1556792"/>
            <a:ext cx="9144000" cy="5301208"/>
          </a:xfrm>
        </p:spPr>
        <p:txBody>
          <a:bodyPr/>
          <a:lstStyle/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собранного урожая они научились готовить еду, а для этого нужна была посуда. Первобытные люди научились плести из тонких прутьев корзины, в которых хранили продукты.  Обмазывая корзину глиной, в ней можно хранить зерно и муку. Затем люди научились лепить горшки из глины и обжигать их в огне очага. В глиняной посуде можно было не только хранить продукты, но и варить пищу на огне.</a:t>
            </a:r>
          </a:p>
          <a:p>
            <a:endParaRPr lang="ru-RU" dirty="0"/>
          </a:p>
        </p:txBody>
      </p:sp>
      <p:pic>
        <p:nvPicPr>
          <p:cNvPr id="19464" name="Picture 8" descr="http://www.husain-off.ru/hg7n/images1/drm5-0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2267744" cy="31576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9466" name="Picture 10" descr="http://www.husain-off.ru/hg7n/images1/drm5-0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1484784"/>
            <a:ext cx="3644761" cy="31079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http://www.husain-off.ru/hg7n/images1/drm5-032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1484784"/>
            <a:ext cx="2700368" cy="30967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Ткачество и прядение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1556792"/>
            <a:ext cx="6156176" cy="5301208"/>
          </a:xfrm>
        </p:spPr>
        <p:txBody>
          <a:bodyPr/>
          <a:lstStyle/>
          <a:p>
            <a:pPr algn="ctr"/>
            <a:endParaRPr lang="ru-RU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полу в жилище обычно расстилали циновку – коврик, сплетённый из соломы, травы или тростника. Ткачество, которые освоили женщины, напоминало плетение циновки. Был изобретён ткацкий станок. А нити для изготовления тканей пряли, то есть скручивали из шести домашних животных или волокна льна. С изобретением прядения и ткачества у людей появились одежда из льняного полотна и шерстяной ткани </a:t>
            </a:r>
          </a:p>
          <a:p>
            <a:pPr algn="ctr"/>
            <a:endParaRPr lang="ru-RU" dirty="0"/>
          </a:p>
        </p:txBody>
      </p:sp>
      <p:pic>
        <p:nvPicPr>
          <p:cNvPr id="6" name="Picture 2" descr="http://www.husain-off.ru/hg7n/images1/drm5-03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25" y="1619250"/>
            <a:ext cx="3000375" cy="523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466</TotalTime>
  <Words>647</Words>
  <Application>Microsoft Office PowerPoint</Application>
  <PresentationFormat>Экран (4:3)</PresentationFormat>
  <Paragraphs>110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Обычная</vt:lpstr>
      <vt:lpstr>Возникновение земледелия  и скотоводства</vt:lpstr>
      <vt:lpstr>План урока.</vt:lpstr>
      <vt:lpstr>Мотыжное  земледелие</vt:lpstr>
      <vt:lpstr>Мотыжное  земледелие</vt:lpstr>
      <vt:lpstr>Мотыжное  земледелие</vt:lpstr>
      <vt:lpstr>Мотыжное  земледелие</vt:lpstr>
      <vt:lpstr>Приручение животных</vt:lpstr>
      <vt:lpstr>Изготовление глиняной посуды </vt:lpstr>
      <vt:lpstr>Ткачество и прядение</vt:lpstr>
      <vt:lpstr>Родовые общины и племя</vt:lpstr>
      <vt:lpstr>Родовые общины и племя</vt:lpstr>
      <vt:lpstr>Родовые общины и племя</vt:lpstr>
      <vt:lpstr>Духи, идолы и жертвы.</vt:lpstr>
      <vt:lpstr>Духи, идолы и жертвы.</vt:lpstr>
      <vt:lpstr>Закрепление изученного материала</vt:lpstr>
      <vt:lpstr>Коммуникативные УУД (задания) </vt:lpstr>
      <vt:lpstr>http://www.husain-off.ru/hg7n/hg7-a1-12.html 2. http://lah.ru/text/sklyarov/zerno-text.htm 3.  http://900igr.net/kartinki/biologija/metody-selektsii-zhivotnykh/003-metody-selektsii-zhivotnykh.html 4. http://900igr.net/fotografii/ekologija/ekologija-organizmov/007-2.-etap-agrarnoj-tsivilizatsii.html 5. http://murzim.ru/nauka/istorija/page/21/ 6. http://www.prehistoryforkids.archeologia.ru/45/45.htm  7.http://blogs.mail.ru/mail/galina.lena/4DF6770ED8252F4C.html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Возникновение земледелия  и скотоводства</dc:title>
  <dc:creator>Sony</dc:creator>
  <cp:lastModifiedBy>user</cp:lastModifiedBy>
  <cp:revision>49</cp:revision>
  <dcterms:created xsi:type="dcterms:W3CDTF">2012-09-23T12:45:49Z</dcterms:created>
  <dcterms:modified xsi:type="dcterms:W3CDTF">2018-09-21T00:03:27Z</dcterms:modified>
</cp:coreProperties>
</file>