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3" r:id="rId3"/>
    <p:sldId id="264" r:id="rId4"/>
    <p:sldId id="265" r:id="rId5"/>
    <p:sldId id="262" r:id="rId6"/>
    <p:sldId id="261" r:id="rId7"/>
    <p:sldId id="266" r:id="rId8"/>
    <p:sldId id="257" r:id="rId9"/>
    <p:sldId id="258" r:id="rId10"/>
    <p:sldId id="259" r:id="rId11"/>
    <p:sldId id="260" r:id="rId12"/>
    <p:sldId id="267" r:id="rId13"/>
    <p:sldId id="268" r:id="rId14"/>
    <p:sldId id="269" r:id="rId15"/>
    <p:sldId id="270" r:id="rId16"/>
    <p:sldId id="271" r:id="rId17"/>
    <p:sldId id="272"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1674" y="-24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706C793E-4478-4A67-B936-DD178217D706}" type="datetimeFigureOut">
              <a:rPr lang="ru-RU" smtClean="0"/>
              <a:t>14.09.2018</a:t>
            </a:fld>
            <a:endParaRPr lang="ru-RU"/>
          </a:p>
        </p:txBody>
      </p:sp>
      <p:sp>
        <p:nvSpPr>
          <p:cNvPr id="16" name="Номер слайда 15"/>
          <p:cNvSpPr>
            <a:spLocks noGrp="1"/>
          </p:cNvSpPr>
          <p:nvPr>
            <p:ph type="sldNum" sz="quarter" idx="11"/>
          </p:nvPr>
        </p:nvSpPr>
        <p:spPr/>
        <p:txBody>
          <a:bodyPr/>
          <a:lstStyle/>
          <a:p>
            <a:fld id="{42D76D96-2B54-4590-B89F-AF748874426D}" type="slidenum">
              <a:rPr lang="ru-RU" smtClean="0"/>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6C793E-4478-4A67-B936-DD178217D706}" type="datetimeFigureOut">
              <a:rPr lang="ru-RU" smtClean="0"/>
              <a:t>14.09.2018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D76D96-2B54-4590-B89F-AF748874426D}"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6C793E-4478-4A67-B936-DD178217D706}" type="datetimeFigureOut">
              <a:rPr lang="ru-RU" smtClean="0"/>
              <a:t>14.09.2018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D76D96-2B54-4590-B89F-AF748874426D}"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Объект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706C793E-4478-4A67-B936-DD178217D706}" type="datetimeFigureOut">
              <a:rPr lang="ru-RU" smtClean="0"/>
              <a:t>14.09.2018</a:t>
            </a:fld>
            <a:endParaRPr lang="ru-RU"/>
          </a:p>
        </p:txBody>
      </p:sp>
      <p:sp>
        <p:nvSpPr>
          <p:cNvPr id="15" name="Номер слайда 14"/>
          <p:cNvSpPr>
            <a:spLocks noGrp="1"/>
          </p:cNvSpPr>
          <p:nvPr>
            <p:ph type="sldNum" sz="quarter" idx="15"/>
          </p:nvPr>
        </p:nvSpPr>
        <p:spPr/>
        <p:txBody>
          <a:bodyPr/>
          <a:lstStyle>
            <a:lvl1pPr algn="ctr">
              <a:defRPr/>
            </a:lvl1pPr>
          </a:lstStyle>
          <a:p>
            <a:fld id="{42D76D96-2B54-4590-B89F-AF748874426D}" type="slidenum">
              <a:rPr lang="ru-RU" smtClean="0"/>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706C793E-4478-4A67-B936-DD178217D706}" type="datetimeFigureOut">
              <a:rPr lang="ru-RU" smtClean="0"/>
              <a:t>14.09.2018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D76D96-2B54-4590-B89F-AF748874426D}" type="slidenum">
              <a:rPr lang="ru-RU" smtClean="0"/>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706C793E-4478-4A67-B936-DD178217D706}" type="datetimeFigureOut">
              <a:rPr lang="ru-RU" smtClean="0"/>
              <a:t>14.09.2018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2D76D96-2B54-4590-B89F-AF748874426D}" type="slidenum">
              <a:rPr lang="ru-RU" smtClean="0"/>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Объект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42D76D96-2B54-4590-B89F-AF748874426D}" type="slidenum">
              <a:rPr lang="ru-RU" smtClean="0"/>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706C793E-4478-4A67-B936-DD178217D706}" type="datetimeFigureOut">
              <a:rPr lang="ru-RU" smtClean="0"/>
              <a:t>14.09.2018</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Объект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Объект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06C793E-4478-4A67-B936-DD178217D706}" type="datetimeFigureOut">
              <a:rPr lang="ru-RU" smtClean="0"/>
              <a:t>14.09.2018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2D76D96-2B54-4590-B89F-AF748874426D}" type="slidenum">
              <a:rPr lang="ru-RU" smtClean="0"/>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06C793E-4478-4A67-B936-DD178217D706}" type="datetimeFigureOut">
              <a:rPr lang="ru-RU" smtClean="0"/>
              <a:t>14.09.2018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2D76D96-2B54-4590-B89F-AF748874426D}"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Объект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706C793E-4478-4A67-B936-DD178217D706}" type="datetimeFigureOut">
              <a:rPr lang="ru-RU" smtClean="0"/>
              <a:t>14.09.2018</a:t>
            </a:fld>
            <a:endParaRPr lang="ru-RU"/>
          </a:p>
        </p:txBody>
      </p:sp>
      <p:sp>
        <p:nvSpPr>
          <p:cNvPr id="9" name="Номер слайда 8"/>
          <p:cNvSpPr>
            <a:spLocks noGrp="1"/>
          </p:cNvSpPr>
          <p:nvPr>
            <p:ph type="sldNum" sz="quarter" idx="15"/>
          </p:nvPr>
        </p:nvSpPr>
        <p:spPr/>
        <p:txBody>
          <a:bodyPr/>
          <a:lstStyle/>
          <a:p>
            <a:fld id="{42D76D96-2B54-4590-B89F-AF748874426D}" type="slidenum">
              <a:rPr lang="ru-RU" smtClean="0"/>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706C793E-4478-4A67-B936-DD178217D706}" type="datetimeFigureOut">
              <a:rPr lang="ru-RU" smtClean="0"/>
              <a:t>14.09.2018</a:t>
            </a:fld>
            <a:endParaRPr lang="ru-RU"/>
          </a:p>
        </p:txBody>
      </p:sp>
      <p:sp>
        <p:nvSpPr>
          <p:cNvPr id="9" name="Номер слайда 8"/>
          <p:cNvSpPr>
            <a:spLocks noGrp="1"/>
          </p:cNvSpPr>
          <p:nvPr>
            <p:ph type="sldNum" sz="quarter" idx="11"/>
          </p:nvPr>
        </p:nvSpPr>
        <p:spPr/>
        <p:txBody>
          <a:bodyPr/>
          <a:lstStyle/>
          <a:p>
            <a:fld id="{42D76D96-2B54-4590-B89F-AF748874426D}" type="slidenum">
              <a:rPr lang="ru-RU" smtClean="0"/>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706C793E-4478-4A67-B936-DD178217D706}" type="datetimeFigureOut">
              <a:rPr lang="ru-RU" smtClean="0"/>
              <a:t>14.09.2018</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42D76D96-2B54-4590-B89F-AF748874426D}" type="slidenum">
              <a:rPr lang="ru-RU" smtClean="0"/>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6383" y="980728"/>
            <a:ext cx="8305800" cy="1981200"/>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b="1" spc="50" dirty="0">
                <a:ln w="11430"/>
                <a:solidFill>
                  <a:srgbClr val="C00000"/>
                </a:solidFill>
                <a:effectLst>
                  <a:outerShdw blurRad="76200" dist="50800" dir="5400000" algn="tl" rotWithShape="0">
                    <a:srgbClr val="000000">
                      <a:alpha val="65000"/>
                    </a:srgbClr>
                  </a:outerShdw>
                </a:effectLst>
              </a:rPr>
              <a:t>HARRY POTTER AND THE SORCERER’S </a:t>
            </a:r>
            <a:r>
              <a:rPr lang="en-US" b="1" spc="50" dirty="0" smtClean="0">
                <a:ln w="11430"/>
                <a:solidFill>
                  <a:srgbClr val="C00000"/>
                </a:solidFill>
                <a:effectLst>
                  <a:outerShdw blurRad="76200" dist="50800" dir="5400000" algn="tl" rotWithShape="0">
                    <a:srgbClr val="000000">
                      <a:alpha val="65000"/>
                    </a:srgbClr>
                  </a:outerShdw>
                </a:effectLst>
              </a:rPr>
              <a:t>STONE</a:t>
            </a:r>
            <a:endParaRPr lang="ru-RU" b="1" spc="50" dirty="0">
              <a:ln w="11430"/>
              <a:solidFill>
                <a:srgbClr val="C00000"/>
              </a:solidFill>
              <a:effectLst>
                <a:outerShdw blurRad="76200" dist="50800" dir="5400000" algn="tl" rotWithShape="0">
                  <a:srgbClr val="000000">
                    <a:alpha val="65000"/>
                  </a:srgbClr>
                </a:outerShdw>
              </a:effectLst>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34010" y="3140967"/>
            <a:ext cx="6134334" cy="34505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0270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arn(inVertical)">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260648"/>
            <a:ext cx="8229600" cy="5835352"/>
          </a:xfrm>
        </p:spPr>
        <p:txBody>
          <a:bodyPr>
            <a:normAutofit fontScale="70000" lnSpcReduction="20000"/>
          </a:bodyPr>
          <a:lstStyle/>
          <a:p>
            <a:pPr fontAlgn="base"/>
            <a:r>
              <a:rPr lang="en-US" b="1" i="1" dirty="0" smtClean="0">
                <a:solidFill>
                  <a:srgbClr val="FFFF00"/>
                </a:solidFill>
                <a:effectLst>
                  <a:outerShdw blurRad="38100" dist="38100" dir="2700000" algn="tl">
                    <a:srgbClr val="000000">
                      <a:alpha val="43137"/>
                    </a:srgbClr>
                  </a:outerShdw>
                </a:effectLst>
              </a:rPr>
              <a:t>6Eleven </a:t>
            </a:r>
            <a:r>
              <a:rPr lang="en-US" b="1" i="1" dirty="0">
                <a:solidFill>
                  <a:srgbClr val="FFFF00"/>
                </a:solidFill>
                <a:effectLst>
                  <a:outerShdw blurRad="38100" dist="38100" dir="2700000" algn="tl">
                    <a:srgbClr val="000000">
                      <a:alpha val="43137"/>
                    </a:srgbClr>
                  </a:outerShdw>
                </a:effectLst>
              </a:rPr>
              <a:t>years after being left with the </a:t>
            </a:r>
            <a:r>
              <a:rPr lang="en-US" b="1" i="1" dirty="0" err="1">
                <a:solidFill>
                  <a:srgbClr val="FFFF00"/>
                </a:solidFill>
                <a:effectLst>
                  <a:outerShdw blurRad="38100" dist="38100" dir="2700000" algn="tl">
                    <a:srgbClr val="000000">
                      <a:alpha val="43137"/>
                    </a:srgbClr>
                  </a:outerShdw>
                </a:effectLst>
              </a:rPr>
              <a:t>Dursleys</a:t>
            </a:r>
            <a:r>
              <a:rPr lang="en-US" b="1" i="1" dirty="0">
                <a:solidFill>
                  <a:srgbClr val="FFFF00"/>
                </a:solidFill>
                <a:effectLst>
                  <a:outerShdw blurRad="38100" dist="38100" dir="2700000" algn="tl">
                    <a:srgbClr val="000000">
                      <a:alpha val="43137"/>
                    </a:srgbClr>
                  </a:outerShdw>
                </a:effectLst>
              </a:rPr>
              <a:t>, Harry Potter endures daily abuse and is forced to sleep ___.</a:t>
            </a:r>
            <a:endParaRPr lang="ru-RU" b="1" i="1" dirty="0">
              <a:solidFill>
                <a:srgbClr val="FFFF00"/>
              </a:solidFill>
              <a:effectLst>
                <a:outerShdw blurRad="38100" dist="38100" dir="2700000" algn="tl">
                  <a:srgbClr val="000000">
                    <a:alpha val="43137"/>
                  </a:srgbClr>
                </a:outerShdw>
              </a:effectLst>
            </a:endParaRPr>
          </a:p>
          <a:p>
            <a:pPr lvl="0" fontAlgn="ctr"/>
            <a:r>
              <a:rPr lang="ru-RU" dirty="0" err="1"/>
              <a:t>In</a:t>
            </a:r>
            <a:r>
              <a:rPr lang="ru-RU" dirty="0"/>
              <a:t> a </a:t>
            </a:r>
            <a:r>
              <a:rPr lang="ru-RU" dirty="0" err="1"/>
              <a:t>cupboard</a:t>
            </a:r>
            <a:endParaRPr lang="ru-RU" dirty="0"/>
          </a:p>
          <a:p>
            <a:pPr lvl="0" fontAlgn="ctr"/>
            <a:r>
              <a:rPr lang="ru-RU" dirty="0" err="1"/>
              <a:t>In</a:t>
            </a:r>
            <a:r>
              <a:rPr lang="ru-RU" dirty="0"/>
              <a:t> a </a:t>
            </a:r>
            <a:r>
              <a:rPr lang="ru-RU" dirty="0" err="1"/>
              <a:t>coal</a:t>
            </a:r>
            <a:r>
              <a:rPr lang="ru-RU" dirty="0"/>
              <a:t> </a:t>
            </a:r>
            <a:r>
              <a:rPr lang="ru-RU" dirty="0" err="1"/>
              <a:t>scuttle</a:t>
            </a:r>
            <a:endParaRPr lang="ru-RU" dirty="0"/>
          </a:p>
          <a:p>
            <a:pPr lvl="0" fontAlgn="ctr"/>
            <a:r>
              <a:rPr lang="ru-RU" dirty="0" err="1"/>
              <a:t>On</a:t>
            </a:r>
            <a:r>
              <a:rPr lang="ru-RU" dirty="0"/>
              <a:t> </a:t>
            </a:r>
            <a:r>
              <a:rPr lang="ru-RU" dirty="0" err="1"/>
              <a:t>the</a:t>
            </a:r>
            <a:r>
              <a:rPr lang="ru-RU" dirty="0"/>
              <a:t> </a:t>
            </a:r>
            <a:r>
              <a:rPr lang="ru-RU" dirty="0" err="1"/>
              <a:t>roof</a:t>
            </a:r>
            <a:endParaRPr lang="ru-RU" dirty="0"/>
          </a:p>
          <a:p>
            <a:pPr lvl="0" fontAlgn="ctr"/>
            <a:r>
              <a:rPr lang="ru-RU" dirty="0" err="1"/>
              <a:t>In</a:t>
            </a:r>
            <a:r>
              <a:rPr lang="ru-RU" dirty="0"/>
              <a:t> a </a:t>
            </a:r>
            <a:r>
              <a:rPr lang="ru-RU" dirty="0" err="1"/>
              <a:t>doghouse</a:t>
            </a:r>
            <a:endParaRPr lang="ru-RU" dirty="0"/>
          </a:p>
          <a:p>
            <a:pPr fontAlgn="base"/>
            <a:endParaRPr lang="ru-RU" b="1" dirty="0"/>
          </a:p>
          <a:p>
            <a:pPr fontAlgn="base"/>
            <a:r>
              <a:rPr lang="en-US" b="1" i="1" dirty="0" smtClean="0">
                <a:solidFill>
                  <a:srgbClr val="FFFF00"/>
                </a:solidFill>
                <a:effectLst>
                  <a:outerShdw blurRad="38100" dist="38100" dir="2700000" algn="tl">
                    <a:srgbClr val="000000">
                      <a:alpha val="43137"/>
                    </a:srgbClr>
                  </a:outerShdw>
                </a:effectLst>
              </a:rPr>
              <a:t>7On </a:t>
            </a:r>
            <a:r>
              <a:rPr lang="en-US" b="1" i="1" dirty="0">
                <a:solidFill>
                  <a:srgbClr val="FFFF00"/>
                </a:solidFill>
                <a:effectLst>
                  <a:outerShdw blurRad="38100" dist="38100" dir="2700000" algn="tl">
                    <a:srgbClr val="000000">
                      <a:alpha val="43137"/>
                    </a:srgbClr>
                  </a:outerShdw>
                </a:effectLst>
              </a:rPr>
              <a:t>Dudley’s birthday, what is Harry asked to do immediately upon waking?</a:t>
            </a:r>
            <a:endParaRPr lang="ru-RU" b="1" i="1" dirty="0">
              <a:solidFill>
                <a:srgbClr val="FFFF00"/>
              </a:solidFill>
              <a:effectLst>
                <a:outerShdw blurRad="38100" dist="38100" dir="2700000" algn="tl">
                  <a:srgbClr val="000000">
                    <a:alpha val="43137"/>
                  </a:srgbClr>
                </a:outerShdw>
              </a:effectLst>
            </a:endParaRPr>
          </a:p>
          <a:p>
            <a:pPr lvl="0" fontAlgn="ctr"/>
            <a:r>
              <a:rPr lang="ru-RU" dirty="0" err="1"/>
              <a:t>Shine</a:t>
            </a:r>
            <a:r>
              <a:rPr lang="ru-RU" dirty="0"/>
              <a:t> </a:t>
            </a:r>
            <a:r>
              <a:rPr lang="ru-RU" dirty="0" err="1"/>
              <a:t>Dudley’s</a:t>
            </a:r>
            <a:r>
              <a:rPr lang="ru-RU" dirty="0"/>
              <a:t> </a:t>
            </a:r>
            <a:r>
              <a:rPr lang="ru-RU" dirty="0" err="1"/>
              <a:t>shoes</a:t>
            </a:r>
            <a:endParaRPr lang="ru-RU" dirty="0"/>
          </a:p>
          <a:p>
            <a:pPr lvl="0" fontAlgn="ctr"/>
            <a:r>
              <a:rPr lang="ru-RU" dirty="0" err="1"/>
              <a:t>Tend</a:t>
            </a:r>
            <a:r>
              <a:rPr lang="ru-RU" dirty="0"/>
              <a:t> </a:t>
            </a:r>
            <a:r>
              <a:rPr lang="ru-RU" dirty="0" err="1"/>
              <a:t>the</a:t>
            </a:r>
            <a:r>
              <a:rPr lang="ru-RU" dirty="0"/>
              <a:t> </a:t>
            </a:r>
            <a:r>
              <a:rPr lang="ru-RU" dirty="0" err="1"/>
              <a:t>bacon</a:t>
            </a:r>
            <a:endParaRPr lang="ru-RU" dirty="0"/>
          </a:p>
          <a:p>
            <a:pPr lvl="0" fontAlgn="ctr"/>
            <a:r>
              <a:rPr lang="ru-RU" dirty="0" err="1"/>
              <a:t>Fetch</a:t>
            </a:r>
            <a:r>
              <a:rPr lang="ru-RU" dirty="0"/>
              <a:t> </a:t>
            </a:r>
            <a:r>
              <a:rPr lang="ru-RU" dirty="0" err="1"/>
              <a:t>the</a:t>
            </a:r>
            <a:r>
              <a:rPr lang="ru-RU" dirty="0"/>
              <a:t> </a:t>
            </a:r>
            <a:r>
              <a:rPr lang="ru-RU" dirty="0" err="1"/>
              <a:t>paper</a:t>
            </a:r>
            <a:endParaRPr lang="ru-RU" dirty="0"/>
          </a:p>
          <a:p>
            <a:pPr lvl="0" fontAlgn="ctr"/>
            <a:r>
              <a:rPr lang="ru-RU" dirty="0" err="1"/>
              <a:t>Wash</a:t>
            </a:r>
            <a:r>
              <a:rPr lang="ru-RU" dirty="0"/>
              <a:t> </a:t>
            </a:r>
            <a:r>
              <a:rPr lang="ru-RU" dirty="0" err="1"/>
              <a:t>the</a:t>
            </a:r>
            <a:r>
              <a:rPr lang="ru-RU" dirty="0"/>
              <a:t> </a:t>
            </a:r>
            <a:r>
              <a:rPr lang="ru-RU" dirty="0" err="1"/>
              <a:t>windows</a:t>
            </a:r>
            <a:endParaRPr lang="ru-RU" dirty="0"/>
          </a:p>
          <a:p>
            <a:pPr fontAlgn="base"/>
            <a:endParaRPr lang="ru-RU" b="1" dirty="0"/>
          </a:p>
          <a:p>
            <a:pPr fontAlgn="base"/>
            <a:r>
              <a:rPr lang="en-US" b="1" i="1" dirty="0" smtClean="0">
                <a:solidFill>
                  <a:srgbClr val="FFFF00"/>
                </a:solidFill>
                <a:effectLst>
                  <a:outerShdw blurRad="38100" dist="38100" dir="2700000" algn="tl">
                    <a:srgbClr val="000000">
                      <a:alpha val="43137"/>
                    </a:srgbClr>
                  </a:outerShdw>
                </a:effectLst>
              </a:rPr>
              <a:t>8How </a:t>
            </a:r>
            <a:r>
              <a:rPr lang="en-US" b="1" i="1" dirty="0">
                <a:solidFill>
                  <a:srgbClr val="FFFF00"/>
                </a:solidFill>
                <a:effectLst>
                  <a:outerShdw blurRad="38100" dist="38100" dir="2700000" algn="tl">
                    <a:srgbClr val="000000">
                      <a:alpha val="43137"/>
                    </a:srgbClr>
                  </a:outerShdw>
                </a:effectLst>
              </a:rPr>
              <a:t>many presents does Dudley </a:t>
            </a:r>
            <a:r>
              <a:rPr lang="en-US" b="1" i="1" dirty="0" err="1">
                <a:solidFill>
                  <a:srgbClr val="FFFF00"/>
                </a:solidFill>
                <a:effectLst>
                  <a:outerShdw blurRad="38100" dist="38100" dir="2700000" algn="tl">
                    <a:srgbClr val="000000">
                      <a:alpha val="43137"/>
                    </a:srgbClr>
                  </a:outerShdw>
                </a:effectLst>
              </a:rPr>
              <a:t>Dursley</a:t>
            </a:r>
            <a:r>
              <a:rPr lang="en-US" b="1" i="1" dirty="0">
                <a:solidFill>
                  <a:srgbClr val="FFFF00"/>
                </a:solidFill>
                <a:effectLst>
                  <a:outerShdw blurRad="38100" dist="38100" dir="2700000" algn="tl">
                    <a:srgbClr val="000000">
                      <a:alpha val="43137"/>
                    </a:srgbClr>
                  </a:outerShdw>
                </a:effectLst>
              </a:rPr>
              <a:t> receive on his birthday, to his great distress?</a:t>
            </a:r>
            <a:endParaRPr lang="ru-RU" b="1" i="1" dirty="0">
              <a:solidFill>
                <a:srgbClr val="FFFF00"/>
              </a:solidFill>
              <a:effectLst>
                <a:outerShdw blurRad="38100" dist="38100" dir="2700000" algn="tl">
                  <a:srgbClr val="000000">
                    <a:alpha val="43137"/>
                  </a:srgbClr>
                </a:outerShdw>
              </a:effectLst>
            </a:endParaRPr>
          </a:p>
          <a:p>
            <a:pPr lvl="0" fontAlgn="ctr"/>
            <a:r>
              <a:rPr lang="ru-RU" dirty="0" err="1"/>
              <a:t>Fifteen</a:t>
            </a:r>
            <a:endParaRPr lang="ru-RU" dirty="0"/>
          </a:p>
          <a:p>
            <a:pPr lvl="0" fontAlgn="ctr"/>
            <a:r>
              <a:rPr lang="ru-RU" dirty="0" err="1"/>
              <a:t>Twenty-one</a:t>
            </a:r>
            <a:endParaRPr lang="ru-RU" dirty="0"/>
          </a:p>
          <a:p>
            <a:pPr lvl="0" fontAlgn="ctr"/>
            <a:r>
              <a:rPr lang="ru-RU" dirty="0" err="1"/>
              <a:t>Thirty-seven</a:t>
            </a:r>
            <a:endParaRPr lang="ru-RU" dirty="0"/>
          </a:p>
          <a:p>
            <a:pPr lvl="0" fontAlgn="ctr"/>
            <a:r>
              <a:rPr lang="ru-RU" dirty="0" err="1"/>
              <a:t>Forty-nine</a:t>
            </a:r>
            <a:endParaRPr lang="ru-RU" dirty="0"/>
          </a:p>
          <a:p>
            <a:pPr fontAlgn="base"/>
            <a:endParaRPr lang="ru-RU" b="1" dirty="0"/>
          </a:p>
          <a:p>
            <a:endParaRPr lang="ru-RU" dirty="0"/>
          </a:p>
        </p:txBody>
      </p:sp>
      <p:pic>
        <p:nvPicPr>
          <p:cNvPr id="4098" name="Picture 2" descr="http://images4.fanpop.com/image/photos/24000000/Harry-Potter-and-the-Sorcerer-s-Stone-daniel-radcliffe-24095440-1280-54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95936" y="4642114"/>
            <a:ext cx="4583096" cy="194781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cxnSp>
        <p:nvCxnSpPr>
          <p:cNvPr id="5" name="Прямая соединительная линия 4"/>
          <p:cNvCxnSpPr/>
          <p:nvPr/>
        </p:nvCxnSpPr>
        <p:spPr>
          <a:xfrm>
            <a:off x="683568" y="1052736"/>
            <a:ext cx="165618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p:cNvCxnSpPr/>
          <p:nvPr/>
        </p:nvCxnSpPr>
        <p:spPr>
          <a:xfrm>
            <a:off x="827584" y="3356992"/>
            <a:ext cx="201622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a:off x="683568" y="5635029"/>
            <a:ext cx="201622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6264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ircle(in)">
                                      <p:cBhvr>
                                        <p:cTn id="18" dur="2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circle(in)">
                                      <p:cBhvr>
                                        <p:cTn id="2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548680"/>
            <a:ext cx="8229600" cy="5547320"/>
          </a:xfrm>
        </p:spPr>
        <p:txBody>
          <a:bodyPr>
            <a:normAutofit lnSpcReduction="10000"/>
          </a:bodyPr>
          <a:lstStyle/>
          <a:p>
            <a:pPr fontAlgn="base"/>
            <a:r>
              <a:rPr lang="en-US" b="1" i="1" dirty="0" smtClean="0">
                <a:solidFill>
                  <a:srgbClr val="FFFF00"/>
                </a:solidFill>
                <a:effectLst>
                  <a:outerShdw blurRad="38100" dist="38100" dir="2700000" algn="tl">
                    <a:srgbClr val="000000">
                      <a:alpha val="43137"/>
                    </a:srgbClr>
                  </a:outerShdw>
                </a:effectLst>
              </a:rPr>
              <a:t>9</a:t>
            </a:r>
            <a:r>
              <a:rPr lang="ru-RU" b="1" i="1" dirty="0" err="1" smtClean="0">
                <a:solidFill>
                  <a:srgbClr val="FFFF00"/>
                </a:solidFill>
                <a:effectLst>
                  <a:outerShdw blurRad="38100" dist="38100" dir="2700000" algn="tl">
                    <a:srgbClr val="000000">
                      <a:alpha val="43137"/>
                    </a:srgbClr>
                  </a:outerShdw>
                </a:effectLst>
              </a:rPr>
              <a:t>Who</a:t>
            </a:r>
            <a:r>
              <a:rPr lang="ru-RU" b="1" i="1" dirty="0" smtClean="0">
                <a:solidFill>
                  <a:srgbClr val="FFFF00"/>
                </a:solidFill>
                <a:effectLst>
                  <a:outerShdw blurRad="38100" dist="38100" dir="2700000" algn="tl">
                    <a:srgbClr val="000000">
                      <a:alpha val="43137"/>
                    </a:srgbClr>
                  </a:outerShdw>
                </a:effectLst>
              </a:rPr>
              <a:t> </a:t>
            </a:r>
            <a:r>
              <a:rPr lang="ru-RU" b="1" i="1" dirty="0" err="1">
                <a:solidFill>
                  <a:srgbClr val="FFFF00"/>
                </a:solidFill>
                <a:effectLst>
                  <a:outerShdw blurRad="38100" dist="38100" dir="2700000" algn="tl">
                    <a:srgbClr val="000000">
                      <a:alpha val="43137"/>
                    </a:srgbClr>
                  </a:outerShdw>
                </a:effectLst>
              </a:rPr>
              <a:t>is</a:t>
            </a:r>
            <a:r>
              <a:rPr lang="ru-RU" b="1" i="1" dirty="0">
                <a:solidFill>
                  <a:srgbClr val="FFFF00"/>
                </a:solidFill>
                <a:effectLst>
                  <a:outerShdw blurRad="38100" dist="38100" dir="2700000" algn="tl">
                    <a:srgbClr val="000000">
                      <a:alpha val="43137"/>
                    </a:srgbClr>
                  </a:outerShdw>
                </a:effectLst>
              </a:rPr>
              <a:t> </a:t>
            </a:r>
            <a:r>
              <a:rPr lang="ru-RU" b="1" i="1" dirty="0" err="1">
                <a:solidFill>
                  <a:srgbClr val="FFFF00"/>
                </a:solidFill>
                <a:effectLst>
                  <a:outerShdw blurRad="38100" dist="38100" dir="2700000" algn="tl">
                    <a:srgbClr val="000000">
                      <a:alpha val="43137"/>
                    </a:srgbClr>
                  </a:outerShdw>
                </a:effectLst>
              </a:rPr>
              <a:t>Piers</a:t>
            </a:r>
            <a:r>
              <a:rPr lang="ru-RU" b="1" i="1" dirty="0">
                <a:solidFill>
                  <a:srgbClr val="FFFF00"/>
                </a:solidFill>
                <a:effectLst>
                  <a:outerShdw blurRad="38100" dist="38100" dir="2700000" algn="tl">
                    <a:srgbClr val="000000">
                      <a:alpha val="43137"/>
                    </a:srgbClr>
                  </a:outerShdw>
                </a:effectLst>
              </a:rPr>
              <a:t>?</a:t>
            </a:r>
          </a:p>
          <a:p>
            <a:pPr lvl="0" fontAlgn="ctr"/>
            <a:r>
              <a:rPr lang="ru-RU" dirty="0" err="1"/>
              <a:t>Dudley</a:t>
            </a:r>
            <a:r>
              <a:rPr lang="ru-RU" dirty="0"/>
              <a:t> </a:t>
            </a:r>
            <a:r>
              <a:rPr lang="ru-RU" dirty="0" err="1"/>
              <a:t>Dursley’s</a:t>
            </a:r>
            <a:r>
              <a:rPr lang="ru-RU" dirty="0"/>
              <a:t> </a:t>
            </a:r>
            <a:r>
              <a:rPr lang="ru-RU" dirty="0" err="1"/>
              <a:t>friend</a:t>
            </a:r>
            <a:endParaRPr lang="ru-RU" dirty="0"/>
          </a:p>
          <a:p>
            <a:pPr lvl="0" fontAlgn="ctr"/>
            <a:r>
              <a:rPr lang="ru-RU" dirty="0" err="1"/>
              <a:t>Harry</a:t>
            </a:r>
            <a:r>
              <a:rPr lang="ru-RU" dirty="0"/>
              <a:t> </a:t>
            </a:r>
            <a:r>
              <a:rPr lang="ru-RU" dirty="0" err="1"/>
              <a:t>Potter’s</a:t>
            </a:r>
            <a:r>
              <a:rPr lang="ru-RU" dirty="0"/>
              <a:t> </a:t>
            </a:r>
            <a:r>
              <a:rPr lang="ru-RU" dirty="0" err="1"/>
              <a:t>babysitter</a:t>
            </a:r>
            <a:endParaRPr lang="ru-RU" dirty="0"/>
          </a:p>
          <a:p>
            <a:pPr lvl="0" fontAlgn="ctr"/>
            <a:r>
              <a:rPr lang="ru-RU" dirty="0" err="1"/>
              <a:t>Vernon</a:t>
            </a:r>
            <a:r>
              <a:rPr lang="ru-RU" dirty="0"/>
              <a:t> </a:t>
            </a:r>
            <a:r>
              <a:rPr lang="ru-RU" dirty="0" err="1"/>
              <a:t>Dursley’s</a:t>
            </a:r>
            <a:r>
              <a:rPr lang="ru-RU" dirty="0"/>
              <a:t> </a:t>
            </a:r>
            <a:r>
              <a:rPr lang="ru-RU" dirty="0" err="1"/>
              <a:t>brother</a:t>
            </a:r>
            <a:endParaRPr lang="ru-RU" dirty="0"/>
          </a:p>
          <a:p>
            <a:pPr lvl="0" fontAlgn="ctr"/>
            <a:r>
              <a:rPr lang="ru-RU" dirty="0" err="1"/>
              <a:t>The</a:t>
            </a:r>
            <a:r>
              <a:rPr lang="ru-RU" dirty="0"/>
              <a:t> </a:t>
            </a:r>
            <a:r>
              <a:rPr lang="ru-RU" dirty="0" err="1"/>
              <a:t>Dursleys</a:t>
            </a:r>
            <a:r>
              <a:rPr lang="ru-RU" dirty="0"/>
              <a:t>’ </a:t>
            </a:r>
            <a:r>
              <a:rPr lang="ru-RU" dirty="0" err="1"/>
              <a:t>dog</a:t>
            </a:r>
            <a:endParaRPr lang="ru-RU" dirty="0"/>
          </a:p>
          <a:p>
            <a:pPr fontAlgn="base"/>
            <a:endParaRPr lang="ru-RU" b="1" dirty="0"/>
          </a:p>
          <a:p>
            <a:pPr fontAlgn="base"/>
            <a:r>
              <a:rPr lang="en-US" b="1" i="1" dirty="0" smtClean="0">
                <a:solidFill>
                  <a:srgbClr val="FFFF00"/>
                </a:solidFill>
                <a:effectLst>
                  <a:outerShdw blurRad="38100" dist="38100" dir="2700000" algn="tl">
                    <a:srgbClr val="000000">
                      <a:alpha val="43137"/>
                    </a:srgbClr>
                  </a:outerShdw>
                </a:effectLst>
              </a:rPr>
              <a:t>10What </a:t>
            </a:r>
            <a:r>
              <a:rPr lang="en-US" b="1" i="1" dirty="0">
                <a:solidFill>
                  <a:srgbClr val="FFFF00"/>
                </a:solidFill>
                <a:effectLst>
                  <a:outerShdw blurRad="38100" dist="38100" dir="2700000" algn="tl">
                    <a:srgbClr val="000000">
                      <a:alpha val="43137"/>
                    </a:srgbClr>
                  </a:outerShdw>
                </a:effectLst>
              </a:rPr>
              <a:t>kind of snake does Harry have a conversation with at the zoo?</a:t>
            </a:r>
            <a:endParaRPr lang="ru-RU" b="1" i="1" dirty="0">
              <a:solidFill>
                <a:srgbClr val="FFFF00"/>
              </a:solidFill>
              <a:effectLst>
                <a:outerShdw blurRad="38100" dist="38100" dir="2700000" algn="tl">
                  <a:srgbClr val="000000">
                    <a:alpha val="43137"/>
                  </a:srgbClr>
                </a:outerShdw>
              </a:effectLst>
            </a:endParaRPr>
          </a:p>
          <a:p>
            <a:pPr lvl="0" fontAlgn="ctr"/>
            <a:r>
              <a:rPr lang="ru-RU" dirty="0"/>
              <a:t>A </a:t>
            </a:r>
            <a:r>
              <a:rPr lang="ru-RU" dirty="0" err="1"/>
              <a:t>python</a:t>
            </a:r>
            <a:endParaRPr lang="ru-RU" dirty="0"/>
          </a:p>
          <a:p>
            <a:pPr lvl="0" fontAlgn="ctr"/>
            <a:r>
              <a:rPr lang="ru-RU" dirty="0"/>
              <a:t>A </a:t>
            </a:r>
            <a:r>
              <a:rPr lang="ru-RU" dirty="0" err="1"/>
              <a:t>boa</a:t>
            </a:r>
            <a:r>
              <a:rPr lang="ru-RU" dirty="0"/>
              <a:t> </a:t>
            </a:r>
            <a:r>
              <a:rPr lang="ru-RU" dirty="0" err="1"/>
              <a:t>constrictor</a:t>
            </a:r>
            <a:endParaRPr lang="ru-RU" dirty="0"/>
          </a:p>
          <a:p>
            <a:pPr lvl="0" fontAlgn="ctr"/>
            <a:r>
              <a:rPr lang="ru-RU" dirty="0"/>
              <a:t>A </a:t>
            </a:r>
            <a:r>
              <a:rPr lang="ru-RU" dirty="0" err="1"/>
              <a:t>garter</a:t>
            </a:r>
            <a:r>
              <a:rPr lang="ru-RU" dirty="0"/>
              <a:t> </a:t>
            </a:r>
            <a:r>
              <a:rPr lang="ru-RU" dirty="0" err="1"/>
              <a:t>snake</a:t>
            </a:r>
            <a:endParaRPr lang="ru-RU" dirty="0"/>
          </a:p>
          <a:p>
            <a:pPr lvl="0" fontAlgn="ctr"/>
            <a:r>
              <a:rPr lang="ru-RU" dirty="0" err="1"/>
              <a:t>An</a:t>
            </a:r>
            <a:r>
              <a:rPr lang="ru-RU" dirty="0"/>
              <a:t> </a:t>
            </a:r>
            <a:r>
              <a:rPr lang="ru-RU" dirty="0" err="1"/>
              <a:t>anaconda</a:t>
            </a:r>
            <a:endParaRPr lang="ru-RU" dirty="0"/>
          </a:p>
        </p:txBody>
      </p:sp>
      <p:cxnSp>
        <p:nvCxnSpPr>
          <p:cNvPr id="4" name="Прямая соединительная линия 3"/>
          <p:cNvCxnSpPr/>
          <p:nvPr/>
        </p:nvCxnSpPr>
        <p:spPr>
          <a:xfrm>
            <a:off x="827584" y="1412776"/>
            <a:ext cx="36004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827584" y="4869160"/>
            <a:ext cx="273630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5122" name="Picture 2" descr="http://images4.fanpop.com/image/photos/24200000/Harry-Potter-and-the-Sorcerer-s-Stone-harry-james-potter-24247671-1280-54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95936" y="4293096"/>
            <a:ext cx="4744054" cy="201622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2282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4005064"/>
            <a:ext cx="8229600" cy="2090936"/>
          </a:xfrm>
        </p:spPr>
        <p:txBody>
          <a:bodyPr/>
          <a:lstStyle/>
          <a:p>
            <a:r>
              <a:rPr lang="en-US" dirty="0"/>
              <a:t>http://lingualeo.com/ru/glossary/28434?clickid=5b9ba0d0a474ff00011fcc1a&amp;utm_source=langformula&amp;utm_medium=thm&amp;utm_campaign=potter2</a:t>
            </a:r>
            <a:endParaRPr lang="ru-RU"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888" y="452251"/>
            <a:ext cx="6372225" cy="294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65129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5288706"/>
            <a:ext cx="8229600" cy="1236638"/>
          </a:xfrm>
        </p:spPr>
        <p:txBody>
          <a:bodyPr/>
          <a:lstStyle/>
          <a:p>
            <a:endParaRPr lang="ru-RU"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6049" y="116632"/>
            <a:ext cx="5876925" cy="517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39183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endParaRPr lang="ru-RU"/>
          </a:p>
        </p:txBody>
      </p:sp>
      <p:sp>
        <p:nvSpPr>
          <p:cNvPr id="3" name="Заголовок 2"/>
          <p:cNvSpPr>
            <a:spLocks noGrp="1"/>
          </p:cNvSpPr>
          <p:nvPr>
            <p:ph type="title"/>
          </p:nvPr>
        </p:nvSpPr>
        <p:spPr/>
        <p:txBody>
          <a:bodyPr/>
          <a:lstStyle/>
          <a:p>
            <a:endParaRPr lang="ru-RU"/>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0763" y="238124"/>
            <a:ext cx="4649333" cy="6503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13864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5108812"/>
            <a:ext cx="3935760" cy="1617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Объект 1"/>
          <p:cNvSpPr>
            <a:spLocks noGrp="1"/>
          </p:cNvSpPr>
          <p:nvPr>
            <p:ph idx="1"/>
          </p:nvPr>
        </p:nvSpPr>
        <p:spPr>
          <a:xfrm>
            <a:off x="457200" y="548680"/>
            <a:ext cx="8229600" cy="5547320"/>
          </a:xfrm>
        </p:spPr>
        <p:txBody>
          <a:bodyPr>
            <a:normAutofit fontScale="62500" lnSpcReduction="20000"/>
          </a:bodyPr>
          <a:lstStyle/>
          <a:p>
            <a:pPr algn="ctr" fontAlgn="base"/>
            <a:r>
              <a:rPr lang="ru-RU" sz="2900" b="1" dirty="0">
                <a:effectLst>
                  <a:outerShdw blurRad="38100" dist="38100" dir="2700000" algn="tl">
                    <a:srgbClr val="000000">
                      <a:alpha val="43137"/>
                    </a:srgbClr>
                  </a:outerShdw>
                </a:effectLst>
              </a:rPr>
              <a:t>Имена персонажей</a:t>
            </a:r>
          </a:p>
          <a:p>
            <a:pPr fontAlgn="base"/>
            <a:r>
              <a:rPr lang="en-US" b="1" dirty="0" err="1"/>
              <a:t>Albus</a:t>
            </a:r>
            <a:r>
              <a:rPr lang="en-US" b="1" dirty="0"/>
              <a:t> Dumbledore – </a:t>
            </a:r>
            <a:r>
              <a:rPr lang="ru-RU" b="1" dirty="0" err="1"/>
              <a:t>Альбус</a:t>
            </a:r>
            <a:r>
              <a:rPr lang="ru-RU" b="1" dirty="0"/>
              <a:t> </a:t>
            </a:r>
            <a:r>
              <a:rPr lang="ru-RU" b="1" dirty="0" err="1"/>
              <a:t>Дамблдор</a:t>
            </a:r>
            <a:r>
              <a:rPr lang="ru-RU" b="1" dirty="0"/>
              <a:t>, </a:t>
            </a:r>
            <a:r>
              <a:rPr lang="ru-RU" b="1" dirty="0" err="1"/>
              <a:t>Альбус</a:t>
            </a:r>
            <a:r>
              <a:rPr lang="ru-RU" b="1" dirty="0"/>
              <a:t> </a:t>
            </a:r>
            <a:r>
              <a:rPr lang="ru-RU" b="1" dirty="0" err="1"/>
              <a:t>Думбльдур</a:t>
            </a:r>
            <a:r>
              <a:rPr lang="ru-RU" b="1" dirty="0"/>
              <a:t>, директор </a:t>
            </a:r>
            <a:r>
              <a:rPr lang="ru-RU" b="1" dirty="0" err="1"/>
              <a:t>Хогвартса</a:t>
            </a:r>
            <a:endParaRPr lang="ru-RU" dirty="0"/>
          </a:p>
          <a:p>
            <a:pPr fontAlgn="base"/>
            <a:r>
              <a:rPr lang="en-US" dirty="0" err="1"/>
              <a:t>Albus</a:t>
            </a:r>
            <a:r>
              <a:rPr lang="en-US" dirty="0"/>
              <a:t> </a:t>
            </a:r>
            <a:r>
              <a:rPr lang="ru-RU" dirty="0"/>
              <a:t>на латыни «белый». </a:t>
            </a:r>
            <a:r>
              <a:rPr lang="en-US" dirty="0"/>
              <a:t>Dumbledore, </a:t>
            </a:r>
            <a:r>
              <a:rPr lang="ru-RU" dirty="0"/>
              <a:t>со слов Дж. Роулинг, староанглийское слово «шмель», возможно, выбрано потому что </a:t>
            </a:r>
            <a:r>
              <a:rPr lang="ru-RU" dirty="0" err="1"/>
              <a:t>Дамбдор</a:t>
            </a:r>
            <a:r>
              <a:rPr lang="ru-RU" dirty="0"/>
              <a:t> любил напевать себе под нос, и эти звуки напоминали гудение шмеля.</a:t>
            </a:r>
          </a:p>
          <a:p>
            <a:pPr fontAlgn="base"/>
            <a:r>
              <a:rPr lang="en-US" b="1" dirty="0"/>
              <a:t>Severus </a:t>
            </a:r>
            <a:r>
              <a:rPr lang="en-US" b="1" dirty="0" err="1"/>
              <a:t>Snape</a:t>
            </a:r>
            <a:r>
              <a:rPr lang="en-US" b="1" dirty="0"/>
              <a:t> – </a:t>
            </a:r>
            <a:r>
              <a:rPr lang="ru-RU" b="1" dirty="0" err="1"/>
              <a:t>Северус</a:t>
            </a:r>
            <a:r>
              <a:rPr lang="ru-RU" b="1" dirty="0"/>
              <a:t> </a:t>
            </a:r>
            <a:r>
              <a:rPr lang="ru-RU" b="1" dirty="0" err="1"/>
              <a:t>Снейп</a:t>
            </a:r>
            <a:r>
              <a:rPr lang="ru-RU" b="1" dirty="0"/>
              <a:t>, </a:t>
            </a:r>
            <a:r>
              <a:rPr lang="ru-RU" b="1" dirty="0" err="1"/>
              <a:t>Северус</a:t>
            </a:r>
            <a:r>
              <a:rPr lang="ru-RU" b="1" dirty="0"/>
              <a:t> </a:t>
            </a:r>
            <a:r>
              <a:rPr lang="ru-RU" b="1" dirty="0" err="1"/>
              <a:t>Снегг</a:t>
            </a:r>
            <a:r>
              <a:rPr lang="ru-RU" b="1" dirty="0"/>
              <a:t>, </a:t>
            </a:r>
            <a:r>
              <a:rPr lang="ru-RU" b="1" dirty="0" err="1"/>
              <a:t>Злотеус</a:t>
            </a:r>
            <a:r>
              <a:rPr lang="ru-RU" b="1" dirty="0"/>
              <a:t> Злей, преподаватель </a:t>
            </a:r>
            <a:r>
              <a:rPr lang="ru-RU" b="1" dirty="0" err="1"/>
              <a:t>зельеварения</a:t>
            </a:r>
            <a:endParaRPr lang="ru-RU" dirty="0"/>
          </a:p>
          <a:p>
            <a:pPr fontAlgn="base"/>
            <a:r>
              <a:rPr lang="en-US" dirty="0"/>
              <a:t>Severus – </a:t>
            </a:r>
            <a:r>
              <a:rPr lang="ru-RU" dirty="0"/>
              <a:t>от англ. </a:t>
            </a:r>
            <a:r>
              <a:rPr lang="en-US" dirty="0"/>
              <a:t>severe – </a:t>
            </a:r>
            <a:r>
              <a:rPr lang="ru-RU" dirty="0"/>
              <a:t>суровый, холодный, </a:t>
            </a:r>
            <a:r>
              <a:rPr lang="en-US" dirty="0" err="1"/>
              <a:t>Snape</a:t>
            </a:r>
            <a:r>
              <a:rPr lang="en-US" dirty="0"/>
              <a:t> </a:t>
            </a:r>
            <a:r>
              <a:rPr lang="ru-RU" dirty="0"/>
              <a:t>созвучно со </a:t>
            </a:r>
            <a:r>
              <a:rPr lang="en-US" dirty="0"/>
              <a:t>snake (</a:t>
            </a:r>
            <a:r>
              <a:rPr lang="ru-RU" dirty="0"/>
              <a:t>змея). Дж. </a:t>
            </a:r>
            <a:r>
              <a:rPr lang="ru-RU" dirty="0" err="1"/>
              <a:t>Ролуниг</a:t>
            </a:r>
            <a:r>
              <a:rPr lang="ru-RU" dirty="0"/>
              <a:t> также упоминала, что </a:t>
            </a:r>
            <a:r>
              <a:rPr lang="en-US" dirty="0" err="1"/>
              <a:t>Snape</a:t>
            </a:r>
            <a:r>
              <a:rPr lang="en-US" dirty="0"/>
              <a:t> – </a:t>
            </a:r>
            <a:r>
              <a:rPr lang="ru-RU" dirty="0"/>
              <a:t>название населенного пункта в Англии.</a:t>
            </a:r>
          </a:p>
          <a:p>
            <a:pPr fontAlgn="base"/>
            <a:r>
              <a:rPr lang="en-US" b="1" dirty="0"/>
              <a:t>Tom </a:t>
            </a:r>
            <a:r>
              <a:rPr lang="en-US" b="1" dirty="0" err="1"/>
              <a:t>Marvolo</a:t>
            </a:r>
            <a:r>
              <a:rPr lang="en-US" b="1" dirty="0"/>
              <a:t> Riddle – </a:t>
            </a:r>
            <a:r>
              <a:rPr lang="ru-RU" b="1" dirty="0"/>
              <a:t>Том </a:t>
            </a:r>
            <a:r>
              <a:rPr lang="ru-RU" b="1" dirty="0" err="1"/>
              <a:t>Марволо</a:t>
            </a:r>
            <a:r>
              <a:rPr lang="ru-RU" b="1" dirty="0"/>
              <a:t> </a:t>
            </a:r>
            <a:r>
              <a:rPr lang="ru-RU" b="1" dirty="0" err="1"/>
              <a:t>Риддл</a:t>
            </a:r>
            <a:r>
              <a:rPr lang="ru-RU" b="1" dirty="0"/>
              <a:t>, Том </a:t>
            </a:r>
            <a:r>
              <a:rPr lang="ru-RU" b="1" dirty="0" err="1"/>
              <a:t>Марволо</a:t>
            </a:r>
            <a:r>
              <a:rPr lang="ru-RU" b="1" dirty="0"/>
              <a:t> </a:t>
            </a:r>
            <a:r>
              <a:rPr lang="ru-RU" b="1" dirty="0" err="1"/>
              <a:t>Реддл</a:t>
            </a:r>
            <a:r>
              <a:rPr lang="ru-RU" b="1" dirty="0"/>
              <a:t>, загадочный персонаж</a:t>
            </a:r>
            <a:endParaRPr lang="ru-RU" dirty="0"/>
          </a:p>
          <a:p>
            <a:pPr fontAlgn="base"/>
            <a:r>
              <a:rPr lang="en-US" dirty="0"/>
              <a:t>Riddle (</a:t>
            </a:r>
            <a:r>
              <a:rPr lang="ru-RU" dirty="0"/>
              <a:t>англ.) – загадка. </a:t>
            </a:r>
            <a:r>
              <a:rPr lang="en-US" dirty="0" err="1"/>
              <a:t>Marvolo</a:t>
            </a:r>
            <a:r>
              <a:rPr lang="en-US" dirty="0"/>
              <a:t> </a:t>
            </a:r>
            <a:r>
              <a:rPr lang="ru-RU" dirty="0"/>
              <a:t>созвучно с англ. </a:t>
            </a:r>
            <a:r>
              <a:rPr lang="en-US" dirty="0"/>
              <a:t>marvel – </a:t>
            </a:r>
            <a:r>
              <a:rPr lang="ru-RU" dirty="0"/>
              <a:t>чудо.</a:t>
            </a:r>
          </a:p>
          <a:p>
            <a:pPr fontAlgn="base"/>
            <a:r>
              <a:rPr lang="en-US" b="1" dirty="0"/>
              <a:t>Salazar </a:t>
            </a:r>
            <a:r>
              <a:rPr lang="en-US" b="1" dirty="0" err="1"/>
              <a:t>Slytherin</a:t>
            </a:r>
            <a:r>
              <a:rPr lang="en-US" b="1" dirty="0"/>
              <a:t> – </a:t>
            </a:r>
            <a:r>
              <a:rPr lang="ru-RU" b="1" dirty="0" err="1"/>
              <a:t>Салазар</a:t>
            </a:r>
            <a:r>
              <a:rPr lang="ru-RU" b="1" dirty="0"/>
              <a:t> </a:t>
            </a:r>
            <a:r>
              <a:rPr lang="ru-RU" b="1" dirty="0" err="1"/>
              <a:t>Слизерин</a:t>
            </a:r>
            <a:r>
              <a:rPr lang="ru-RU" b="1" dirty="0"/>
              <a:t>, темный маг, живший в Средние века, один из основателей </a:t>
            </a:r>
            <a:r>
              <a:rPr lang="ru-RU" b="1" dirty="0" err="1"/>
              <a:t>Хогвартса</a:t>
            </a:r>
            <a:endParaRPr lang="ru-RU" dirty="0"/>
          </a:p>
          <a:p>
            <a:pPr fontAlgn="base"/>
            <a:r>
              <a:rPr lang="ru-RU" dirty="0"/>
              <a:t>Антонио </a:t>
            </a:r>
            <a:r>
              <a:rPr lang="ru-RU" dirty="0" err="1"/>
              <a:t>ди</a:t>
            </a:r>
            <a:r>
              <a:rPr lang="ru-RU" dirty="0"/>
              <a:t> </a:t>
            </a:r>
            <a:r>
              <a:rPr lang="ru-RU" dirty="0" err="1"/>
              <a:t>Салазар</a:t>
            </a:r>
            <a:r>
              <a:rPr lang="ru-RU" dirty="0"/>
              <a:t> (1889 – 1970) – португальский диктатор.</a:t>
            </a:r>
          </a:p>
          <a:p>
            <a:pPr fontAlgn="base"/>
            <a:r>
              <a:rPr lang="en-US" b="1" dirty="0"/>
              <a:t>Cornelius Fudge – </a:t>
            </a:r>
            <a:r>
              <a:rPr lang="ru-RU" b="1" dirty="0" err="1"/>
              <a:t>Корнелиус</a:t>
            </a:r>
            <a:r>
              <a:rPr lang="ru-RU" b="1" dirty="0"/>
              <a:t> </a:t>
            </a:r>
            <a:r>
              <a:rPr lang="ru-RU" b="1" dirty="0" err="1"/>
              <a:t>Фадж</a:t>
            </a:r>
            <a:r>
              <a:rPr lang="ru-RU" b="1" dirty="0"/>
              <a:t>, министр магии</a:t>
            </a:r>
            <a:endParaRPr lang="ru-RU" dirty="0"/>
          </a:p>
          <a:p>
            <a:pPr fontAlgn="base"/>
            <a:r>
              <a:rPr lang="en-US" dirty="0"/>
              <a:t>Fudge (</a:t>
            </a:r>
            <a:r>
              <a:rPr lang="ru-RU" dirty="0"/>
              <a:t>англ.) – чушь, мошенник. Корнелии – древнеримский род, из которого вышли многие государственные деятели и полководцы.</a:t>
            </a:r>
          </a:p>
          <a:p>
            <a:pPr fontAlgn="base"/>
            <a:r>
              <a:rPr lang="en-US" b="1" dirty="0"/>
              <a:t>Minerva McGonagall – </a:t>
            </a:r>
            <a:r>
              <a:rPr lang="ru-RU" b="1" dirty="0"/>
              <a:t>Минерва </a:t>
            </a:r>
            <a:r>
              <a:rPr lang="ru-RU" b="1" dirty="0" err="1"/>
              <a:t>МакГонагалл</a:t>
            </a:r>
            <a:r>
              <a:rPr lang="ru-RU" b="1" dirty="0"/>
              <a:t>, Минерва </a:t>
            </a:r>
            <a:r>
              <a:rPr lang="ru-RU" b="1" dirty="0" err="1"/>
              <a:t>Макгонаголл</a:t>
            </a:r>
            <a:r>
              <a:rPr lang="ru-RU" b="1" dirty="0"/>
              <a:t>, заместитель директора </a:t>
            </a:r>
            <a:r>
              <a:rPr lang="ru-RU" b="1" dirty="0" err="1"/>
              <a:t>Хогвартса</a:t>
            </a:r>
            <a:endParaRPr lang="ru-RU" dirty="0"/>
          </a:p>
          <a:p>
            <a:pPr fontAlgn="base"/>
            <a:r>
              <a:rPr lang="ru-RU" dirty="0"/>
              <a:t>Минерва – римская богиня мудрости, ремесел и искусств.</a:t>
            </a:r>
          </a:p>
          <a:p>
            <a:endParaRPr lang="ru-RU" dirty="0"/>
          </a:p>
        </p:txBody>
      </p:sp>
    </p:spTree>
    <p:extLst>
      <p:ext uri="{BB962C8B-B14F-4D97-AF65-F5344CB8AC3E}">
        <p14:creationId xmlns:p14="http://schemas.microsoft.com/office/powerpoint/2010/main" val="32984486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260648"/>
            <a:ext cx="8229600" cy="6480720"/>
          </a:xfrm>
        </p:spPr>
        <p:txBody>
          <a:bodyPr>
            <a:normAutofit fontScale="55000" lnSpcReduction="20000"/>
          </a:bodyPr>
          <a:lstStyle/>
          <a:p>
            <a:pPr fontAlgn="base"/>
            <a:r>
              <a:rPr lang="en-US" b="1" dirty="0"/>
              <a:t>Pomona Sprout – </a:t>
            </a:r>
            <a:r>
              <a:rPr lang="ru-RU" b="1" dirty="0" err="1"/>
              <a:t>Помона</a:t>
            </a:r>
            <a:r>
              <a:rPr lang="ru-RU" b="1" dirty="0"/>
              <a:t> </a:t>
            </a:r>
            <a:r>
              <a:rPr lang="ru-RU" b="1" dirty="0" err="1"/>
              <a:t>Спроут</a:t>
            </a:r>
            <a:r>
              <a:rPr lang="ru-RU" b="1" dirty="0"/>
              <a:t>, </a:t>
            </a:r>
            <a:r>
              <a:rPr lang="ru-RU" b="1" dirty="0" err="1"/>
              <a:t>Помона</a:t>
            </a:r>
            <a:r>
              <a:rPr lang="ru-RU" b="1" dirty="0"/>
              <a:t> </a:t>
            </a:r>
            <a:r>
              <a:rPr lang="ru-RU" b="1" dirty="0" err="1"/>
              <a:t>Стебль</a:t>
            </a:r>
            <a:r>
              <a:rPr lang="ru-RU" b="1" dirty="0"/>
              <a:t>, </a:t>
            </a:r>
            <a:r>
              <a:rPr lang="ru-RU" b="1" dirty="0" err="1"/>
              <a:t>Помона</a:t>
            </a:r>
            <a:r>
              <a:rPr lang="ru-RU" b="1" dirty="0"/>
              <a:t> Росток, преподаватель </a:t>
            </a:r>
            <a:r>
              <a:rPr lang="ru-RU" b="1" dirty="0" err="1"/>
              <a:t>травологии</a:t>
            </a:r>
            <a:r>
              <a:rPr lang="ru-RU" b="1" dirty="0"/>
              <a:t>.</a:t>
            </a:r>
            <a:endParaRPr lang="ru-RU" dirty="0"/>
          </a:p>
          <a:p>
            <a:pPr fontAlgn="base"/>
            <a:r>
              <a:rPr lang="ru-RU" dirty="0" err="1"/>
              <a:t>Помона</a:t>
            </a:r>
            <a:r>
              <a:rPr lang="ru-RU" dirty="0"/>
              <a:t> – римская богиня древесных плодов и изобилия. </a:t>
            </a:r>
            <a:r>
              <a:rPr lang="en-US" dirty="0"/>
              <a:t>Sprout (</a:t>
            </a:r>
            <a:r>
              <a:rPr lang="ru-RU" dirty="0"/>
              <a:t>англ.) – росток, </a:t>
            </a:r>
            <a:r>
              <a:rPr lang="ru-RU" dirty="0" err="1"/>
              <a:t>стебль</a:t>
            </a:r>
            <a:r>
              <a:rPr lang="ru-RU" dirty="0"/>
              <a:t>.</a:t>
            </a:r>
          </a:p>
          <a:p>
            <a:pPr fontAlgn="base"/>
            <a:r>
              <a:rPr lang="en-US" b="1" dirty="0"/>
              <a:t>Poppy </a:t>
            </a:r>
            <a:r>
              <a:rPr lang="en-US" b="1" dirty="0" err="1"/>
              <a:t>Pomfrey</a:t>
            </a:r>
            <a:r>
              <a:rPr lang="en-US" b="1" dirty="0"/>
              <a:t> – </a:t>
            </a:r>
            <a:r>
              <a:rPr lang="ru-RU" b="1" dirty="0" err="1"/>
              <a:t>Поппи</a:t>
            </a:r>
            <a:r>
              <a:rPr lang="ru-RU" b="1" dirty="0"/>
              <a:t> </a:t>
            </a:r>
            <a:r>
              <a:rPr lang="ru-RU" b="1" dirty="0" err="1"/>
              <a:t>Помфри</a:t>
            </a:r>
            <a:r>
              <a:rPr lang="ru-RU" b="1" dirty="0"/>
              <a:t>, школьный врач в </a:t>
            </a:r>
            <a:r>
              <a:rPr lang="ru-RU" b="1" dirty="0" err="1"/>
              <a:t>Хогвартсе</a:t>
            </a:r>
            <a:endParaRPr lang="ru-RU" dirty="0"/>
          </a:p>
          <a:p>
            <a:pPr fontAlgn="base"/>
            <a:r>
              <a:rPr lang="en-US" dirty="0"/>
              <a:t>Poppy (</a:t>
            </a:r>
            <a:r>
              <a:rPr lang="ru-RU" dirty="0"/>
              <a:t>англ.) – мак.</a:t>
            </a:r>
          </a:p>
          <a:p>
            <a:pPr fontAlgn="base"/>
            <a:r>
              <a:rPr lang="en-US" b="1" dirty="0"/>
              <a:t>Argus Filch – </a:t>
            </a:r>
            <a:r>
              <a:rPr lang="ru-RU" b="1" dirty="0"/>
              <a:t>Аргус </a:t>
            </a:r>
            <a:r>
              <a:rPr lang="ru-RU" b="1" dirty="0" err="1"/>
              <a:t>Филч</a:t>
            </a:r>
            <a:r>
              <a:rPr lang="ru-RU" b="1" dirty="0"/>
              <a:t>, завхоз\смотритель в </a:t>
            </a:r>
            <a:r>
              <a:rPr lang="ru-RU" b="1" dirty="0" err="1"/>
              <a:t>Хогвартсе</a:t>
            </a:r>
            <a:endParaRPr lang="ru-RU" dirty="0"/>
          </a:p>
          <a:p>
            <a:pPr fontAlgn="base"/>
            <a:r>
              <a:rPr lang="en-US" dirty="0"/>
              <a:t>Filch (</a:t>
            </a:r>
            <a:r>
              <a:rPr lang="ru-RU" dirty="0"/>
              <a:t>англ.) – стащить, украсть. Аргус – великан из греческой мифологии, которого богиня Гера поставила стражем к Ио, возлюбленной Зевса. У Аргуса было множество глаз, поэтому он мог наблюдать за всем, что происходит вокруг.</a:t>
            </a:r>
          </a:p>
          <a:p>
            <a:pPr fontAlgn="base"/>
            <a:r>
              <a:rPr lang="en-US" b="1" dirty="0" err="1"/>
              <a:t>Nevil</a:t>
            </a:r>
            <a:r>
              <a:rPr lang="en-US" b="1" dirty="0"/>
              <a:t> </a:t>
            </a:r>
            <a:r>
              <a:rPr lang="en-US" b="1" dirty="0" err="1"/>
              <a:t>Longbottom</a:t>
            </a:r>
            <a:r>
              <a:rPr lang="en-US" b="1" dirty="0"/>
              <a:t> – </a:t>
            </a:r>
            <a:r>
              <a:rPr lang="ru-RU" b="1" dirty="0" err="1"/>
              <a:t>Невилл</a:t>
            </a:r>
            <a:r>
              <a:rPr lang="ru-RU" b="1" dirty="0"/>
              <a:t> </a:t>
            </a:r>
            <a:r>
              <a:rPr lang="ru-RU" b="1" dirty="0" err="1"/>
              <a:t>Лонгботттом</a:t>
            </a:r>
            <a:r>
              <a:rPr lang="ru-RU" b="1" dirty="0"/>
              <a:t> (</a:t>
            </a:r>
            <a:r>
              <a:rPr lang="ru-RU" b="1" dirty="0" err="1"/>
              <a:t>Долгопупс</a:t>
            </a:r>
            <a:r>
              <a:rPr lang="ru-RU" b="1" dirty="0"/>
              <a:t>, </a:t>
            </a:r>
            <a:r>
              <a:rPr lang="ru-RU" b="1" dirty="0" err="1"/>
              <a:t>Длиннопоп</a:t>
            </a:r>
            <a:r>
              <a:rPr lang="ru-RU" b="1" dirty="0"/>
              <a:t>), ученик из </a:t>
            </a:r>
            <a:r>
              <a:rPr lang="ru-RU" b="1" dirty="0" err="1"/>
              <a:t>Гриффиндора</a:t>
            </a:r>
            <a:endParaRPr lang="ru-RU" dirty="0"/>
          </a:p>
          <a:p>
            <a:pPr fontAlgn="base"/>
            <a:r>
              <a:rPr lang="en-US" dirty="0"/>
              <a:t>Bottom (</a:t>
            </a:r>
            <a:r>
              <a:rPr lang="ru-RU" dirty="0"/>
              <a:t>англ.) – зад, дно, </a:t>
            </a:r>
            <a:r>
              <a:rPr lang="en-US" dirty="0"/>
              <a:t>long (</a:t>
            </a:r>
            <a:r>
              <a:rPr lang="ru-RU" dirty="0"/>
              <a:t>англ.) – длинный, долгий.</a:t>
            </a:r>
          </a:p>
          <a:p>
            <a:pPr fontAlgn="base"/>
            <a:r>
              <a:rPr lang="en-US" b="1" dirty="0"/>
              <a:t>Draco </a:t>
            </a:r>
            <a:r>
              <a:rPr lang="en-US" b="1" dirty="0" err="1"/>
              <a:t>Malfoy</a:t>
            </a:r>
            <a:r>
              <a:rPr lang="en-US" b="1" dirty="0"/>
              <a:t> – </a:t>
            </a:r>
            <a:r>
              <a:rPr lang="ru-RU" b="1" dirty="0" err="1"/>
              <a:t>Драко</a:t>
            </a:r>
            <a:r>
              <a:rPr lang="ru-RU" b="1" dirty="0"/>
              <a:t> </a:t>
            </a:r>
            <a:r>
              <a:rPr lang="ru-RU" b="1" dirty="0" err="1"/>
              <a:t>Малфой</a:t>
            </a:r>
            <a:r>
              <a:rPr lang="ru-RU" b="1" dirty="0"/>
              <a:t>, ученик из </a:t>
            </a:r>
            <a:r>
              <a:rPr lang="ru-RU" b="1" dirty="0" err="1"/>
              <a:t>Слизерина</a:t>
            </a:r>
            <a:endParaRPr lang="ru-RU" dirty="0"/>
          </a:p>
          <a:p>
            <a:pPr fontAlgn="base"/>
            <a:r>
              <a:rPr lang="en-US" dirty="0" err="1"/>
              <a:t>Foi</a:t>
            </a:r>
            <a:r>
              <a:rPr lang="en-US" dirty="0"/>
              <a:t> mal (</a:t>
            </a:r>
            <a:r>
              <a:rPr lang="ru-RU" dirty="0"/>
              <a:t>фр.) – недобросовестность, вероломство. </a:t>
            </a:r>
            <a:r>
              <a:rPr lang="en-US" dirty="0" err="1"/>
              <a:t>Maleficus</a:t>
            </a:r>
            <a:r>
              <a:rPr lang="en-US" dirty="0"/>
              <a:t> (</a:t>
            </a:r>
            <a:r>
              <a:rPr lang="ru-RU" dirty="0"/>
              <a:t>лат.) – злодей. </a:t>
            </a:r>
            <a:r>
              <a:rPr lang="en-US" dirty="0"/>
              <a:t>Draco (</a:t>
            </a:r>
            <a:r>
              <a:rPr lang="ru-RU" dirty="0"/>
              <a:t>лат.) – дракон, змей, созвучно с англ. </a:t>
            </a:r>
            <a:r>
              <a:rPr lang="en-US" dirty="0"/>
              <a:t>dragon – </a:t>
            </a:r>
            <a:r>
              <a:rPr lang="ru-RU" dirty="0"/>
              <a:t>дракон.</a:t>
            </a:r>
          </a:p>
          <a:p>
            <a:pPr fontAlgn="base"/>
            <a:r>
              <a:rPr lang="en-US" b="1" dirty="0"/>
              <a:t>Lucius </a:t>
            </a:r>
            <a:r>
              <a:rPr lang="en-US" b="1" dirty="0" err="1"/>
              <a:t>Malfoy</a:t>
            </a:r>
            <a:r>
              <a:rPr lang="en-US" b="1" dirty="0"/>
              <a:t> – </a:t>
            </a:r>
            <a:r>
              <a:rPr lang="ru-RU" b="1" dirty="0"/>
              <a:t>Люциус </a:t>
            </a:r>
            <a:r>
              <a:rPr lang="ru-RU" b="1" dirty="0" err="1"/>
              <a:t>Малфой</a:t>
            </a:r>
            <a:r>
              <a:rPr lang="ru-RU" b="1" dirty="0"/>
              <a:t>, отец </a:t>
            </a:r>
            <a:r>
              <a:rPr lang="ru-RU" b="1" dirty="0" err="1"/>
              <a:t>Драко</a:t>
            </a:r>
            <a:r>
              <a:rPr lang="ru-RU" b="1" dirty="0"/>
              <a:t>, представитель древнего рода</a:t>
            </a:r>
            <a:endParaRPr lang="ru-RU" dirty="0"/>
          </a:p>
          <a:p>
            <a:pPr fontAlgn="base"/>
            <a:r>
              <a:rPr lang="en-US" dirty="0"/>
              <a:t>Lucius </a:t>
            </a:r>
            <a:r>
              <a:rPr lang="ru-RU" dirty="0"/>
              <a:t>созвучно с Люцифер (в свою очередь от лат. </a:t>
            </a:r>
            <a:r>
              <a:rPr lang="en-US" dirty="0"/>
              <a:t>lux «</a:t>
            </a:r>
            <a:r>
              <a:rPr lang="ru-RU" dirty="0"/>
              <a:t>свет» + </a:t>
            </a:r>
            <a:r>
              <a:rPr lang="en-US" dirty="0" err="1"/>
              <a:t>fero</a:t>
            </a:r>
            <a:r>
              <a:rPr lang="en-US" dirty="0"/>
              <a:t> «</a:t>
            </a:r>
            <a:r>
              <a:rPr lang="ru-RU" dirty="0"/>
              <a:t>несу»).</a:t>
            </a:r>
          </a:p>
          <a:p>
            <a:pPr fontAlgn="base"/>
            <a:r>
              <a:rPr lang="en-US" b="1" dirty="0" err="1"/>
              <a:t>Narcissa</a:t>
            </a:r>
            <a:r>
              <a:rPr lang="en-US" b="1" dirty="0"/>
              <a:t> </a:t>
            </a:r>
            <a:r>
              <a:rPr lang="en-US" b="1" dirty="0" err="1"/>
              <a:t>Malfoy</a:t>
            </a:r>
            <a:r>
              <a:rPr lang="en-US" b="1" dirty="0"/>
              <a:t> – </a:t>
            </a:r>
            <a:r>
              <a:rPr lang="ru-RU" b="1" dirty="0"/>
              <a:t>Нарцисса </a:t>
            </a:r>
            <a:r>
              <a:rPr lang="ru-RU" b="1" dirty="0" err="1"/>
              <a:t>Малфой</a:t>
            </a:r>
            <a:r>
              <a:rPr lang="ru-RU" b="1" dirty="0"/>
              <a:t>, супруга Люциуса, мать </a:t>
            </a:r>
            <a:r>
              <a:rPr lang="ru-RU" b="1" dirty="0" err="1"/>
              <a:t>Драко</a:t>
            </a:r>
            <a:endParaRPr lang="ru-RU" dirty="0"/>
          </a:p>
          <a:p>
            <a:pPr fontAlgn="base"/>
            <a:r>
              <a:rPr lang="ru-RU" dirty="0"/>
              <a:t>В греческой мифологии Нарцисс – прекрасный самовлюбленный юноша, который утонул, заглядевшись на собственное отражение в воде.</a:t>
            </a:r>
          </a:p>
          <a:p>
            <a:pPr fontAlgn="base"/>
            <a:r>
              <a:rPr lang="en-US" b="1" dirty="0"/>
              <a:t>Vincent Crabbe – </a:t>
            </a:r>
            <a:r>
              <a:rPr lang="ru-RU" b="1" dirty="0"/>
              <a:t>Винсент </a:t>
            </a:r>
            <a:r>
              <a:rPr lang="ru-RU" b="1" dirty="0" err="1"/>
              <a:t>Крэбб</a:t>
            </a:r>
            <a:r>
              <a:rPr lang="ru-RU" b="1" dirty="0"/>
              <a:t>, приспешник </a:t>
            </a:r>
            <a:r>
              <a:rPr lang="ru-RU" b="1" dirty="0" err="1"/>
              <a:t>Драко</a:t>
            </a:r>
            <a:endParaRPr lang="ru-RU" dirty="0"/>
          </a:p>
          <a:p>
            <a:pPr fontAlgn="base"/>
            <a:r>
              <a:rPr lang="en-US" dirty="0"/>
              <a:t>Crab (</a:t>
            </a:r>
            <a:r>
              <a:rPr lang="ru-RU" dirty="0"/>
              <a:t>англ.) – краб, брюзжать, </a:t>
            </a:r>
            <a:r>
              <a:rPr lang="en-US" dirty="0"/>
              <a:t>crabby (</a:t>
            </a:r>
            <a:r>
              <a:rPr lang="ru-RU" dirty="0"/>
              <a:t>англ.) – брюзгливый.</a:t>
            </a:r>
          </a:p>
          <a:p>
            <a:pPr fontAlgn="base"/>
            <a:r>
              <a:rPr lang="en-US" b="1" dirty="0"/>
              <a:t>Gregory </a:t>
            </a:r>
            <a:r>
              <a:rPr lang="en-US" b="1" dirty="0" err="1"/>
              <a:t>Goyle</a:t>
            </a:r>
            <a:r>
              <a:rPr lang="en-US" b="1" dirty="0"/>
              <a:t> – </a:t>
            </a:r>
            <a:r>
              <a:rPr lang="ru-RU" b="1" dirty="0"/>
              <a:t>Грегори </a:t>
            </a:r>
            <a:r>
              <a:rPr lang="ru-RU" b="1" dirty="0" err="1"/>
              <a:t>Гойл</a:t>
            </a:r>
            <a:r>
              <a:rPr lang="ru-RU" b="1" dirty="0"/>
              <a:t>, приспешник </a:t>
            </a:r>
            <a:r>
              <a:rPr lang="ru-RU" b="1" dirty="0" err="1"/>
              <a:t>Драко</a:t>
            </a:r>
            <a:endParaRPr lang="ru-RU" dirty="0"/>
          </a:p>
          <a:p>
            <a:pPr fontAlgn="base"/>
            <a:r>
              <a:rPr lang="en-US" dirty="0" err="1"/>
              <a:t>Goyle</a:t>
            </a:r>
            <a:r>
              <a:rPr lang="en-US" dirty="0"/>
              <a:t> – </a:t>
            </a:r>
            <a:r>
              <a:rPr lang="ru-RU" dirty="0"/>
              <a:t>вероятно, от англ. </a:t>
            </a:r>
            <a:r>
              <a:rPr lang="en-US" dirty="0"/>
              <a:t>gargoyle – </a:t>
            </a:r>
            <a:r>
              <a:rPr lang="ru-RU" dirty="0" err="1"/>
              <a:t>гаргулья</a:t>
            </a:r>
            <a:r>
              <a:rPr lang="ru-RU" dirty="0"/>
              <a:t>.</a:t>
            </a:r>
          </a:p>
          <a:p>
            <a:pPr fontAlgn="base"/>
            <a:r>
              <a:rPr lang="en-US" b="1" dirty="0"/>
              <a:t>Sirius Black – </a:t>
            </a:r>
            <a:r>
              <a:rPr lang="ru-RU" b="1" dirty="0"/>
              <a:t>Сириус </a:t>
            </a:r>
            <a:r>
              <a:rPr lang="ru-RU" b="1" dirty="0" err="1"/>
              <a:t>Блэк</a:t>
            </a:r>
            <a:r>
              <a:rPr lang="ru-RU" b="1" dirty="0"/>
              <a:t>, представитель “темного” рода </a:t>
            </a:r>
            <a:r>
              <a:rPr lang="ru-RU" b="1" dirty="0" err="1"/>
              <a:t>Блэков</a:t>
            </a:r>
            <a:endParaRPr lang="ru-RU" dirty="0"/>
          </a:p>
          <a:p>
            <a:pPr fontAlgn="base"/>
            <a:r>
              <a:rPr lang="en-US" dirty="0"/>
              <a:t>Black (</a:t>
            </a:r>
            <a:r>
              <a:rPr lang="ru-RU" dirty="0"/>
              <a:t>англ.) – черный. Сириус – звезда в созвездии Большого Пса. Самая яркая на небе. От греч. «горящий».</a:t>
            </a:r>
          </a:p>
          <a:p>
            <a:endParaRPr lang="ru-RU" dirty="0"/>
          </a:p>
        </p:txBody>
      </p:sp>
    </p:spTree>
    <p:extLst>
      <p:ext uri="{BB962C8B-B14F-4D97-AF65-F5344CB8AC3E}">
        <p14:creationId xmlns:p14="http://schemas.microsoft.com/office/powerpoint/2010/main" val="7585557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07504" y="116632"/>
            <a:ext cx="8856984" cy="6624736"/>
          </a:xfrm>
        </p:spPr>
        <p:txBody>
          <a:bodyPr numCol="2">
            <a:normAutofit fontScale="55000" lnSpcReduction="20000"/>
          </a:bodyPr>
          <a:lstStyle/>
          <a:p>
            <a:pPr fontAlgn="base"/>
            <a:r>
              <a:rPr lang="en-US" b="1" dirty="0"/>
              <a:t>Remus </a:t>
            </a:r>
            <a:r>
              <a:rPr lang="en-US" b="1" dirty="0" err="1"/>
              <a:t>Lupin</a:t>
            </a:r>
            <a:r>
              <a:rPr lang="en-US" b="1" dirty="0"/>
              <a:t> – </a:t>
            </a:r>
            <a:r>
              <a:rPr lang="ru-RU" b="1" dirty="0" err="1"/>
              <a:t>Ремус</a:t>
            </a:r>
            <a:r>
              <a:rPr lang="ru-RU" b="1" dirty="0"/>
              <a:t> Люпин, преподаватель защиты от темной магии</a:t>
            </a:r>
            <a:endParaRPr lang="ru-RU" dirty="0"/>
          </a:p>
          <a:p>
            <a:pPr fontAlgn="base"/>
            <a:r>
              <a:rPr lang="en-US" dirty="0"/>
              <a:t>Lupus (</a:t>
            </a:r>
            <a:r>
              <a:rPr lang="ru-RU" dirty="0"/>
              <a:t>лат.) – волк, </a:t>
            </a:r>
            <a:r>
              <a:rPr lang="en-US" dirty="0"/>
              <a:t>lupine (</a:t>
            </a:r>
            <a:r>
              <a:rPr lang="ru-RU" dirty="0"/>
              <a:t>англ.) – волчий. </a:t>
            </a:r>
            <a:r>
              <a:rPr lang="en-US" dirty="0"/>
              <a:t>Remus – </a:t>
            </a:r>
            <a:r>
              <a:rPr lang="ru-RU" dirty="0"/>
              <a:t>один из братьев основателей Рима (</a:t>
            </a:r>
            <a:r>
              <a:rPr lang="en-US" dirty="0"/>
              <a:t>Romulus and Remus), </a:t>
            </a:r>
            <a:r>
              <a:rPr lang="ru-RU" dirty="0"/>
              <a:t>вскормленных волчицей. По-русски эти имена традиционно передаются как Ромул и Рем.</a:t>
            </a:r>
          </a:p>
          <a:p>
            <a:pPr fontAlgn="base"/>
            <a:r>
              <a:rPr lang="en-US" b="1" dirty="0" err="1"/>
              <a:t>Alastor</a:t>
            </a:r>
            <a:r>
              <a:rPr lang="en-US" b="1" dirty="0"/>
              <a:t> “Mad-Eye” Moody – </a:t>
            </a:r>
            <a:r>
              <a:rPr lang="ru-RU" b="1" dirty="0" err="1"/>
              <a:t>Аластор</a:t>
            </a:r>
            <a:r>
              <a:rPr lang="ru-RU" b="1" dirty="0"/>
              <a:t> “Безумный Глаз” Муди (Безумный Глаз </a:t>
            </a:r>
            <a:r>
              <a:rPr lang="ru-RU" b="1" dirty="0" err="1"/>
              <a:t>Моуди</a:t>
            </a:r>
            <a:r>
              <a:rPr lang="ru-RU" b="1" dirty="0"/>
              <a:t>, Грозный Глаз </a:t>
            </a:r>
            <a:r>
              <a:rPr lang="ru-RU" b="1" dirty="0" err="1"/>
              <a:t>Грюм</a:t>
            </a:r>
            <a:r>
              <a:rPr lang="ru-RU" b="1" dirty="0"/>
              <a:t>, </a:t>
            </a:r>
            <a:r>
              <a:rPr lang="ru-RU" b="1" dirty="0" err="1"/>
              <a:t>Шизоглаз</a:t>
            </a:r>
            <a:r>
              <a:rPr lang="ru-RU" b="1" dirty="0"/>
              <a:t> Хмури), </a:t>
            </a:r>
            <a:r>
              <a:rPr lang="ru-RU" b="1" dirty="0" err="1"/>
              <a:t>мракоборец</a:t>
            </a:r>
            <a:r>
              <a:rPr lang="ru-RU" b="1" dirty="0"/>
              <a:t> в отставке</a:t>
            </a:r>
            <a:endParaRPr lang="ru-RU" dirty="0"/>
          </a:p>
          <a:p>
            <a:pPr fontAlgn="base"/>
            <a:r>
              <a:rPr lang="ru-RU" dirty="0" err="1"/>
              <a:t>Аластор</a:t>
            </a:r>
            <a:r>
              <a:rPr lang="ru-RU" dirty="0"/>
              <a:t> – в греческой мифологии дух мщения. </a:t>
            </a:r>
            <a:r>
              <a:rPr lang="en-US" dirty="0"/>
              <a:t>Mad-Eye (</a:t>
            </a:r>
            <a:r>
              <a:rPr lang="ru-RU" dirty="0"/>
              <a:t>англ.) – безумный глаз. </a:t>
            </a:r>
            <a:r>
              <a:rPr lang="en-US" dirty="0"/>
              <a:t>Moody (</a:t>
            </a:r>
            <a:r>
              <a:rPr lang="ru-RU" dirty="0"/>
              <a:t>англ.) – угрюмый, хмурый, легко поддающийся переменам настроения.</a:t>
            </a:r>
          </a:p>
          <a:p>
            <a:pPr fontAlgn="base"/>
            <a:r>
              <a:rPr lang="ru-RU" dirty="0"/>
              <a:t>Прим.: </a:t>
            </a:r>
            <a:r>
              <a:rPr lang="ru-RU" dirty="0" err="1"/>
              <a:t>мракоборец</a:t>
            </a:r>
            <a:r>
              <a:rPr lang="ru-RU" dirty="0"/>
              <a:t> (борец с темными магами) в оригинале – </a:t>
            </a:r>
            <a:r>
              <a:rPr lang="en-US" dirty="0" err="1"/>
              <a:t>Auror</a:t>
            </a:r>
            <a:r>
              <a:rPr lang="en-US" dirty="0"/>
              <a:t>, </a:t>
            </a:r>
            <a:r>
              <a:rPr lang="ru-RU" dirty="0"/>
              <a:t>от слова “</a:t>
            </a:r>
            <a:r>
              <a:rPr lang="en-US" dirty="0"/>
              <a:t>aurora” (</a:t>
            </a:r>
            <a:r>
              <a:rPr lang="ru-RU" dirty="0"/>
              <a:t>англ.) – заря, полярное сияние, имени римской богини зари Авторы.</a:t>
            </a:r>
          </a:p>
          <a:p>
            <a:pPr fontAlgn="base"/>
            <a:r>
              <a:rPr lang="en-US" b="1" dirty="0" err="1"/>
              <a:t>Gilderoy</a:t>
            </a:r>
            <a:r>
              <a:rPr lang="en-US" b="1" dirty="0"/>
              <a:t> Lockhart – </a:t>
            </a:r>
            <a:r>
              <a:rPr lang="ru-RU" b="1" dirty="0" err="1"/>
              <a:t>Гилдерой</a:t>
            </a:r>
            <a:r>
              <a:rPr lang="ru-RU" b="1" dirty="0"/>
              <a:t> </a:t>
            </a:r>
            <a:r>
              <a:rPr lang="ru-RU" b="1" dirty="0" err="1"/>
              <a:t>Локхарт</a:t>
            </a:r>
            <a:r>
              <a:rPr lang="ru-RU" b="1" dirty="0"/>
              <a:t>, </a:t>
            </a:r>
            <a:r>
              <a:rPr lang="ru-RU" b="1" dirty="0" err="1"/>
              <a:t>Златопуст</a:t>
            </a:r>
            <a:r>
              <a:rPr lang="ru-RU" b="1" dirty="0"/>
              <a:t> </a:t>
            </a:r>
            <a:r>
              <a:rPr lang="ru-RU" b="1" dirty="0" err="1"/>
              <a:t>Локонс</a:t>
            </a:r>
            <a:r>
              <a:rPr lang="ru-RU" b="1" dirty="0"/>
              <a:t>, </a:t>
            </a:r>
            <a:r>
              <a:rPr lang="ru-RU" b="1" dirty="0" err="1"/>
              <a:t>Сверкароль</a:t>
            </a:r>
            <a:r>
              <a:rPr lang="ru-RU" b="1" dirty="0"/>
              <a:t> </a:t>
            </a:r>
            <a:r>
              <a:rPr lang="ru-RU" b="1" dirty="0" err="1"/>
              <a:t>Чаруальд</a:t>
            </a:r>
            <a:r>
              <a:rPr lang="ru-RU" b="1" dirty="0"/>
              <a:t>, знаменитый писатель</a:t>
            </a:r>
            <a:endParaRPr lang="ru-RU" dirty="0"/>
          </a:p>
          <a:p>
            <a:pPr fontAlgn="base"/>
            <a:r>
              <a:rPr lang="en-US" dirty="0" err="1"/>
              <a:t>Gilderoy</a:t>
            </a:r>
            <a:r>
              <a:rPr lang="en-US" dirty="0"/>
              <a:t> </a:t>
            </a:r>
            <a:r>
              <a:rPr lang="ru-RU" dirty="0"/>
              <a:t>образовано от слов “</a:t>
            </a:r>
            <a:r>
              <a:rPr lang="en-US" dirty="0"/>
              <a:t>gilded» (</a:t>
            </a:r>
            <a:r>
              <a:rPr lang="ru-RU" dirty="0"/>
              <a:t>англ. – позолоченный) и «</a:t>
            </a:r>
            <a:r>
              <a:rPr lang="en-US" dirty="0" err="1"/>
              <a:t>roi</a:t>
            </a:r>
            <a:r>
              <a:rPr lang="en-US" dirty="0"/>
              <a:t>» (</a:t>
            </a:r>
            <a:r>
              <a:rPr lang="ru-RU" dirty="0"/>
              <a:t>фр. – король). </a:t>
            </a:r>
            <a:r>
              <a:rPr lang="en-US" dirty="0"/>
              <a:t>Lockhart – </a:t>
            </a:r>
            <a:r>
              <a:rPr lang="ru-RU" dirty="0"/>
              <a:t>реально существующая фамилия шотландского клана. Включает слова «</a:t>
            </a:r>
            <a:r>
              <a:rPr lang="en-US" dirty="0"/>
              <a:t>lock” (</a:t>
            </a:r>
            <a:r>
              <a:rPr lang="ru-RU" dirty="0"/>
              <a:t>запирать, </a:t>
            </a:r>
            <a:r>
              <a:rPr lang="ru-RU" dirty="0" err="1"/>
              <a:t>замОк</a:t>
            </a:r>
            <a:r>
              <a:rPr lang="ru-RU" dirty="0"/>
              <a:t>), “</a:t>
            </a:r>
            <a:r>
              <a:rPr lang="en-US" dirty="0"/>
              <a:t>hart» (heart = </a:t>
            </a:r>
            <a:r>
              <a:rPr lang="ru-RU" dirty="0"/>
              <a:t>сердце на англ.) Девиз клана </a:t>
            </a:r>
            <a:r>
              <a:rPr lang="ru-RU" dirty="0" err="1"/>
              <a:t>Локхарт</a:t>
            </a:r>
            <a:r>
              <a:rPr lang="ru-RU" dirty="0"/>
              <a:t>: «</a:t>
            </a:r>
            <a:r>
              <a:rPr lang="en-US" dirty="0"/>
              <a:t>I open locked hearts» (“</a:t>
            </a:r>
            <a:r>
              <a:rPr lang="ru-RU" dirty="0"/>
              <a:t>Я отпираю закрытие сердца»). Все это подходит к персонажу: златовласому «королю» (</a:t>
            </a:r>
            <a:r>
              <a:rPr lang="ru-RU" dirty="0" err="1"/>
              <a:t>Локхарт</a:t>
            </a:r>
            <a:r>
              <a:rPr lang="ru-RU" dirty="0"/>
              <a:t> – знаменитость в мире магии), покорителю сердец.</a:t>
            </a:r>
          </a:p>
          <a:p>
            <a:pPr fontAlgn="base"/>
            <a:r>
              <a:rPr lang="ru-RU" dirty="0"/>
              <a:t>Также </a:t>
            </a:r>
            <a:r>
              <a:rPr lang="ru-RU" dirty="0" err="1"/>
              <a:t>Локхарт</a:t>
            </a:r>
            <a:r>
              <a:rPr lang="ru-RU" dirty="0"/>
              <a:t> – название города в Австралии недалеко от города </a:t>
            </a:r>
            <a:r>
              <a:rPr lang="ru-RU" dirty="0" err="1"/>
              <a:t>Уогга-Уогга</a:t>
            </a:r>
            <a:r>
              <a:rPr lang="ru-RU" dirty="0"/>
              <a:t> (</a:t>
            </a:r>
            <a:r>
              <a:rPr lang="en-US" dirty="0" err="1"/>
              <a:t>Wagga</a:t>
            </a:r>
            <a:r>
              <a:rPr lang="en-US" dirty="0"/>
              <a:t> </a:t>
            </a:r>
            <a:r>
              <a:rPr lang="en-US" dirty="0" err="1"/>
              <a:t>Wagga</a:t>
            </a:r>
            <a:r>
              <a:rPr lang="en-US" dirty="0"/>
              <a:t>). </a:t>
            </a:r>
            <a:r>
              <a:rPr lang="ru-RU" dirty="0"/>
              <a:t>Один из подвигов, которыми хвастался </a:t>
            </a:r>
            <a:r>
              <a:rPr lang="ru-RU" dirty="0" err="1"/>
              <a:t>Гилдерой</a:t>
            </a:r>
            <a:r>
              <a:rPr lang="ru-RU" dirty="0"/>
              <a:t> </a:t>
            </a:r>
            <a:r>
              <a:rPr lang="ru-RU" dirty="0" err="1"/>
              <a:t>Локхарт</a:t>
            </a:r>
            <a:r>
              <a:rPr lang="ru-RU" dirty="0"/>
              <a:t>, – победа на оборотнем </a:t>
            </a:r>
            <a:r>
              <a:rPr lang="ru-RU" dirty="0" err="1"/>
              <a:t>Уогга-Уогга</a:t>
            </a:r>
            <a:r>
              <a:rPr lang="ru-RU" dirty="0"/>
              <a:t> (</a:t>
            </a:r>
            <a:r>
              <a:rPr lang="en-US" dirty="0" err="1"/>
              <a:t>Wagga</a:t>
            </a:r>
            <a:r>
              <a:rPr lang="en-US" dirty="0"/>
              <a:t> </a:t>
            </a:r>
            <a:r>
              <a:rPr lang="en-US" dirty="0" err="1"/>
              <a:t>Wagga</a:t>
            </a:r>
            <a:r>
              <a:rPr lang="en-US" dirty="0"/>
              <a:t> Werewolf).</a:t>
            </a:r>
          </a:p>
          <a:p>
            <a:pPr fontAlgn="base"/>
            <a:r>
              <a:rPr lang="en-US" b="1" dirty="0"/>
              <a:t>Luna </a:t>
            </a:r>
            <a:r>
              <a:rPr lang="en-US" b="1" dirty="0" err="1"/>
              <a:t>Lovegood</a:t>
            </a:r>
            <a:r>
              <a:rPr lang="en-US" b="1" dirty="0"/>
              <a:t> – </a:t>
            </a:r>
            <a:r>
              <a:rPr lang="ru-RU" b="1" dirty="0"/>
              <a:t>Луна </a:t>
            </a:r>
            <a:r>
              <a:rPr lang="ru-RU" b="1" dirty="0" err="1"/>
              <a:t>Лавгуд</a:t>
            </a:r>
            <a:r>
              <a:rPr lang="ru-RU" b="1" dirty="0"/>
              <a:t>, </a:t>
            </a:r>
            <a:r>
              <a:rPr lang="ru-RU" b="1" dirty="0" err="1"/>
              <a:t>Полумна</a:t>
            </a:r>
            <a:r>
              <a:rPr lang="ru-RU" b="1" dirty="0"/>
              <a:t> </a:t>
            </a:r>
            <a:r>
              <a:rPr lang="ru-RU" b="1" dirty="0" err="1"/>
              <a:t>Лавгуд</a:t>
            </a:r>
            <a:r>
              <a:rPr lang="ru-RU" b="1" dirty="0"/>
              <a:t>, </a:t>
            </a:r>
            <a:r>
              <a:rPr lang="ru-RU" b="1" dirty="0" err="1"/>
              <a:t>Психуна</a:t>
            </a:r>
            <a:r>
              <a:rPr lang="ru-RU" b="1" dirty="0"/>
              <a:t> </a:t>
            </a:r>
            <a:r>
              <a:rPr lang="ru-RU" b="1" dirty="0" err="1"/>
              <a:t>Лавгуд</a:t>
            </a:r>
            <a:r>
              <a:rPr lang="ru-RU" b="1" dirty="0"/>
              <a:t>, самая странная ученица</a:t>
            </a:r>
            <a:endParaRPr lang="ru-RU" dirty="0"/>
          </a:p>
          <a:p>
            <a:pPr fontAlgn="base"/>
            <a:r>
              <a:rPr lang="ru-RU" dirty="0"/>
              <a:t>Фамилия состоит из англ. слов «</a:t>
            </a:r>
            <a:r>
              <a:rPr lang="en-US" dirty="0"/>
              <a:t>love» – </a:t>
            </a:r>
            <a:r>
              <a:rPr lang="ru-RU" dirty="0"/>
              <a:t>любовь, “</a:t>
            </a:r>
            <a:r>
              <a:rPr lang="en-US" dirty="0"/>
              <a:t>good” – </a:t>
            </a:r>
            <a:r>
              <a:rPr lang="ru-RU" dirty="0"/>
              <a:t>добро, хороший, добрый. Имя </a:t>
            </a:r>
            <a:r>
              <a:rPr lang="en-US" dirty="0"/>
              <a:t>Luna </a:t>
            </a:r>
            <a:r>
              <a:rPr lang="ru-RU" dirty="0"/>
              <a:t>на англ. значит «луна», созвучно с «</a:t>
            </a:r>
            <a:r>
              <a:rPr lang="en-US" dirty="0"/>
              <a:t>loony” – </a:t>
            </a:r>
            <a:r>
              <a:rPr lang="ru-RU" dirty="0"/>
              <a:t>безумный. Странноватую девочку </a:t>
            </a:r>
            <a:r>
              <a:rPr lang="ru-RU" dirty="0" err="1"/>
              <a:t>Лавгуд</a:t>
            </a:r>
            <a:r>
              <a:rPr lang="ru-RU" dirty="0"/>
              <a:t> в школе дразнили «</a:t>
            </a:r>
            <a:r>
              <a:rPr lang="en-US" dirty="0"/>
              <a:t>Loony </a:t>
            </a:r>
            <a:r>
              <a:rPr lang="en-US" dirty="0" err="1"/>
              <a:t>Lovegood</a:t>
            </a:r>
            <a:r>
              <a:rPr lang="en-US" dirty="0"/>
              <a:t>”.</a:t>
            </a:r>
          </a:p>
          <a:p>
            <a:pPr fontAlgn="base"/>
            <a:r>
              <a:rPr lang="en-US" b="1" dirty="0"/>
              <a:t>Fleur </a:t>
            </a:r>
            <a:r>
              <a:rPr lang="en-US" b="1" dirty="0" err="1"/>
              <a:t>Delacour</a:t>
            </a:r>
            <a:r>
              <a:rPr lang="en-US" dirty="0"/>
              <a:t> – </a:t>
            </a:r>
            <a:r>
              <a:rPr lang="ru-RU" b="1" dirty="0"/>
              <a:t>Флер </a:t>
            </a:r>
            <a:r>
              <a:rPr lang="ru-RU" b="1" dirty="0" err="1"/>
              <a:t>Делакур</a:t>
            </a:r>
            <a:r>
              <a:rPr lang="ru-RU" b="1" dirty="0"/>
              <a:t>, студентка французской академии магии</a:t>
            </a:r>
            <a:endParaRPr lang="ru-RU" dirty="0"/>
          </a:p>
          <a:p>
            <a:pPr fontAlgn="base"/>
            <a:r>
              <a:rPr lang="ru-RU" dirty="0"/>
              <a:t>С французского “цветок двора” или в переносном смысле “украшение двора”, “первая красавица двора” (“двор” – в значении “королевский двор”).</a:t>
            </a:r>
          </a:p>
          <a:p>
            <a:pPr fontAlgn="base"/>
            <a:r>
              <a:rPr lang="en-US" b="1" dirty="0"/>
              <a:t>Dolores </a:t>
            </a:r>
            <a:r>
              <a:rPr lang="en-US" b="1" dirty="0" err="1"/>
              <a:t>Umbridge</a:t>
            </a:r>
            <a:r>
              <a:rPr lang="en-US" b="1" dirty="0"/>
              <a:t> – </a:t>
            </a:r>
            <a:r>
              <a:rPr lang="ru-RU" b="1" dirty="0"/>
              <a:t>Долорес </a:t>
            </a:r>
            <a:r>
              <a:rPr lang="ru-RU" b="1" dirty="0" err="1"/>
              <a:t>Амбридж</a:t>
            </a:r>
            <a:r>
              <a:rPr lang="ru-RU" b="1" dirty="0"/>
              <a:t>, помощник министра магии</a:t>
            </a:r>
            <a:endParaRPr lang="ru-RU" dirty="0"/>
          </a:p>
          <a:p>
            <a:pPr fontAlgn="base"/>
            <a:r>
              <a:rPr lang="en-US" dirty="0"/>
              <a:t>Dolores (</a:t>
            </a:r>
            <a:r>
              <a:rPr lang="ru-RU" dirty="0"/>
              <a:t>исп.) – скорбь, боль, </a:t>
            </a:r>
            <a:r>
              <a:rPr lang="en-US" dirty="0" err="1"/>
              <a:t>Umbridge</a:t>
            </a:r>
            <a:r>
              <a:rPr lang="en-US" dirty="0"/>
              <a:t> </a:t>
            </a:r>
            <a:r>
              <a:rPr lang="ru-RU" dirty="0"/>
              <a:t>созвучно с англ. “</a:t>
            </a:r>
            <a:r>
              <a:rPr lang="en-US" dirty="0"/>
              <a:t>umbrage” – </a:t>
            </a:r>
            <a:r>
              <a:rPr lang="ru-RU" dirty="0"/>
              <a:t>обида, возмущение.</a:t>
            </a:r>
          </a:p>
          <a:p>
            <a:pPr fontAlgn="base"/>
            <a:r>
              <a:rPr lang="en-US" b="1" dirty="0"/>
              <a:t>Rita </a:t>
            </a:r>
            <a:r>
              <a:rPr lang="en-US" b="1" dirty="0" err="1"/>
              <a:t>Sceeter</a:t>
            </a:r>
            <a:r>
              <a:rPr lang="en-US" b="1" dirty="0"/>
              <a:t> – </a:t>
            </a:r>
            <a:r>
              <a:rPr lang="ru-RU" b="1" dirty="0"/>
              <a:t>Рита </a:t>
            </a:r>
            <a:r>
              <a:rPr lang="ru-RU" b="1" dirty="0" err="1"/>
              <a:t>Скитер</a:t>
            </a:r>
            <a:r>
              <a:rPr lang="ru-RU" b="1" dirty="0"/>
              <a:t>, журналист, писатель</a:t>
            </a:r>
            <a:endParaRPr lang="ru-RU" dirty="0"/>
          </a:p>
          <a:p>
            <a:pPr fontAlgn="base"/>
            <a:r>
              <a:rPr lang="en-US" dirty="0" err="1"/>
              <a:t>Sceeter</a:t>
            </a:r>
            <a:r>
              <a:rPr lang="en-US" dirty="0"/>
              <a:t> (</a:t>
            </a:r>
            <a:r>
              <a:rPr lang="ru-RU" dirty="0"/>
              <a:t>англ.) – комар, москит.</a:t>
            </a:r>
          </a:p>
          <a:p>
            <a:pPr fontAlgn="base"/>
            <a:r>
              <a:rPr lang="en-US" b="1" dirty="0"/>
              <a:t>Lavender Brown – </a:t>
            </a:r>
            <a:r>
              <a:rPr lang="ru-RU" b="1" dirty="0"/>
              <a:t>Лаванда Браун, ученица из </a:t>
            </a:r>
            <a:r>
              <a:rPr lang="ru-RU" b="1" dirty="0" err="1"/>
              <a:t>Гриффиндора</a:t>
            </a:r>
            <a:endParaRPr lang="ru-RU" dirty="0"/>
          </a:p>
          <a:p>
            <a:pPr fontAlgn="base"/>
            <a:r>
              <a:rPr lang="en-US" dirty="0"/>
              <a:t>Lavender (</a:t>
            </a:r>
            <a:r>
              <a:rPr lang="ru-RU" dirty="0"/>
              <a:t>англ.) – лаванда. </a:t>
            </a:r>
            <a:r>
              <a:rPr lang="en-US" dirty="0"/>
              <a:t>Brown – </a:t>
            </a:r>
            <a:r>
              <a:rPr lang="ru-RU" dirty="0"/>
              <a:t>распространенная фамилия, букв. «коричневый», вряд ли имеет смысловую нагрузку.</a:t>
            </a:r>
          </a:p>
          <a:p>
            <a:pPr fontAlgn="base"/>
            <a:r>
              <a:rPr lang="en-US" b="1" dirty="0"/>
              <a:t>Dobby – </a:t>
            </a:r>
            <a:r>
              <a:rPr lang="ru-RU" b="1" dirty="0" err="1"/>
              <a:t>Добби</a:t>
            </a:r>
            <a:r>
              <a:rPr lang="ru-RU" b="1" dirty="0"/>
              <a:t>, домовой эльф</a:t>
            </a:r>
            <a:endParaRPr lang="ru-RU" dirty="0"/>
          </a:p>
          <a:p>
            <a:pPr fontAlgn="base"/>
            <a:r>
              <a:rPr lang="en-US" dirty="0"/>
              <a:t>Dobbin (</a:t>
            </a:r>
            <a:r>
              <a:rPr lang="ru-RU" dirty="0"/>
              <a:t>англ.) – рабочая лошадь.</a:t>
            </a:r>
          </a:p>
          <a:p>
            <a:pPr fontAlgn="base"/>
            <a:r>
              <a:rPr lang="en-US" b="1" dirty="0"/>
              <a:t>Moaning Myrtle – </a:t>
            </a:r>
            <a:r>
              <a:rPr lang="ru-RU" b="1" dirty="0"/>
              <a:t>Плакса </a:t>
            </a:r>
            <a:r>
              <a:rPr lang="ru-RU" b="1" dirty="0" err="1"/>
              <a:t>Миртл</a:t>
            </a:r>
            <a:r>
              <a:rPr lang="ru-RU" b="1" dirty="0"/>
              <a:t>, </a:t>
            </a:r>
            <a:r>
              <a:rPr lang="ru-RU" b="1" dirty="0" err="1"/>
              <a:t>Меланхольная</a:t>
            </a:r>
            <a:r>
              <a:rPr lang="ru-RU" b="1" dirty="0"/>
              <a:t> </a:t>
            </a:r>
            <a:r>
              <a:rPr lang="ru-RU" b="1" dirty="0" err="1"/>
              <a:t>Миртл</a:t>
            </a:r>
            <a:r>
              <a:rPr lang="ru-RU" b="1" dirty="0"/>
              <a:t>, привидение ученицы </a:t>
            </a:r>
            <a:r>
              <a:rPr lang="ru-RU" b="1" dirty="0" err="1"/>
              <a:t>Хогвартса</a:t>
            </a:r>
            <a:endParaRPr lang="ru-RU" dirty="0"/>
          </a:p>
          <a:p>
            <a:pPr fontAlgn="base"/>
            <a:r>
              <a:rPr lang="en-US" dirty="0"/>
              <a:t>Moaning (</a:t>
            </a:r>
            <a:r>
              <a:rPr lang="ru-RU" dirty="0"/>
              <a:t>англ.) – стенающая, плачущая. </a:t>
            </a:r>
            <a:r>
              <a:rPr lang="en-US" dirty="0"/>
              <a:t>Myrtle (</a:t>
            </a:r>
            <a:r>
              <a:rPr lang="ru-RU" dirty="0"/>
              <a:t>англ.) – мирт (вечнозеленое растение).</a:t>
            </a:r>
          </a:p>
          <a:p>
            <a:endParaRPr lang="ru-RU" dirty="0"/>
          </a:p>
        </p:txBody>
      </p:sp>
    </p:spTree>
    <p:extLst>
      <p:ext uri="{BB962C8B-B14F-4D97-AF65-F5344CB8AC3E}">
        <p14:creationId xmlns:p14="http://schemas.microsoft.com/office/powerpoint/2010/main" val="41094331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2060848"/>
            <a:ext cx="8229600" cy="4035152"/>
          </a:xfrm>
        </p:spPr>
        <p:txBody>
          <a:bodyPr>
            <a:normAutofit fontScale="92500" lnSpcReduction="10000"/>
          </a:bodyPr>
          <a:lstStyle/>
          <a:p>
            <a:r>
              <a:rPr lang="en-US" dirty="0"/>
              <a:t>The son of James and Lily Potter and nephew of Vernon and Petunia </a:t>
            </a:r>
            <a:r>
              <a:rPr lang="en-US" dirty="0" err="1"/>
              <a:t>Dursley</a:t>
            </a:r>
            <a:r>
              <a:rPr lang="en-US" dirty="0"/>
              <a:t>. At the beginning of the book, </a:t>
            </a:r>
            <a:r>
              <a:rPr lang="en-US" dirty="0" smtClean="0">
                <a:solidFill>
                  <a:srgbClr val="FFFF00"/>
                </a:solidFill>
              </a:rPr>
              <a:t>HE</a:t>
            </a:r>
            <a:r>
              <a:rPr lang="en-US" dirty="0" smtClean="0"/>
              <a:t> </a:t>
            </a:r>
            <a:r>
              <a:rPr lang="en-US" dirty="0"/>
              <a:t>is an unimpressive figure: skinny, sloppy, isolated from his family, the constant victim of his cousin's bullying, and marked with a lightning-shaped scar on his forehead (the result of </a:t>
            </a:r>
            <a:r>
              <a:rPr lang="en-US" dirty="0" err="1"/>
              <a:t>Voldemort's</a:t>
            </a:r>
            <a:r>
              <a:rPr lang="en-US" dirty="0"/>
              <a:t> failed attempt to kill </a:t>
            </a:r>
            <a:r>
              <a:rPr lang="en-US" dirty="0">
                <a:solidFill>
                  <a:srgbClr val="FFFF00"/>
                </a:solidFill>
              </a:rPr>
              <a:t>him</a:t>
            </a:r>
            <a:r>
              <a:rPr lang="en-US" dirty="0"/>
              <a:t> during his infancy). After his discovery of his magical abilities and his introduction to the </a:t>
            </a:r>
            <a:r>
              <a:rPr lang="en-US" dirty="0" err="1"/>
              <a:t>wizarding</a:t>
            </a:r>
            <a:r>
              <a:rPr lang="en-US" dirty="0"/>
              <a:t> world and Hogwarts, </a:t>
            </a:r>
            <a:r>
              <a:rPr lang="en-US" dirty="0" smtClean="0">
                <a:solidFill>
                  <a:srgbClr val="FFFF00"/>
                </a:solidFill>
              </a:rPr>
              <a:t>HE</a:t>
            </a:r>
            <a:r>
              <a:rPr lang="en-US" dirty="0" smtClean="0"/>
              <a:t> </a:t>
            </a:r>
            <a:r>
              <a:rPr lang="en-US" dirty="0"/>
              <a:t>begins to grow in confidence, strength, and courage until he becomes a worthy protagonist, capable of facing off against the Dark Lord himself by the end of the book. </a:t>
            </a:r>
            <a:endParaRPr lang="ru-RU" dirty="0"/>
          </a:p>
        </p:txBody>
      </p:sp>
      <p:sp>
        <p:nvSpPr>
          <p:cNvPr id="3" name="Заголовок 2"/>
          <p:cNvSpPr>
            <a:spLocks noGrp="1"/>
          </p:cNvSpPr>
          <p:nvPr>
            <p:ph type="title"/>
          </p:nvPr>
        </p:nvSpPr>
        <p:spPr>
          <a:xfrm>
            <a:off x="467544" y="764704"/>
            <a:ext cx="8229600" cy="1219200"/>
          </a:xfrm>
        </p:spPr>
        <p:txBody>
          <a:bodyPr>
            <a:normAutofit fontScale="90000"/>
          </a:bodyPr>
          <a:lstStyle/>
          <a:p>
            <a:pPr algn="ctr"/>
            <a:r>
              <a:rPr lang="en-US" b="1" dirty="0" smtClean="0">
                <a:effectLst/>
              </a:rPr>
              <a:t/>
            </a:r>
            <a:br>
              <a:rPr lang="en-US" b="1" dirty="0" smtClean="0">
                <a:effectLst/>
              </a:rPr>
            </a:br>
            <a:r>
              <a:rPr lang="en-US" b="1" dirty="0">
                <a:effectLst/>
              </a:rPr>
              <a:t/>
            </a:r>
            <a:br>
              <a:rPr lang="en-US" b="1" dirty="0">
                <a:effectLst/>
              </a:rPr>
            </a:br>
            <a:r>
              <a:rPr lang="en-US" b="1" dirty="0" smtClean="0">
                <a:effectLst/>
              </a:rPr>
              <a:t>Characters</a:t>
            </a:r>
            <a:br>
              <a:rPr lang="en-US" b="1" dirty="0" smtClean="0">
                <a:effectLst/>
              </a:rPr>
            </a:br>
            <a:r>
              <a:rPr lang="en-US" b="1" i="1" dirty="0" smtClean="0">
                <a:solidFill>
                  <a:srgbClr val="FFFF00"/>
                </a:solidFill>
                <a:effectLst>
                  <a:outerShdw blurRad="38100" dist="38100" dir="2700000" algn="tl">
                    <a:srgbClr val="000000">
                      <a:alpha val="43137"/>
                    </a:srgbClr>
                  </a:outerShdw>
                </a:effectLst>
              </a:rPr>
              <a:t>Who are you???</a:t>
            </a:r>
            <a:r>
              <a:rPr lang="en-US" b="1" dirty="0">
                <a:effectLst/>
              </a:rPr>
              <a:t/>
            </a:r>
            <a:br>
              <a:rPr lang="en-US" b="1" dirty="0">
                <a:effectLst/>
              </a:rPr>
            </a:br>
            <a:endParaRPr lang="ru-RU" dirty="0"/>
          </a:p>
        </p:txBody>
      </p:sp>
    </p:spTree>
    <p:extLst>
      <p:ext uri="{BB962C8B-B14F-4D97-AF65-F5344CB8AC3E}">
        <p14:creationId xmlns:p14="http://schemas.microsoft.com/office/powerpoint/2010/main" val="11870187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en-US" b="1" dirty="0" smtClean="0">
                <a:effectLst>
                  <a:outerShdw blurRad="38100" dist="38100" dir="2700000" algn="tl">
                    <a:srgbClr val="000000">
                      <a:alpha val="43137"/>
                    </a:srgbClr>
                  </a:outerShdw>
                </a:effectLst>
              </a:rPr>
              <a:t>This is Harry Potter.</a:t>
            </a:r>
            <a:endParaRPr lang="ru-RU" b="1" dirty="0">
              <a:effectLst>
                <a:outerShdw blurRad="38100" dist="38100" dir="2700000" algn="tl">
                  <a:srgbClr val="000000">
                    <a:alpha val="43137"/>
                  </a:srgbClr>
                </a:outerShdw>
              </a:effectLst>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9672" y="2564904"/>
            <a:ext cx="5795120" cy="325975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5639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en-US" dirty="0"/>
              <a:t>A first-year in Gryffindor House, </a:t>
            </a:r>
            <a:r>
              <a:rPr lang="en-US" dirty="0" smtClean="0">
                <a:solidFill>
                  <a:srgbClr val="FFFF00"/>
                </a:solidFill>
              </a:rPr>
              <a:t>SHE</a:t>
            </a:r>
            <a:r>
              <a:rPr lang="en-US" dirty="0" smtClean="0"/>
              <a:t> </a:t>
            </a:r>
            <a:r>
              <a:rPr lang="en-US" dirty="0"/>
              <a:t>is </a:t>
            </a:r>
            <a:r>
              <a:rPr lang="en-US" dirty="0" err="1"/>
              <a:t>Muggle</a:t>
            </a:r>
            <a:r>
              <a:rPr lang="en-US" dirty="0"/>
              <a:t>-born, meaning that neither of her parents has magical ability. Despite her background, </a:t>
            </a:r>
            <a:r>
              <a:rPr lang="en-US" dirty="0" smtClean="0">
                <a:solidFill>
                  <a:srgbClr val="FFFF00"/>
                </a:solidFill>
              </a:rPr>
              <a:t>SHE</a:t>
            </a:r>
            <a:r>
              <a:rPr lang="en-US" dirty="0" smtClean="0"/>
              <a:t> </a:t>
            </a:r>
            <a:r>
              <a:rPr lang="en-US" dirty="0"/>
              <a:t>gains a reputation of being one of the brightest witches in her year, particularly because of her unfailing work ethic and determination to succeed and perhaps because of her insecurity over her background (plus her final exam grade of 112 percent in Charms). Unfortunately, </a:t>
            </a:r>
            <a:r>
              <a:rPr lang="en-US" dirty="0" smtClean="0">
                <a:solidFill>
                  <a:srgbClr val="FFFF00"/>
                </a:solidFill>
              </a:rPr>
              <a:t>HER</a:t>
            </a:r>
            <a:r>
              <a:rPr lang="en-US" dirty="0" smtClean="0"/>
              <a:t> academic </a:t>
            </a:r>
            <a:r>
              <a:rPr lang="en-US" dirty="0"/>
              <a:t>diligence also gives her the reputation of being an annoying know-it-all, and she starts out the school year with few friends. </a:t>
            </a:r>
            <a:endParaRPr lang="ru-RU" dirty="0"/>
          </a:p>
        </p:txBody>
      </p:sp>
    </p:spTree>
    <p:extLst>
      <p:ext uri="{BB962C8B-B14F-4D97-AF65-F5344CB8AC3E}">
        <p14:creationId xmlns:p14="http://schemas.microsoft.com/office/powerpoint/2010/main" val="37877879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en-US" dirty="0" smtClean="0"/>
              <a:t>This is </a:t>
            </a:r>
            <a:r>
              <a:rPr lang="en-US" b="1" dirty="0"/>
              <a:t>Hermione Granger</a:t>
            </a:r>
            <a:endParaRPr lang="ru-RU" dirty="0"/>
          </a:p>
          <a:p>
            <a:endParaRPr lang="ru-RU" dirty="0"/>
          </a:p>
        </p:txBody>
      </p:sp>
      <p:pic>
        <p:nvPicPr>
          <p:cNvPr id="7170" name="Picture 2" descr="https://c.wallhere.com/photos/13/4f/Emma_Watson_Hermione_Granger_Harry_Potter-44594.jpg!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9672" y="2420888"/>
            <a:ext cx="5875853" cy="367240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252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en-US" dirty="0"/>
              <a:t>Described as blonde with a pale, pointed face, </a:t>
            </a:r>
            <a:r>
              <a:rPr lang="en-US" dirty="0" smtClean="0">
                <a:solidFill>
                  <a:srgbClr val="FFFF00"/>
                </a:solidFill>
              </a:rPr>
              <a:t>HE</a:t>
            </a:r>
            <a:r>
              <a:rPr lang="en-US" dirty="0" smtClean="0"/>
              <a:t> comes </a:t>
            </a:r>
            <a:r>
              <a:rPr lang="en-US" dirty="0"/>
              <a:t>from an ancient, wealthy </a:t>
            </a:r>
            <a:r>
              <a:rPr lang="en-US" dirty="0" err="1"/>
              <a:t>wizarding</a:t>
            </a:r>
            <a:r>
              <a:rPr lang="en-US" dirty="0"/>
              <a:t> family and makes no pretense of his negative view toward </a:t>
            </a:r>
            <a:r>
              <a:rPr lang="en-US" dirty="0" err="1"/>
              <a:t>Muggles</a:t>
            </a:r>
            <a:r>
              <a:rPr lang="en-US" dirty="0"/>
              <a:t>, half-bloods, and "</a:t>
            </a:r>
            <a:r>
              <a:rPr lang="en-US" dirty="0" err="1"/>
              <a:t>mudbloods</a:t>
            </a:r>
            <a:r>
              <a:rPr lang="en-US" dirty="0"/>
              <a:t>." Harry first meets </a:t>
            </a:r>
            <a:r>
              <a:rPr lang="en-US" dirty="0" smtClean="0">
                <a:solidFill>
                  <a:srgbClr val="FFFF00"/>
                </a:solidFill>
              </a:rPr>
              <a:t>HIM</a:t>
            </a:r>
            <a:r>
              <a:rPr lang="en-US" dirty="0" smtClean="0"/>
              <a:t> in </a:t>
            </a:r>
            <a:r>
              <a:rPr lang="en-US" dirty="0"/>
              <a:t>Madam </a:t>
            </a:r>
            <a:r>
              <a:rPr lang="en-US" dirty="0" err="1"/>
              <a:t>Malkin's</a:t>
            </a:r>
            <a:r>
              <a:rPr lang="en-US" dirty="0"/>
              <a:t> robe shop and is struck by his arrogant and prejudiced personality. During their ride on the Hogwarts Express, </a:t>
            </a:r>
            <a:r>
              <a:rPr lang="en-US" dirty="0" smtClean="0">
                <a:solidFill>
                  <a:srgbClr val="FFFF00"/>
                </a:solidFill>
              </a:rPr>
              <a:t>HE</a:t>
            </a:r>
            <a:r>
              <a:rPr lang="en-US" dirty="0" smtClean="0"/>
              <a:t> attempts </a:t>
            </a:r>
            <a:r>
              <a:rPr lang="en-US" dirty="0"/>
              <a:t>to become friends with Harry but, upon Harry's rebuff, </a:t>
            </a:r>
            <a:r>
              <a:rPr lang="en-US" dirty="0" smtClean="0">
                <a:solidFill>
                  <a:srgbClr val="FFFF00"/>
                </a:solidFill>
              </a:rPr>
              <a:t>HE</a:t>
            </a:r>
            <a:r>
              <a:rPr lang="en-US" dirty="0" smtClean="0"/>
              <a:t> becomes </a:t>
            </a:r>
            <a:r>
              <a:rPr lang="en-US" dirty="0"/>
              <a:t>his firm enemy and wastes no opportunity to mock Harry or his friends. </a:t>
            </a:r>
            <a:endParaRPr lang="ru-RU" dirty="0"/>
          </a:p>
        </p:txBody>
      </p:sp>
    </p:spTree>
    <p:extLst>
      <p:ext uri="{BB962C8B-B14F-4D97-AF65-F5344CB8AC3E}">
        <p14:creationId xmlns:p14="http://schemas.microsoft.com/office/powerpoint/2010/main" val="5234406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en-US" dirty="0" smtClean="0"/>
              <a:t>This is </a:t>
            </a:r>
            <a:r>
              <a:rPr lang="en-US" b="1" dirty="0"/>
              <a:t>Draco </a:t>
            </a:r>
            <a:r>
              <a:rPr lang="en-US" b="1" dirty="0" err="1"/>
              <a:t>Malfoy</a:t>
            </a:r>
            <a:endParaRPr lang="ru-RU" dirty="0"/>
          </a:p>
          <a:p>
            <a:endParaRPr lang="ru-RU" dirty="0"/>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2421699"/>
            <a:ext cx="4173488" cy="313011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271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down)">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908720"/>
            <a:ext cx="8229600" cy="5616624"/>
          </a:xfrm>
        </p:spPr>
        <p:txBody>
          <a:bodyPr numCol="2">
            <a:normAutofit/>
          </a:bodyPr>
          <a:lstStyle/>
          <a:p>
            <a:pPr fontAlgn="base"/>
            <a:r>
              <a:rPr lang="en-US" sz="2000" b="1" i="1" dirty="0" smtClean="0">
                <a:solidFill>
                  <a:srgbClr val="FFFF00"/>
                </a:solidFill>
                <a:effectLst>
                  <a:outerShdw blurRad="38100" dist="38100" dir="2700000" algn="tl">
                    <a:srgbClr val="000000">
                      <a:alpha val="43137"/>
                    </a:srgbClr>
                  </a:outerShdw>
                </a:effectLst>
              </a:rPr>
              <a:t>1Where </a:t>
            </a:r>
            <a:r>
              <a:rPr lang="en-US" sz="2000" b="1" i="1" dirty="0">
                <a:solidFill>
                  <a:srgbClr val="FFFF00"/>
                </a:solidFill>
                <a:effectLst>
                  <a:outerShdw blurRad="38100" dist="38100" dir="2700000" algn="tl">
                    <a:srgbClr val="000000">
                      <a:alpha val="43137"/>
                    </a:srgbClr>
                  </a:outerShdw>
                </a:effectLst>
              </a:rPr>
              <a:t>do the </a:t>
            </a:r>
            <a:r>
              <a:rPr lang="en-US" sz="2000" b="1" i="1" dirty="0" err="1">
                <a:solidFill>
                  <a:srgbClr val="FFFF00"/>
                </a:solidFill>
                <a:effectLst>
                  <a:outerShdw blurRad="38100" dist="38100" dir="2700000" algn="tl">
                    <a:srgbClr val="000000">
                      <a:alpha val="43137"/>
                    </a:srgbClr>
                  </a:outerShdw>
                </a:effectLst>
              </a:rPr>
              <a:t>Dursleys</a:t>
            </a:r>
            <a:r>
              <a:rPr lang="en-US" sz="2000" b="1" i="1" dirty="0">
                <a:solidFill>
                  <a:srgbClr val="FFFF00"/>
                </a:solidFill>
                <a:effectLst>
                  <a:outerShdw blurRad="38100" dist="38100" dir="2700000" algn="tl">
                    <a:srgbClr val="000000">
                      <a:alpha val="43137"/>
                    </a:srgbClr>
                  </a:outerShdw>
                </a:effectLst>
              </a:rPr>
              <a:t> live?</a:t>
            </a:r>
            <a:endParaRPr lang="ru-RU" sz="2000" b="1" i="1" dirty="0">
              <a:solidFill>
                <a:srgbClr val="FFFF00"/>
              </a:solidFill>
              <a:effectLst>
                <a:outerShdw blurRad="38100" dist="38100" dir="2700000" algn="tl">
                  <a:srgbClr val="000000">
                    <a:alpha val="43137"/>
                  </a:srgbClr>
                </a:outerShdw>
              </a:effectLst>
            </a:endParaRPr>
          </a:p>
          <a:p>
            <a:pPr lvl="0" fontAlgn="ctr"/>
            <a:r>
              <a:rPr lang="ru-RU" sz="2000" dirty="0" err="1"/>
              <a:t>London</a:t>
            </a:r>
            <a:r>
              <a:rPr lang="ru-RU" sz="2000" dirty="0"/>
              <a:t> </a:t>
            </a:r>
          </a:p>
          <a:p>
            <a:pPr lvl="0" fontAlgn="ctr"/>
            <a:r>
              <a:rPr lang="ru-RU" sz="2000" dirty="0" err="1"/>
              <a:t>Chelsea</a:t>
            </a:r>
            <a:r>
              <a:rPr lang="ru-RU" sz="2000" dirty="0"/>
              <a:t> </a:t>
            </a:r>
          </a:p>
          <a:p>
            <a:pPr lvl="0" fontAlgn="ctr"/>
            <a:r>
              <a:rPr lang="ru-RU" sz="2000" dirty="0" err="1"/>
              <a:t>Surrey</a:t>
            </a:r>
            <a:r>
              <a:rPr lang="ru-RU" sz="2000" dirty="0"/>
              <a:t> </a:t>
            </a:r>
          </a:p>
          <a:p>
            <a:pPr lvl="0" fontAlgn="ctr"/>
            <a:r>
              <a:rPr lang="ru-RU" sz="2000" dirty="0" err="1"/>
              <a:t>Staffordshire</a:t>
            </a:r>
            <a:r>
              <a:rPr lang="ru-RU" sz="2000" dirty="0"/>
              <a:t> </a:t>
            </a:r>
            <a:endParaRPr lang="en-US" sz="2000" dirty="0" smtClean="0"/>
          </a:p>
          <a:p>
            <a:pPr lvl="0" fontAlgn="ctr"/>
            <a:endParaRPr lang="ru-RU" sz="2000" dirty="0"/>
          </a:p>
          <a:p>
            <a:pPr fontAlgn="base"/>
            <a:r>
              <a:rPr lang="ru-RU" sz="2000" b="1" i="1" dirty="0" smtClean="0">
                <a:solidFill>
                  <a:srgbClr val="FFFF00"/>
                </a:solidFill>
                <a:effectLst>
                  <a:outerShdw blurRad="38100" dist="38100" dir="2700000" algn="tl">
                    <a:srgbClr val="000000">
                      <a:alpha val="43137"/>
                    </a:srgbClr>
                  </a:outerShdw>
                </a:effectLst>
              </a:rPr>
              <a:t>2</a:t>
            </a:r>
            <a:r>
              <a:rPr lang="en-US" sz="2000" b="1" i="1" dirty="0" smtClean="0">
                <a:solidFill>
                  <a:srgbClr val="FFFF00"/>
                </a:solidFill>
                <a:effectLst>
                  <a:outerShdw blurRad="38100" dist="38100" dir="2700000" algn="tl">
                    <a:srgbClr val="000000">
                      <a:alpha val="43137"/>
                    </a:srgbClr>
                  </a:outerShdw>
                </a:effectLst>
              </a:rPr>
              <a:t> The </a:t>
            </a:r>
            <a:r>
              <a:rPr lang="en-US" sz="2000" b="1" i="1" dirty="0">
                <a:solidFill>
                  <a:srgbClr val="FFFF00"/>
                </a:solidFill>
                <a:effectLst>
                  <a:outerShdw blurRad="38100" dist="38100" dir="2700000" algn="tl">
                    <a:srgbClr val="000000">
                      <a:alpha val="43137"/>
                    </a:srgbClr>
                  </a:outerShdw>
                </a:effectLst>
              </a:rPr>
              <a:t>day before Harry is dropped on his doorstep, Vernon </a:t>
            </a:r>
            <a:r>
              <a:rPr lang="en-US" sz="2000" b="1" i="1" dirty="0" err="1">
                <a:solidFill>
                  <a:srgbClr val="FFFF00"/>
                </a:solidFill>
                <a:effectLst>
                  <a:outerShdw blurRad="38100" dist="38100" dir="2700000" algn="tl">
                    <a:srgbClr val="000000">
                      <a:alpha val="43137"/>
                    </a:srgbClr>
                  </a:outerShdw>
                </a:effectLst>
              </a:rPr>
              <a:t>Dursley</a:t>
            </a:r>
            <a:r>
              <a:rPr lang="en-US" sz="2000" b="1" i="1" dirty="0">
                <a:solidFill>
                  <a:srgbClr val="FFFF00"/>
                </a:solidFill>
                <a:effectLst>
                  <a:outerShdw blurRad="38100" dist="38100" dir="2700000" algn="tl">
                    <a:srgbClr val="000000">
                      <a:alpha val="43137"/>
                    </a:srgbClr>
                  </a:outerShdw>
                </a:effectLst>
              </a:rPr>
              <a:t> is unsettled by the sight of ___.</a:t>
            </a:r>
            <a:endParaRPr lang="ru-RU" sz="2000" b="1" i="1" dirty="0">
              <a:solidFill>
                <a:srgbClr val="FFFF00"/>
              </a:solidFill>
              <a:effectLst>
                <a:outerShdw blurRad="38100" dist="38100" dir="2700000" algn="tl">
                  <a:srgbClr val="000000">
                    <a:alpha val="43137"/>
                  </a:srgbClr>
                </a:outerShdw>
              </a:effectLst>
            </a:endParaRPr>
          </a:p>
          <a:p>
            <a:pPr lvl="0" fontAlgn="ctr"/>
            <a:r>
              <a:rPr lang="ru-RU" sz="2000" dirty="0"/>
              <a:t>A </a:t>
            </a:r>
            <a:r>
              <a:rPr lang="ru-RU" sz="2000" dirty="0" err="1"/>
              <a:t>map-reading</a:t>
            </a:r>
            <a:r>
              <a:rPr lang="ru-RU" sz="2000" dirty="0"/>
              <a:t> </a:t>
            </a:r>
            <a:r>
              <a:rPr lang="ru-RU" sz="2000" dirty="0" err="1"/>
              <a:t>cat</a:t>
            </a:r>
            <a:r>
              <a:rPr lang="ru-RU" sz="2000" dirty="0"/>
              <a:t> </a:t>
            </a:r>
          </a:p>
          <a:p>
            <a:pPr lvl="0" fontAlgn="ctr"/>
            <a:r>
              <a:rPr lang="ru-RU" sz="2000" dirty="0"/>
              <a:t>A </a:t>
            </a:r>
            <a:r>
              <a:rPr lang="ru-RU" sz="2000" dirty="0" err="1"/>
              <a:t>levitating</a:t>
            </a:r>
            <a:r>
              <a:rPr lang="ru-RU" sz="2000" dirty="0"/>
              <a:t> </a:t>
            </a:r>
            <a:r>
              <a:rPr lang="ru-RU" sz="2000" dirty="0" err="1"/>
              <a:t>man</a:t>
            </a:r>
            <a:r>
              <a:rPr lang="ru-RU" sz="2000" dirty="0"/>
              <a:t> </a:t>
            </a:r>
          </a:p>
          <a:p>
            <a:pPr lvl="0" fontAlgn="ctr"/>
            <a:r>
              <a:rPr lang="ru-RU" sz="2000" dirty="0" err="1"/>
              <a:t>Lord</a:t>
            </a:r>
            <a:r>
              <a:rPr lang="ru-RU" sz="2000" dirty="0"/>
              <a:t> </a:t>
            </a:r>
            <a:r>
              <a:rPr lang="ru-RU" sz="2000" dirty="0" err="1"/>
              <a:t>Voldemort</a:t>
            </a:r>
            <a:r>
              <a:rPr lang="ru-RU" sz="2000" dirty="0"/>
              <a:t> </a:t>
            </a:r>
          </a:p>
          <a:p>
            <a:pPr lvl="0" fontAlgn="ctr"/>
            <a:r>
              <a:rPr lang="ru-RU" sz="2000" dirty="0"/>
              <a:t>A </a:t>
            </a:r>
            <a:r>
              <a:rPr lang="ru-RU" sz="2000" dirty="0" err="1"/>
              <a:t>talking</a:t>
            </a:r>
            <a:r>
              <a:rPr lang="ru-RU" sz="2000" dirty="0"/>
              <a:t> </a:t>
            </a:r>
            <a:r>
              <a:rPr lang="ru-RU" sz="2000" dirty="0" err="1"/>
              <a:t>owl</a:t>
            </a:r>
            <a:r>
              <a:rPr lang="ru-RU" sz="2000" dirty="0"/>
              <a:t> </a:t>
            </a:r>
            <a:endParaRPr lang="en-US" sz="2000" dirty="0" smtClean="0"/>
          </a:p>
          <a:p>
            <a:pPr lvl="0" fontAlgn="ctr"/>
            <a:endParaRPr lang="ru-RU" sz="2000" dirty="0"/>
          </a:p>
          <a:p>
            <a:pPr fontAlgn="base"/>
            <a:r>
              <a:rPr lang="ru-RU" sz="2000" b="1" dirty="0" smtClean="0">
                <a:solidFill>
                  <a:srgbClr val="FFFF00"/>
                </a:solidFill>
                <a:effectLst>
                  <a:outerShdw blurRad="38100" dist="38100" dir="2700000" algn="tl">
                    <a:srgbClr val="000000">
                      <a:alpha val="43137"/>
                    </a:srgbClr>
                  </a:outerShdw>
                </a:effectLst>
              </a:rPr>
              <a:t>3</a:t>
            </a:r>
            <a:r>
              <a:rPr lang="en-US" sz="2000" b="1" dirty="0" smtClean="0">
                <a:solidFill>
                  <a:srgbClr val="FFFF00"/>
                </a:solidFill>
                <a:effectLst>
                  <a:outerShdw blurRad="38100" dist="38100" dir="2700000" algn="tl">
                    <a:srgbClr val="000000">
                      <a:alpha val="43137"/>
                    </a:srgbClr>
                  </a:outerShdw>
                </a:effectLst>
              </a:rPr>
              <a:t>What </a:t>
            </a:r>
            <a:r>
              <a:rPr lang="en-US" sz="2000" b="1" dirty="0">
                <a:solidFill>
                  <a:srgbClr val="FFFF00"/>
                </a:solidFill>
                <a:effectLst>
                  <a:outerShdw blurRad="38100" dist="38100" dir="2700000" algn="tl">
                    <a:srgbClr val="000000">
                      <a:alpha val="43137"/>
                    </a:srgbClr>
                  </a:outerShdw>
                </a:effectLst>
              </a:rPr>
              <a:t>nickname do Dumbledore and McGonagall use when discussing </a:t>
            </a:r>
            <a:r>
              <a:rPr lang="en-US" sz="2000" b="1" dirty="0" err="1">
                <a:solidFill>
                  <a:srgbClr val="FFFF00"/>
                </a:solidFill>
                <a:effectLst>
                  <a:outerShdw blurRad="38100" dist="38100" dir="2700000" algn="tl">
                    <a:srgbClr val="000000">
                      <a:alpha val="43137"/>
                    </a:srgbClr>
                  </a:outerShdw>
                </a:effectLst>
              </a:rPr>
              <a:t>Voldemort</a:t>
            </a:r>
            <a:r>
              <a:rPr lang="en-US" sz="2000" b="1" dirty="0">
                <a:solidFill>
                  <a:srgbClr val="FFFF00"/>
                </a:solidFill>
                <a:effectLst>
                  <a:outerShdw blurRad="38100" dist="38100" dir="2700000" algn="tl">
                    <a:srgbClr val="000000">
                      <a:alpha val="43137"/>
                    </a:srgbClr>
                  </a:outerShdw>
                </a:effectLst>
              </a:rPr>
              <a:t>?</a:t>
            </a:r>
            <a:endParaRPr lang="ru-RU" sz="2000" b="1" dirty="0">
              <a:solidFill>
                <a:srgbClr val="FFFF00"/>
              </a:solidFill>
              <a:effectLst>
                <a:outerShdw blurRad="38100" dist="38100" dir="2700000" algn="tl">
                  <a:srgbClr val="000000">
                    <a:alpha val="43137"/>
                  </a:srgbClr>
                </a:outerShdw>
              </a:effectLst>
            </a:endParaRPr>
          </a:p>
          <a:p>
            <a:pPr lvl="0" fontAlgn="ctr"/>
            <a:r>
              <a:rPr lang="ru-RU" sz="2000" dirty="0" err="1"/>
              <a:t>The</a:t>
            </a:r>
            <a:r>
              <a:rPr lang="ru-RU" sz="2000" dirty="0"/>
              <a:t> </a:t>
            </a:r>
            <a:r>
              <a:rPr lang="ru-RU" sz="2000" dirty="0" err="1"/>
              <a:t>Dark</a:t>
            </a:r>
            <a:r>
              <a:rPr lang="ru-RU" sz="2000" dirty="0"/>
              <a:t> </a:t>
            </a:r>
            <a:r>
              <a:rPr lang="ru-RU" sz="2000" dirty="0" err="1"/>
              <a:t>Lord</a:t>
            </a:r>
            <a:r>
              <a:rPr lang="ru-RU" sz="2000" dirty="0"/>
              <a:t> </a:t>
            </a:r>
          </a:p>
          <a:p>
            <a:pPr lvl="0" fontAlgn="ctr"/>
            <a:r>
              <a:rPr lang="ru-RU" sz="2000" dirty="0" err="1"/>
              <a:t>You-Know-Who</a:t>
            </a:r>
            <a:r>
              <a:rPr lang="ru-RU" sz="2000" dirty="0"/>
              <a:t> </a:t>
            </a:r>
          </a:p>
          <a:p>
            <a:pPr lvl="0" fontAlgn="ctr"/>
            <a:r>
              <a:rPr lang="ru-RU" sz="2000" dirty="0" err="1"/>
              <a:t>Old</a:t>
            </a:r>
            <a:r>
              <a:rPr lang="ru-RU" sz="2000" dirty="0"/>
              <a:t> </a:t>
            </a:r>
            <a:r>
              <a:rPr lang="ru-RU" sz="2000" dirty="0" err="1"/>
              <a:t>Voldy</a:t>
            </a:r>
            <a:r>
              <a:rPr lang="ru-RU" sz="2000" dirty="0"/>
              <a:t> </a:t>
            </a:r>
          </a:p>
          <a:p>
            <a:pPr lvl="0" fontAlgn="ctr"/>
            <a:r>
              <a:rPr lang="ru-RU" sz="2000" dirty="0" err="1"/>
              <a:t>Deathy</a:t>
            </a:r>
            <a:r>
              <a:rPr lang="ru-RU" sz="2000" dirty="0"/>
              <a:t> </a:t>
            </a:r>
            <a:r>
              <a:rPr lang="ru-RU" sz="2000" dirty="0" err="1"/>
              <a:t>McDeathface</a:t>
            </a:r>
            <a:r>
              <a:rPr lang="ru-RU" sz="2000" dirty="0"/>
              <a:t> </a:t>
            </a:r>
            <a:endParaRPr lang="en-US" sz="2000" dirty="0" smtClean="0"/>
          </a:p>
          <a:p>
            <a:endParaRPr lang="ru-RU" sz="2000" dirty="0"/>
          </a:p>
        </p:txBody>
      </p:sp>
      <p:sp>
        <p:nvSpPr>
          <p:cNvPr id="3" name="Заголовок 2"/>
          <p:cNvSpPr>
            <a:spLocks noGrp="1"/>
          </p:cNvSpPr>
          <p:nvPr>
            <p:ph type="title"/>
          </p:nvPr>
        </p:nvSpPr>
        <p:spPr>
          <a:xfrm>
            <a:off x="467544" y="836712"/>
            <a:ext cx="8229600" cy="504056"/>
          </a:xfrm>
        </p:spPr>
        <p:txBody>
          <a:bodyPr>
            <a:normAutofit fontScale="90000"/>
          </a:bodyPr>
          <a:lstStyle/>
          <a:p>
            <a:r>
              <a:rPr lang="ru-RU" b="1" i="1" dirty="0" err="1"/>
              <a:t>Chapter</a:t>
            </a:r>
            <a:r>
              <a:rPr lang="ru-RU" b="1" i="1" dirty="0"/>
              <a:t> 1 </a:t>
            </a:r>
            <a:r>
              <a:rPr lang="ru-RU" b="1" i="1" dirty="0" err="1"/>
              <a:t>Quick</a:t>
            </a:r>
            <a:r>
              <a:rPr lang="ru-RU" b="1" i="1" dirty="0"/>
              <a:t> </a:t>
            </a:r>
            <a:r>
              <a:rPr lang="ru-RU" b="1" i="1" dirty="0" err="1"/>
              <a:t>Quiz</a:t>
            </a:r>
            <a:r>
              <a:rPr lang="ru-RU" b="1" i="1" dirty="0"/>
              <a:t/>
            </a:r>
            <a:br>
              <a:rPr lang="ru-RU" b="1" i="1" dirty="0"/>
            </a:br>
            <a:endParaRPr lang="ru-RU" dirty="0">
              <a:effectLst>
                <a:outerShdw blurRad="38100" dist="38100" dir="2700000" algn="tl">
                  <a:srgbClr val="000000">
                    <a:alpha val="43137"/>
                  </a:srgbClr>
                </a:outerShdw>
              </a:effectLst>
            </a:endParaRPr>
          </a:p>
        </p:txBody>
      </p:sp>
      <p:cxnSp>
        <p:nvCxnSpPr>
          <p:cNvPr id="5" name="Прямая соединительная линия 4"/>
          <p:cNvCxnSpPr/>
          <p:nvPr/>
        </p:nvCxnSpPr>
        <p:spPr>
          <a:xfrm>
            <a:off x="755576" y="2420888"/>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755576" y="4869160"/>
            <a:ext cx="23042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4788024" y="2996952"/>
            <a:ext cx="208823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2050" name="Picture 2" descr="http://images4.fanpop.com/image/photos/24000000/Harry-Potter-and-the-Sorcerer-s-Stone-daniel-radcliffe-24013827-1280-54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5975" y="4437112"/>
            <a:ext cx="4574625" cy="194421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5603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67544" y="188640"/>
            <a:ext cx="8229600" cy="4467200"/>
          </a:xfrm>
        </p:spPr>
        <p:txBody>
          <a:bodyPr>
            <a:noAutofit/>
          </a:bodyPr>
          <a:lstStyle/>
          <a:p>
            <a:pPr lvl="0" fontAlgn="ctr"/>
            <a:endParaRPr lang="ru-RU" sz="2400" dirty="0"/>
          </a:p>
          <a:p>
            <a:pPr fontAlgn="base"/>
            <a:r>
              <a:rPr lang="ru-RU" sz="2400" b="1" i="1" dirty="0" smtClean="0">
                <a:solidFill>
                  <a:srgbClr val="FFFF00"/>
                </a:solidFill>
                <a:effectLst>
                  <a:outerShdw blurRad="38100" dist="38100" dir="2700000" algn="tl">
                    <a:srgbClr val="000000">
                      <a:alpha val="43137"/>
                    </a:srgbClr>
                  </a:outerShdw>
                </a:effectLst>
              </a:rPr>
              <a:t>4</a:t>
            </a:r>
            <a:r>
              <a:rPr lang="en-US" sz="2400" b="1" i="1" dirty="0" smtClean="0">
                <a:solidFill>
                  <a:srgbClr val="FFFF00"/>
                </a:solidFill>
                <a:effectLst>
                  <a:outerShdw blurRad="38100" dist="38100" dir="2700000" algn="tl">
                    <a:srgbClr val="000000">
                      <a:alpha val="43137"/>
                    </a:srgbClr>
                  </a:outerShdw>
                </a:effectLst>
              </a:rPr>
              <a:t>What </a:t>
            </a:r>
            <a:r>
              <a:rPr lang="en-US" sz="2400" b="1" i="1" dirty="0">
                <a:solidFill>
                  <a:srgbClr val="FFFF00"/>
                </a:solidFill>
                <a:effectLst>
                  <a:outerShdw blurRad="38100" dist="38100" dir="2700000" algn="tl">
                    <a:srgbClr val="000000">
                      <a:alpha val="43137"/>
                    </a:srgbClr>
                  </a:outerShdw>
                </a:effectLst>
              </a:rPr>
              <a:t>animal can Professor McGonagall transform herself into?</a:t>
            </a:r>
            <a:endParaRPr lang="ru-RU" sz="2400" b="1" i="1" dirty="0">
              <a:solidFill>
                <a:srgbClr val="FFFF00"/>
              </a:solidFill>
              <a:effectLst>
                <a:outerShdw blurRad="38100" dist="38100" dir="2700000" algn="tl">
                  <a:srgbClr val="000000">
                    <a:alpha val="43137"/>
                  </a:srgbClr>
                </a:outerShdw>
              </a:effectLst>
            </a:endParaRPr>
          </a:p>
          <a:p>
            <a:pPr lvl="0" fontAlgn="ctr"/>
            <a:r>
              <a:rPr lang="ru-RU" sz="2400" dirty="0" err="1"/>
              <a:t>An</a:t>
            </a:r>
            <a:r>
              <a:rPr lang="ru-RU" sz="2400" dirty="0"/>
              <a:t> </a:t>
            </a:r>
            <a:r>
              <a:rPr lang="ru-RU" sz="2400" dirty="0" err="1"/>
              <a:t>eel</a:t>
            </a:r>
            <a:r>
              <a:rPr lang="ru-RU" sz="2400" dirty="0"/>
              <a:t> </a:t>
            </a:r>
          </a:p>
          <a:p>
            <a:pPr lvl="0" fontAlgn="ctr"/>
            <a:r>
              <a:rPr lang="ru-RU" sz="2400" dirty="0" err="1"/>
              <a:t>An</a:t>
            </a:r>
            <a:r>
              <a:rPr lang="ru-RU" sz="2400" dirty="0"/>
              <a:t> </a:t>
            </a:r>
            <a:r>
              <a:rPr lang="ru-RU" sz="2400" dirty="0" err="1"/>
              <a:t>owl</a:t>
            </a:r>
            <a:r>
              <a:rPr lang="ru-RU" sz="2400" dirty="0"/>
              <a:t> </a:t>
            </a:r>
          </a:p>
          <a:p>
            <a:pPr lvl="0" fontAlgn="ctr"/>
            <a:r>
              <a:rPr lang="ru-RU" sz="2400" dirty="0"/>
              <a:t>A </a:t>
            </a:r>
            <a:r>
              <a:rPr lang="ru-RU" sz="2400" dirty="0" err="1"/>
              <a:t>dog</a:t>
            </a:r>
            <a:r>
              <a:rPr lang="ru-RU" sz="2400" dirty="0"/>
              <a:t> </a:t>
            </a:r>
          </a:p>
          <a:p>
            <a:pPr lvl="0" fontAlgn="ctr"/>
            <a:r>
              <a:rPr lang="ru-RU" sz="2400" dirty="0"/>
              <a:t>A </a:t>
            </a:r>
            <a:r>
              <a:rPr lang="ru-RU" sz="2400" dirty="0" err="1"/>
              <a:t>cat</a:t>
            </a:r>
            <a:r>
              <a:rPr lang="ru-RU" sz="2400" dirty="0"/>
              <a:t> </a:t>
            </a:r>
            <a:endParaRPr lang="en-US" sz="2400" dirty="0"/>
          </a:p>
          <a:p>
            <a:pPr lvl="0" fontAlgn="ctr"/>
            <a:endParaRPr lang="ru-RU" sz="2400" dirty="0"/>
          </a:p>
          <a:p>
            <a:pPr fontAlgn="base"/>
            <a:r>
              <a:rPr lang="ru-RU" sz="2400" b="1" i="1" dirty="0" smtClean="0">
                <a:solidFill>
                  <a:srgbClr val="FFFF00"/>
                </a:solidFill>
                <a:effectLst>
                  <a:outerShdw blurRad="38100" dist="38100" dir="2700000" algn="tl">
                    <a:srgbClr val="000000">
                      <a:alpha val="43137"/>
                    </a:srgbClr>
                  </a:outerShdw>
                </a:effectLst>
              </a:rPr>
              <a:t>5</a:t>
            </a:r>
            <a:r>
              <a:rPr lang="en-US" sz="2400" b="1" i="1" dirty="0" smtClean="0">
                <a:solidFill>
                  <a:srgbClr val="FFFF00"/>
                </a:solidFill>
                <a:effectLst>
                  <a:outerShdw blurRad="38100" dist="38100" dir="2700000" algn="tl">
                    <a:srgbClr val="000000">
                      <a:alpha val="43137"/>
                    </a:srgbClr>
                  </a:outerShdw>
                </a:effectLst>
              </a:rPr>
              <a:t>What </a:t>
            </a:r>
            <a:r>
              <a:rPr lang="en-US" sz="2400" b="1" i="1" dirty="0">
                <a:solidFill>
                  <a:srgbClr val="FFFF00"/>
                </a:solidFill>
                <a:effectLst>
                  <a:outerShdw blurRad="38100" dist="38100" dir="2700000" algn="tl">
                    <a:srgbClr val="000000">
                      <a:alpha val="43137"/>
                    </a:srgbClr>
                  </a:outerShdw>
                </a:effectLst>
              </a:rPr>
              <a:t>kind of vehicle does </a:t>
            </a:r>
            <a:r>
              <a:rPr lang="en-US" sz="2400" b="1" i="1" dirty="0" err="1">
                <a:solidFill>
                  <a:srgbClr val="FFFF00"/>
                </a:solidFill>
                <a:effectLst>
                  <a:outerShdw blurRad="38100" dist="38100" dir="2700000" algn="tl">
                    <a:srgbClr val="000000">
                      <a:alpha val="43137"/>
                    </a:srgbClr>
                  </a:outerShdw>
                </a:effectLst>
              </a:rPr>
              <a:t>Hagrid</a:t>
            </a:r>
            <a:r>
              <a:rPr lang="en-US" sz="2400" b="1" i="1" dirty="0">
                <a:solidFill>
                  <a:srgbClr val="FFFF00"/>
                </a:solidFill>
                <a:effectLst>
                  <a:outerShdw blurRad="38100" dist="38100" dir="2700000" algn="tl">
                    <a:srgbClr val="000000">
                      <a:alpha val="43137"/>
                    </a:srgbClr>
                  </a:outerShdw>
                </a:effectLst>
              </a:rPr>
              <a:t> drive?</a:t>
            </a:r>
            <a:endParaRPr lang="ru-RU" sz="2400" b="1" i="1" dirty="0">
              <a:solidFill>
                <a:srgbClr val="FFFF00"/>
              </a:solidFill>
              <a:effectLst>
                <a:outerShdw blurRad="38100" dist="38100" dir="2700000" algn="tl">
                  <a:srgbClr val="000000">
                    <a:alpha val="43137"/>
                  </a:srgbClr>
                </a:outerShdw>
              </a:effectLst>
            </a:endParaRPr>
          </a:p>
          <a:p>
            <a:pPr lvl="0" fontAlgn="ctr"/>
            <a:r>
              <a:rPr lang="ru-RU" sz="2400" dirty="0"/>
              <a:t>A </a:t>
            </a:r>
            <a:r>
              <a:rPr lang="ru-RU" sz="2400" dirty="0" err="1"/>
              <a:t>flying</a:t>
            </a:r>
            <a:r>
              <a:rPr lang="ru-RU" sz="2400" dirty="0"/>
              <a:t> </a:t>
            </a:r>
            <a:r>
              <a:rPr lang="ru-RU" sz="2400" dirty="0" err="1"/>
              <a:t>motorcycle</a:t>
            </a:r>
            <a:r>
              <a:rPr lang="ru-RU" sz="2400" dirty="0"/>
              <a:t> </a:t>
            </a:r>
          </a:p>
          <a:p>
            <a:pPr lvl="0" fontAlgn="ctr"/>
            <a:r>
              <a:rPr lang="ru-RU" sz="2400" dirty="0"/>
              <a:t>A </a:t>
            </a:r>
            <a:r>
              <a:rPr lang="ru-RU" sz="2400" dirty="0" err="1"/>
              <a:t>scooter</a:t>
            </a:r>
            <a:r>
              <a:rPr lang="ru-RU" sz="2400" dirty="0"/>
              <a:t> </a:t>
            </a:r>
          </a:p>
          <a:p>
            <a:pPr lvl="0" fontAlgn="ctr"/>
            <a:r>
              <a:rPr lang="ru-RU" sz="2400" dirty="0"/>
              <a:t>A </a:t>
            </a:r>
            <a:r>
              <a:rPr lang="ru-RU" sz="2400" dirty="0" err="1"/>
              <a:t>propeller</a:t>
            </a:r>
            <a:r>
              <a:rPr lang="ru-RU" sz="2400" dirty="0"/>
              <a:t> </a:t>
            </a:r>
            <a:r>
              <a:rPr lang="ru-RU" sz="2400" dirty="0" err="1"/>
              <a:t>plane</a:t>
            </a:r>
            <a:r>
              <a:rPr lang="ru-RU" sz="2400" dirty="0"/>
              <a:t> </a:t>
            </a:r>
          </a:p>
          <a:p>
            <a:pPr lvl="0" fontAlgn="ctr"/>
            <a:r>
              <a:rPr lang="ru-RU" sz="2400" dirty="0"/>
              <a:t>A </a:t>
            </a:r>
            <a:r>
              <a:rPr lang="ru-RU" sz="2400" dirty="0" err="1"/>
              <a:t>zeppelin</a:t>
            </a:r>
            <a:r>
              <a:rPr lang="ru-RU" sz="2400" dirty="0"/>
              <a:t> </a:t>
            </a:r>
          </a:p>
          <a:p>
            <a:endParaRPr lang="ru-RU" sz="24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8" y="4293096"/>
            <a:ext cx="5380156" cy="228656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Прямая соединительная линия 4"/>
          <p:cNvCxnSpPr/>
          <p:nvPr/>
        </p:nvCxnSpPr>
        <p:spPr>
          <a:xfrm>
            <a:off x="755576" y="3212976"/>
            <a:ext cx="10801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827584" y="4509120"/>
            <a:ext cx="273630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099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60</TotalTime>
  <Words>1428</Words>
  <Application>Microsoft Office PowerPoint</Application>
  <PresentationFormat>Экран (4:3)</PresentationFormat>
  <Paragraphs>122</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Бумажная</vt:lpstr>
      <vt:lpstr>HARRY POTTER AND THE SORCERER’S STONE</vt:lpstr>
      <vt:lpstr>  Characters Who are you??? </vt:lpstr>
      <vt:lpstr>Презентация PowerPoint</vt:lpstr>
      <vt:lpstr>Презентация PowerPoint</vt:lpstr>
      <vt:lpstr>Презентация PowerPoint</vt:lpstr>
      <vt:lpstr>Презентация PowerPoint</vt:lpstr>
      <vt:lpstr>Презентация PowerPoint</vt:lpstr>
      <vt:lpstr>Chapter 1 Quick Quiz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HARRY POTTER AND THE SORCERER’S STONE</dc:title>
  <dc:creator>Элина</dc:creator>
  <cp:lastModifiedBy>Элина</cp:lastModifiedBy>
  <cp:revision>5</cp:revision>
  <dcterms:created xsi:type="dcterms:W3CDTF">2018-09-14T10:58:10Z</dcterms:created>
  <dcterms:modified xsi:type="dcterms:W3CDTF">2018-09-14T11:58:56Z</dcterms:modified>
</cp:coreProperties>
</file>