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handoutMasterIdLst>
    <p:handoutMasterId r:id="rId28"/>
  </p:handoutMasterIdLst>
  <p:sldIdLst>
    <p:sldId id="256" r:id="rId2"/>
    <p:sldId id="257" r:id="rId3"/>
    <p:sldId id="259" r:id="rId4"/>
    <p:sldId id="260" r:id="rId5"/>
    <p:sldId id="261" r:id="rId6"/>
    <p:sldId id="262" r:id="rId7"/>
    <p:sldId id="263" r:id="rId8"/>
    <p:sldId id="265" r:id="rId9"/>
    <p:sldId id="266" r:id="rId10"/>
    <p:sldId id="276" r:id="rId11"/>
    <p:sldId id="267" r:id="rId12"/>
    <p:sldId id="277" r:id="rId13"/>
    <p:sldId id="278" r:id="rId14"/>
    <p:sldId id="279" r:id="rId15"/>
    <p:sldId id="280" r:id="rId16"/>
    <p:sldId id="281" r:id="rId17"/>
    <p:sldId id="282" r:id="rId18"/>
    <p:sldId id="283" r:id="rId19"/>
    <p:sldId id="268" r:id="rId20"/>
    <p:sldId id="269" r:id="rId21"/>
    <p:sldId id="270" r:id="rId22"/>
    <p:sldId id="271" r:id="rId23"/>
    <p:sldId id="272" r:id="rId24"/>
    <p:sldId id="273" r:id="rId25"/>
    <p:sldId id="274" r:id="rId26"/>
    <p:sldId id="275"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p:scale>
          <a:sx n="100" d="100"/>
          <a:sy n="100" d="100"/>
        </p:scale>
        <p:origin x="-1152" y="226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CC4D8A6-A407-4C63-A48B-2881737F8163}" type="datetimeFigureOut">
              <a:rPr lang="ru-RU" smtClean="0"/>
              <a:pPr/>
              <a:t>12.11.2018</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8B94733-B206-4721-BE96-1582C4456BA6}" type="slidenum">
              <a:rPr lang="ru-RU" smtClean="0"/>
              <a:pPr/>
              <a:t>‹#›</a:t>
            </a:fld>
            <a:endParaRPr lang="ru-RU"/>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6CE9FB7D-2099-4628-ADDE-B077EF11D6A0}" type="datetimeFigureOut">
              <a:rPr lang="ru-RU" smtClean="0"/>
              <a:pPr/>
              <a:t>12.11.2018</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33CA3BAE-6DD0-4332-90D7-874BA101BBC5}"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CE9FB7D-2099-4628-ADDE-B077EF11D6A0}" type="datetimeFigureOut">
              <a:rPr lang="ru-RU" smtClean="0"/>
              <a:pPr/>
              <a:t>12.11.2018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3CA3BAE-6DD0-4332-90D7-874BA101BBC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CE9FB7D-2099-4628-ADDE-B077EF11D6A0}" type="datetimeFigureOut">
              <a:rPr lang="ru-RU" smtClean="0"/>
              <a:pPr/>
              <a:t>12.11.2018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3CA3BAE-6DD0-4332-90D7-874BA101BBC5}"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CE9FB7D-2099-4628-ADDE-B077EF11D6A0}" type="datetimeFigureOut">
              <a:rPr lang="ru-RU" smtClean="0"/>
              <a:pPr/>
              <a:t>12.11.2018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3CA3BAE-6DD0-4332-90D7-874BA101BBC5}"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6CE9FB7D-2099-4628-ADDE-B077EF11D6A0}" type="datetimeFigureOut">
              <a:rPr lang="ru-RU" smtClean="0"/>
              <a:pPr/>
              <a:t>12.11.2018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3CA3BAE-6DD0-4332-90D7-874BA101BBC5}"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CE9FB7D-2099-4628-ADDE-B077EF11D6A0}" type="datetimeFigureOut">
              <a:rPr lang="ru-RU" smtClean="0"/>
              <a:pPr/>
              <a:t>12.11.2018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3CA3BAE-6DD0-4332-90D7-874BA101BBC5}"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6CE9FB7D-2099-4628-ADDE-B077EF11D6A0}" type="datetimeFigureOut">
              <a:rPr lang="ru-RU" smtClean="0"/>
              <a:pPr/>
              <a:t>12.11.2018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3CA3BAE-6DD0-4332-90D7-874BA101BBC5}"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6CE9FB7D-2099-4628-ADDE-B077EF11D6A0}" type="datetimeFigureOut">
              <a:rPr lang="ru-RU" smtClean="0"/>
              <a:pPr/>
              <a:t>12.11.2018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3CA3BAE-6DD0-4332-90D7-874BA101BBC5}"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CE9FB7D-2099-4628-ADDE-B077EF11D6A0}" type="datetimeFigureOut">
              <a:rPr lang="ru-RU" smtClean="0"/>
              <a:pPr/>
              <a:t>12.11.2018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3CA3BAE-6DD0-4332-90D7-874BA101BBC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CE9FB7D-2099-4628-ADDE-B077EF11D6A0}" type="datetimeFigureOut">
              <a:rPr lang="ru-RU" smtClean="0"/>
              <a:pPr/>
              <a:t>12.11.2018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3CA3BAE-6DD0-4332-90D7-874BA101BBC5}"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6CE9FB7D-2099-4628-ADDE-B077EF11D6A0}" type="datetimeFigureOut">
              <a:rPr lang="ru-RU" smtClean="0"/>
              <a:pPr/>
              <a:t>12.11.2018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33CA3BAE-6DD0-4332-90D7-874BA101BBC5}"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00">
            <a:alpha val="38000"/>
          </a:srgbClr>
        </a:solidFill>
        <a:effectLst/>
      </p:bgPr>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CE9FB7D-2099-4628-ADDE-B077EF11D6A0}" type="datetimeFigureOut">
              <a:rPr lang="ru-RU" smtClean="0"/>
              <a:pPr/>
              <a:t>12.11.2018</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33CA3BAE-6DD0-4332-90D7-874BA101BBC5}"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pPr algn="ctr"/>
            <a:r>
              <a:rPr lang="ru-RU" sz="9600" dirty="0" smtClean="0">
                <a:solidFill>
                  <a:srgbClr val="FF0000"/>
                </a:solidFill>
              </a:rPr>
              <a:t>Беларусь</a:t>
            </a:r>
            <a:endParaRPr lang="ru-RU" sz="9600" dirty="0">
              <a:solidFill>
                <a:srgbClr val="FF0000"/>
              </a:solidFill>
            </a:endParaRPr>
          </a:p>
        </p:txBody>
      </p:sp>
      <p:sp>
        <p:nvSpPr>
          <p:cNvPr id="3" name="Подзаголовок 2"/>
          <p:cNvSpPr>
            <a:spLocks noGrp="1"/>
          </p:cNvSpPr>
          <p:nvPr>
            <p:ph type="subTitle" idx="1"/>
          </p:nvPr>
        </p:nvSpPr>
        <p:spPr/>
        <p:txBody>
          <a:bodyPr/>
          <a:lstStyle/>
          <a:p>
            <a:pPr algn="ctr"/>
            <a:r>
              <a:rPr lang="ru-RU" b="1" dirty="0" smtClean="0">
                <a:solidFill>
                  <a:schemeClr val="bg1"/>
                </a:solidFill>
                <a:latin typeface="+mj-lt"/>
              </a:rPr>
              <a:t>Презентация выполнена воспитателем                             ГБДОУ № 111 Невского района                                                            г.Санкт – Петербурга                                                              Калиновой Людмилой Евгеньевной  </a:t>
            </a:r>
            <a:endParaRPr lang="ru-RU" b="1" dirty="0">
              <a:solidFill>
                <a:schemeClr val="bg1"/>
              </a:solidFill>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rgbClr val="FF0000"/>
                </a:solidFill>
              </a:rPr>
              <a:t>Город Минск</a:t>
            </a:r>
            <a:endParaRPr lang="ru-RU" b="1" dirty="0">
              <a:solidFill>
                <a:srgbClr val="FF0000"/>
              </a:solidFill>
            </a:endParaRPr>
          </a:p>
        </p:txBody>
      </p:sp>
      <p:pic>
        <p:nvPicPr>
          <p:cNvPr id="7" name="Содержимое 6" descr="http://finport.am/mcgallery/20160125074515%D0%9C%D0%B8%D0%BD%D1%81%D0%BA8.jpg"/>
          <p:cNvPicPr>
            <a:picLocks noGrp="1"/>
          </p:cNvPicPr>
          <p:nvPr>
            <p:ph sz="half" idx="1"/>
          </p:nvPr>
        </p:nvPicPr>
        <p:blipFill>
          <a:blip r:embed="rId2" cstate="print"/>
          <a:srcRect/>
          <a:stretch>
            <a:fillRect/>
          </a:stretch>
        </p:blipFill>
        <p:spPr bwMode="auto">
          <a:xfrm>
            <a:off x="107504" y="2276872"/>
            <a:ext cx="4316288" cy="313513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Содержимое 7" descr="https://bestmaps.ru/files/content_images/20121909131438.jpeg"/>
          <p:cNvPicPr>
            <a:picLocks noGrp="1"/>
          </p:cNvPicPr>
          <p:nvPr>
            <p:ph sz="half" idx="2"/>
          </p:nvPr>
        </p:nvPicPr>
        <p:blipFill>
          <a:blip r:embed="rId3" cstate="print"/>
          <a:srcRect/>
          <a:stretch>
            <a:fillRect/>
          </a:stretch>
        </p:blipFill>
        <p:spPr bwMode="auto">
          <a:xfrm>
            <a:off x="4499992" y="2420888"/>
            <a:ext cx="4536504" cy="27227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852704"/>
          </a:xfrm>
        </p:spPr>
        <p:txBody>
          <a:bodyPr/>
          <a:lstStyle/>
          <a:p>
            <a:pPr algn="ctr"/>
            <a:r>
              <a:rPr lang="ru-RU" b="1" dirty="0" smtClean="0">
                <a:solidFill>
                  <a:srgbClr val="FF0000"/>
                </a:solidFill>
              </a:rPr>
              <a:t>Город  Могилев</a:t>
            </a:r>
            <a:endParaRPr lang="ru-RU" b="1" dirty="0">
              <a:solidFill>
                <a:srgbClr val="FF0000"/>
              </a:solidFill>
            </a:endParaRPr>
          </a:p>
        </p:txBody>
      </p:sp>
      <p:pic>
        <p:nvPicPr>
          <p:cNvPr id="5" name="Содержимое 4" descr="http://i2.wp.com/img-fotki.yandex.ru/get/6204/22264419.af/0_62c80_ffeb3416_XXL.jpg"/>
          <p:cNvPicPr>
            <a:picLocks noGrp="1"/>
          </p:cNvPicPr>
          <p:nvPr>
            <p:ph sz="half" idx="2"/>
          </p:nvPr>
        </p:nvPicPr>
        <p:blipFill>
          <a:blip r:embed="rId2" cstate="print"/>
          <a:srcRect/>
          <a:stretch>
            <a:fillRect/>
          </a:stretch>
        </p:blipFill>
        <p:spPr bwMode="auto">
          <a:xfrm>
            <a:off x="4716016" y="2204864"/>
            <a:ext cx="4244280" cy="33754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Содержимое 5" descr="http://belarus.nemiga.info/mogilev/most-8.jpg"/>
          <p:cNvPicPr>
            <a:picLocks noGrp="1"/>
          </p:cNvPicPr>
          <p:nvPr>
            <p:ph sz="half" idx="1"/>
          </p:nvPr>
        </p:nvPicPr>
        <p:blipFill>
          <a:blip r:embed="rId3" cstate="print"/>
          <a:srcRect/>
          <a:stretch>
            <a:fillRect/>
          </a:stretch>
        </p:blipFill>
        <p:spPr bwMode="auto">
          <a:xfrm>
            <a:off x="323528" y="2420888"/>
            <a:ext cx="4172272" cy="32314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rgbClr val="FF0000"/>
                </a:solidFill>
              </a:rPr>
              <a:t>Город Гомель</a:t>
            </a:r>
            <a:endParaRPr lang="ru-RU" b="1" dirty="0">
              <a:solidFill>
                <a:srgbClr val="FF0000"/>
              </a:solidFill>
            </a:endParaRPr>
          </a:p>
        </p:txBody>
      </p:sp>
      <p:pic>
        <p:nvPicPr>
          <p:cNvPr id="5" name="Содержимое 4" descr="http://katarintravel.by/wp-content/uploads/2016/01/%D0%B4%D0%B2%D0%BE%D1%80%D0%B5%D1%86-%D0%BF%D0%B0%D1%80%D0%BA-%D0%B3%D0%BE%D0%BC%D0%B5%D0%BB%D1%8C.jpg"/>
          <p:cNvPicPr>
            <a:picLocks noGrp="1"/>
          </p:cNvPicPr>
          <p:nvPr>
            <p:ph sz="half" idx="1"/>
          </p:nvPr>
        </p:nvPicPr>
        <p:blipFill>
          <a:blip r:embed="rId2" cstate="print"/>
          <a:srcRect/>
          <a:stretch>
            <a:fillRect/>
          </a:stretch>
        </p:blipFill>
        <p:spPr bwMode="auto">
          <a:xfrm>
            <a:off x="251520" y="2276872"/>
            <a:ext cx="4388296" cy="28861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Содержимое 5" descr="http://irest.su/wp-content/uploads/2014/11/ruchei-1024x768.jpg"/>
          <p:cNvPicPr>
            <a:picLocks noGrp="1"/>
          </p:cNvPicPr>
          <p:nvPr>
            <p:ph sz="half" idx="2"/>
          </p:nvPr>
        </p:nvPicPr>
        <p:blipFill>
          <a:blip r:embed="rId3" cstate="print"/>
          <a:srcRect/>
          <a:stretch>
            <a:fillRect/>
          </a:stretch>
        </p:blipFill>
        <p:spPr bwMode="auto">
          <a:xfrm>
            <a:off x="4788024" y="2348880"/>
            <a:ext cx="4176464" cy="33034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800" b="1" dirty="0" smtClean="0">
                <a:solidFill>
                  <a:srgbClr val="FF0000"/>
                </a:solidFill>
              </a:rPr>
              <a:t>Беларусь – развитая промышленная страна. Во всем мире известен трактор «</a:t>
            </a:r>
            <a:r>
              <a:rPr lang="ru-RU" sz="2800" b="1" dirty="0" err="1" smtClean="0">
                <a:solidFill>
                  <a:srgbClr val="FF0000"/>
                </a:solidFill>
              </a:rPr>
              <a:t>Беларус</a:t>
            </a:r>
            <a:r>
              <a:rPr lang="ru-RU" sz="2800" b="1" dirty="0" smtClean="0">
                <a:solidFill>
                  <a:srgbClr val="FF0000"/>
                </a:solidFill>
              </a:rPr>
              <a:t>».</a:t>
            </a:r>
            <a:endParaRPr lang="ru-RU" sz="2800" b="1" dirty="0">
              <a:solidFill>
                <a:srgbClr val="FF0000"/>
              </a:solidFill>
            </a:endParaRPr>
          </a:p>
        </p:txBody>
      </p:sp>
      <p:pic>
        <p:nvPicPr>
          <p:cNvPr id="8" name="Содержимое 7" descr="http://agro-ukraine.com/imgs/board/90/636290-1.jpg"/>
          <p:cNvPicPr>
            <a:picLocks noGrp="1"/>
          </p:cNvPicPr>
          <p:nvPr>
            <p:ph idx="1"/>
          </p:nvPr>
        </p:nvPicPr>
        <p:blipFill>
          <a:blip r:embed="rId2" cstate="print"/>
          <a:srcRect/>
          <a:stretch>
            <a:fillRect/>
          </a:stretch>
        </p:blipFill>
        <p:spPr bwMode="auto">
          <a:xfrm>
            <a:off x="1403648" y="2132856"/>
            <a:ext cx="6226152" cy="4389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836712"/>
            <a:ext cx="8229600" cy="864096"/>
          </a:xfrm>
        </p:spPr>
        <p:txBody>
          <a:bodyPr>
            <a:normAutofit/>
          </a:bodyPr>
          <a:lstStyle/>
          <a:p>
            <a:pPr algn="ctr"/>
            <a:r>
              <a:rPr lang="ru-RU" b="1" dirty="0" smtClean="0">
                <a:solidFill>
                  <a:srgbClr val="FF0000"/>
                </a:solidFill>
              </a:rPr>
              <a:t>Самосвал «</a:t>
            </a:r>
            <a:r>
              <a:rPr lang="ru-RU" b="1" dirty="0" err="1" smtClean="0">
                <a:solidFill>
                  <a:srgbClr val="FF0000"/>
                </a:solidFill>
              </a:rPr>
              <a:t>Белаз</a:t>
            </a:r>
            <a:r>
              <a:rPr lang="ru-RU" b="1" dirty="0" smtClean="0">
                <a:solidFill>
                  <a:srgbClr val="FF0000"/>
                </a:solidFill>
              </a:rPr>
              <a:t>»</a:t>
            </a:r>
            <a:endParaRPr lang="ru-RU" b="1" dirty="0">
              <a:solidFill>
                <a:srgbClr val="FF0000"/>
              </a:solidFill>
            </a:endParaRPr>
          </a:p>
        </p:txBody>
      </p:sp>
      <p:pic>
        <p:nvPicPr>
          <p:cNvPr id="5" name="Содержимое 4" descr="http://www.avtomash.ru/katalog/pred/auto/belaz/b7540.jpg"/>
          <p:cNvPicPr>
            <a:picLocks noGrp="1"/>
          </p:cNvPicPr>
          <p:nvPr>
            <p:ph sz="half" idx="1"/>
          </p:nvPr>
        </p:nvPicPr>
        <p:blipFill>
          <a:blip r:embed="rId2" cstate="print"/>
          <a:srcRect/>
          <a:stretch>
            <a:fillRect/>
          </a:stretch>
        </p:blipFill>
        <p:spPr bwMode="auto">
          <a:xfrm>
            <a:off x="107504" y="2708920"/>
            <a:ext cx="4110608" cy="3105445"/>
          </a:xfrm>
          <a:prstGeom prst="rect">
            <a:avLst/>
          </a:prstGeom>
          <a:noFill/>
          <a:ln w="9525">
            <a:noFill/>
            <a:miter lim="800000"/>
            <a:headEnd/>
            <a:tailEnd/>
          </a:ln>
        </p:spPr>
      </p:pic>
      <p:pic>
        <p:nvPicPr>
          <p:cNvPr id="8" name="Содержимое 7" descr="https://myfin.by/images/article_img/1459933365belaz.jpg"/>
          <p:cNvPicPr>
            <a:picLocks noGrp="1"/>
          </p:cNvPicPr>
          <p:nvPr>
            <p:ph sz="half" idx="2"/>
          </p:nvPr>
        </p:nvPicPr>
        <p:blipFill>
          <a:blip r:embed="rId3" cstate="print"/>
          <a:srcRect/>
          <a:stretch>
            <a:fillRect/>
          </a:stretch>
        </p:blipFill>
        <p:spPr bwMode="auto">
          <a:xfrm>
            <a:off x="4355976" y="2132856"/>
            <a:ext cx="4680520" cy="29523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200" b="1" dirty="0" smtClean="0">
                <a:solidFill>
                  <a:srgbClr val="FF0000"/>
                </a:solidFill>
              </a:rPr>
              <a:t>Знаменита Беларусь своей керамической посудой.</a:t>
            </a:r>
            <a:endParaRPr lang="ru-RU" sz="3200" b="1" dirty="0">
              <a:solidFill>
                <a:srgbClr val="FF0000"/>
              </a:solidFill>
            </a:endParaRPr>
          </a:p>
        </p:txBody>
      </p:sp>
      <p:pic>
        <p:nvPicPr>
          <p:cNvPr id="5" name="Содержимое 4" descr="посуда Boleslawiec"/>
          <p:cNvPicPr>
            <a:picLocks noGrp="1"/>
          </p:cNvPicPr>
          <p:nvPr>
            <p:ph sz="half" idx="1"/>
          </p:nvPr>
        </p:nvPicPr>
        <p:blipFill>
          <a:blip r:embed="rId2" cstate="print"/>
          <a:srcRect/>
          <a:stretch>
            <a:fillRect/>
          </a:stretch>
        </p:blipFill>
        <p:spPr bwMode="auto">
          <a:xfrm>
            <a:off x="395536" y="1988840"/>
            <a:ext cx="3888432" cy="32403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Содержимое 5" descr="посуда Boleslawiec"/>
          <p:cNvPicPr>
            <a:picLocks noGrp="1"/>
          </p:cNvPicPr>
          <p:nvPr>
            <p:ph sz="half" idx="2"/>
          </p:nvPr>
        </p:nvPicPr>
        <p:blipFill>
          <a:blip r:embed="rId3" cstate="print"/>
          <a:srcRect/>
          <a:stretch>
            <a:fillRect/>
          </a:stretch>
        </p:blipFill>
        <p:spPr bwMode="auto">
          <a:xfrm>
            <a:off x="4762500" y="2232819"/>
            <a:ext cx="3810000" cy="381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08720"/>
            <a:ext cx="8229600" cy="720080"/>
          </a:xfrm>
        </p:spPr>
        <p:txBody>
          <a:bodyPr>
            <a:normAutofit/>
          </a:bodyPr>
          <a:lstStyle/>
          <a:p>
            <a:pPr algn="ctr"/>
            <a:r>
              <a:rPr lang="ru-RU" sz="3200" b="1" dirty="0" smtClean="0">
                <a:solidFill>
                  <a:srgbClr val="FF0000"/>
                </a:solidFill>
              </a:rPr>
              <a:t>Резьбой по дереву</a:t>
            </a:r>
            <a:r>
              <a:rPr lang="ru-RU" sz="3600" b="1" dirty="0" smtClean="0">
                <a:solidFill>
                  <a:srgbClr val="FF0000"/>
                </a:solidFill>
              </a:rPr>
              <a:t>.</a:t>
            </a:r>
            <a:endParaRPr lang="ru-RU" sz="3600" b="1" dirty="0">
              <a:solidFill>
                <a:srgbClr val="FF0000"/>
              </a:solidFill>
            </a:endParaRPr>
          </a:p>
        </p:txBody>
      </p:sp>
      <p:pic>
        <p:nvPicPr>
          <p:cNvPr id="5" name="Содержимое 4" descr="Резьба по дереву на заказ, handmade. - Ремесленник Рева Александр Григорьевич в Жодино"/>
          <p:cNvPicPr>
            <a:picLocks noGrp="1"/>
          </p:cNvPicPr>
          <p:nvPr>
            <p:ph sz="half" idx="1"/>
          </p:nvPr>
        </p:nvPicPr>
        <p:blipFill>
          <a:blip r:embed="rId2" cstate="print"/>
          <a:srcRect/>
          <a:stretch>
            <a:fillRect/>
          </a:stretch>
        </p:blipFill>
        <p:spPr bwMode="auto">
          <a:xfrm>
            <a:off x="251520" y="2492896"/>
            <a:ext cx="4402832" cy="28193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Содержимое 7" descr="Журнальный стол с резными ножками, дерево"/>
          <p:cNvPicPr>
            <a:picLocks noGrp="1"/>
          </p:cNvPicPr>
          <p:nvPr>
            <p:ph sz="half" idx="2"/>
          </p:nvPr>
        </p:nvPicPr>
        <p:blipFill>
          <a:blip r:embed="rId3" cstate="print"/>
          <a:srcRect/>
          <a:stretch>
            <a:fillRect/>
          </a:stretch>
        </p:blipFill>
        <p:spPr bwMode="auto">
          <a:xfrm>
            <a:off x="5004048" y="1988840"/>
            <a:ext cx="3744416" cy="35283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08720"/>
            <a:ext cx="8229600" cy="648072"/>
          </a:xfrm>
        </p:spPr>
        <p:txBody>
          <a:bodyPr>
            <a:normAutofit/>
          </a:bodyPr>
          <a:lstStyle/>
          <a:p>
            <a:pPr algn="ctr"/>
            <a:r>
              <a:rPr lang="ru-RU" sz="3200" b="1" dirty="0" smtClean="0">
                <a:solidFill>
                  <a:srgbClr val="FF0000"/>
                </a:solidFill>
              </a:rPr>
              <a:t>Плетением из лозы.</a:t>
            </a:r>
            <a:endParaRPr lang="ru-RU" sz="3200" b="1" dirty="0">
              <a:solidFill>
                <a:srgbClr val="FF0000"/>
              </a:solidFill>
            </a:endParaRPr>
          </a:p>
        </p:txBody>
      </p:sp>
      <p:pic>
        <p:nvPicPr>
          <p:cNvPr id="5" name="Содержимое 4" descr="http://big-pig.ucoz.ru/pictures/1/0228_ruk_fig12.jpg"/>
          <p:cNvPicPr>
            <a:picLocks noGrp="1"/>
          </p:cNvPicPr>
          <p:nvPr>
            <p:ph sz="half" idx="1"/>
          </p:nvPr>
        </p:nvPicPr>
        <p:blipFill>
          <a:blip r:embed="rId2" cstate="print"/>
          <a:srcRect/>
          <a:stretch>
            <a:fillRect/>
          </a:stretch>
        </p:blipFill>
        <p:spPr bwMode="auto">
          <a:xfrm>
            <a:off x="179512" y="2492896"/>
            <a:ext cx="4038600" cy="35651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Содержимое 7" descr="http://1.bp.blogspot.com/-5rDlEs9RJCM/T24d6v0dvvI/AAAAAAAABFk/NCjSTIK1zfI/s1600/DSC02890.JPG"/>
          <p:cNvPicPr>
            <a:picLocks noGrp="1"/>
          </p:cNvPicPr>
          <p:nvPr>
            <p:ph sz="half" idx="2"/>
          </p:nvPr>
        </p:nvPicPr>
        <p:blipFill>
          <a:blip r:embed="rId3" cstate="print"/>
          <a:srcRect/>
          <a:stretch>
            <a:fillRect/>
          </a:stretch>
        </p:blipFill>
        <p:spPr bwMode="auto">
          <a:xfrm>
            <a:off x="4427984" y="2132856"/>
            <a:ext cx="4464496" cy="33123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64704"/>
            <a:ext cx="8229600" cy="720080"/>
          </a:xfrm>
        </p:spPr>
        <p:txBody>
          <a:bodyPr>
            <a:normAutofit/>
          </a:bodyPr>
          <a:lstStyle/>
          <a:p>
            <a:pPr algn="ctr"/>
            <a:r>
              <a:rPr lang="ru-RU" sz="3200" b="1" dirty="0" smtClean="0">
                <a:solidFill>
                  <a:srgbClr val="FF0000"/>
                </a:solidFill>
              </a:rPr>
              <a:t>Красивой вышивкой.</a:t>
            </a:r>
            <a:endParaRPr lang="ru-RU" sz="3200" b="1" dirty="0">
              <a:solidFill>
                <a:srgbClr val="FF0000"/>
              </a:solidFill>
            </a:endParaRPr>
          </a:p>
        </p:txBody>
      </p:sp>
      <p:pic>
        <p:nvPicPr>
          <p:cNvPr id="7" name="Содержимое 6" descr="http://ethnoboho.ru/wp-content/uploads/2016/02/huge.jpeg"/>
          <p:cNvPicPr>
            <a:picLocks noGrp="1"/>
          </p:cNvPicPr>
          <p:nvPr>
            <p:ph sz="half" idx="1"/>
          </p:nvPr>
        </p:nvPicPr>
        <p:blipFill>
          <a:blip r:embed="rId2" cstate="print"/>
          <a:srcRect/>
          <a:stretch>
            <a:fillRect/>
          </a:stretch>
        </p:blipFill>
        <p:spPr bwMode="auto">
          <a:xfrm>
            <a:off x="251520" y="1772816"/>
            <a:ext cx="3744416" cy="34563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Содержимое 9" descr="http://img1.liveinternet.ru/images/attach/c/5/84/843/84843357_6450.jpg"/>
          <p:cNvPicPr>
            <a:picLocks noGrp="1"/>
          </p:cNvPicPr>
          <p:nvPr>
            <p:ph sz="half" idx="2"/>
          </p:nvPr>
        </p:nvPicPr>
        <p:blipFill>
          <a:blip r:embed="rId3" cstate="print"/>
          <a:srcRect/>
          <a:stretch>
            <a:fillRect/>
          </a:stretch>
        </p:blipFill>
        <p:spPr bwMode="auto">
          <a:xfrm>
            <a:off x="4067944" y="2564904"/>
            <a:ext cx="4896544" cy="32253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1520" y="836712"/>
            <a:ext cx="8712968" cy="1512168"/>
          </a:xfrm>
        </p:spPr>
        <p:txBody>
          <a:bodyPr>
            <a:noAutofit/>
          </a:bodyPr>
          <a:lstStyle/>
          <a:p>
            <a:pPr algn="ctr"/>
            <a:r>
              <a:rPr lang="ru-RU" sz="2400" dirty="0" smtClean="0">
                <a:solidFill>
                  <a:srgbClr val="FF0000"/>
                </a:solidFill>
                <a:effectLst/>
              </a:rPr>
              <a:t>Беларусь часто  называют голубоглазой. Почему такое название? Потому, что на территории республики много озер. </a:t>
            </a:r>
            <a:r>
              <a:rPr lang="ru-RU" sz="2400" dirty="0" err="1" smtClean="0">
                <a:solidFill>
                  <a:srgbClr val="FF0000"/>
                </a:solidFill>
                <a:effectLst/>
              </a:rPr>
              <a:t>Браславские</a:t>
            </a:r>
            <a:r>
              <a:rPr lang="ru-RU" sz="2400" dirty="0" smtClean="0">
                <a:solidFill>
                  <a:srgbClr val="FF0000"/>
                </a:solidFill>
                <a:effectLst/>
              </a:rPr>
              <a:t> озера, </a:t>
            </a:r>
            <a:r>
              <a:rPr lang="ru-RU" sz="2400" dirty="0" err="1" smtClean="0">
                <a:solidFill>
                  <a:srgbClr val="FF0000"/>
                </a:solidFill>
                <a:effectLst/>
              </a:rPr>
              <a:t>Сорочанские</a:t>
            </a:r>
            <a:r>
              <a:rPr lang="ru-RU" sz="2400" dirty="0" smtClean="0">
                <a:solidFill>
                  <a:srgbClr val="FF0000"/>
                </a:solidFill>
                <a:effectLst/>
              </a:rPr>
              <a:t> озера, Голубые озера, озеро Нарочь, озеро </a:t>
            </a:r>
            <a:r>
              <a:rPr lang="ru-RU" sz="2400" dirty="0" err="1" smtClean="0">
                <a:solidFill>
                  <a:srgbClr val="FF0000"/>
                </a:solidFill>
                <a:effectLst/>
              </a:rPr>
              <a:t>Свитязь</a:t>
            </a:r>
            <a:r>
              <a:rPr lang="ru-RU" sz="2400" dirty="0" smtClean="0">
                <a:solidFill>
                  <a:srgbClr val="FF0000"/>
                </a:solidFill>
                <a:effectLst/>
              </a:rPr>
              <a:t>.</a:t>
            </a:r>
            <a:r>
              <a:rPr lang="ru-RU" sz="2400" dirty="0" smtClean="0">
                <a:effectLst/>
              </a:rPr>
              <a:t> </a:t>
            </a:r>
            <a:endParaRPr lang="ru-RU" sz="2400" dirty="0">
              <a:effectLst/>
            </a:endParaRPr>
          </a:p>
        </p:txBody>
      </p:sp>
      <p:sp>
        <p:nvSpPr>
          <p:cNvPr id="3" name="Подзаголовок 2"/>
          <p:cNvSpPr>
            <a:spLocks noGrp="1"/>
          </p:cNvSpPr>
          <p:nvPr>
            <p:ph type="subTitle" idx="1"/>
          </p:nvPr>
        </p:nvSpPr>
        <p:spPr>
          <a:xfrm>
            <a:off x="533400" y="2996952"/>
            <a:ext cx="7854696" cy="3600400"/>
          </a:xfrm>
        </p:spPr>
        <p:txBody>
          <a:bodyPr/>
          <a:lstStyle/>
          <a:p>
            <a:endParaRPr lang="ru-RU" dirty="0"/>
          </a:p>
        </p:txBody>
      </p:sp>
      <p:pic>
        <p:nvPicPr>
          <p:cNvPr id="7" name="Рисунок 6" descr="https://i09.fotocdn.net/s21/100/public_pin_m/28/2529827683.jpg"/>
          <p:cNvPicPr/>
          <p:nvPr/>
        </p:nvPicPr>
        <p:blipFill>
          <a:blip r:embed="rId2" cstate="print"/>
          <a:srcRect/>
          <a:stretch>
            <a:fillRect/>
          </a:stretch>
        </p:blipFill>
        <p:spPr bwMode="auto">
          <a:xfrm>
            <a:off x="539552" y="2492896"/>
            <a:ext cx="8064896" cy="39604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5461216"/>
          </a:xfrm>
        </p:spPr>
        <p:txBody>
          <a:bodyPr>
            <a:noAutofit/>
          </a:bodyPr>
          <a:lstStyle/>
          <a:p>
            <a:pPr algn="ctr"/>
            <a:r>
              <a:rPr lang="ru-RU" sz="3200" b="1" dirty="0" smtClean="0">
                <a:solidFill>
                  <a:schemeClr val="tx1"/>
                </a:solidFill>
              </a:rPr>
              <a:t>Беларусь - это географический центр Европы. В Беларуси шесть областей и соответственно шесть городов, которые являются областными центрами: Витебск, Могилёв, Гомель, Брест, Гродно, Минск.                 Беларусь - это республика. По площади государство занимает 207 тысяч квадратных метров. Граничит с пятью странами: Россией, Украиной, Польшей, Литвой, Латвией.                     Численность населения – около 10 млн.</a:t>
            </a:r>
            <a:endParaRPr lang="ru-RU" sz="3200" b="1" dirty="0">
              <a:solidFill>
                <a:schemeClr val="tx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92696"/>
            <a:ext cx="8229600" cy="1440160"/>
          </a:xfrm>
        </p:spPr>
        <p:txBody>
          <a:bodyPr>
            <a:noAutofit/>
          </a:bodyPr>
          <a:lstStyle/>
          <a:p>
            <a:pPr algn="ctr"/>
            <a:r>
              <a:rPr lang="ru-RU" sz="2400" b="1" dirty="0" smtClean="0">
                <a:solidFill>
                  <a:srgbClr val="FF0000"/>
                </a:solidFill>
              </a:rPr>
              <a:t>Через Беларусь протекают такие крупные реки, как Неман, Западная Двина, Днепр, Березина, </a:t>
            </a:r>
            <a:r>
              <a:rPr lang="ru-RU" sz="2400" b="1" dirty="0" err="1" smtClean="0">
                <a:solidFill>
                  <a:srgbClr val="FF0000"/>
                </a:solidFill>
              </a:rPr>
              <a:t>Сож</a:t>
            </a:r>
            <a:r>
              <a:rPr lang="ru-RU" sz="2400" b="1" dirty="0" smtClean="0">
                <a:solidFill>
                  <a:srgbClr val="FF0000"/>
                </a:solidFill>
              </a:rPr>
              <a:t> и большое множество мелких речушек и ручейков.</a:t>
            </a:r>
            <a:endParaRPr lang="ru-RU" sz="2400" b="1" dirty="0">
              <a:solidFill>
                <a:srgbClr val="FF0000"/>
              </a:solidFill>
            </a:endParaRPr>
          </a:p>
        </p:txBody>
      </p:sp>
      <p:pic>
        <p:nvPicPr>
          <p:cNvPr id="4" name="Содержимое 3" descr="http://img4.tourbina.ru/photos.4/2/7/5/6/5/1356572/big.photo.jpg"/>
          <p:cNvPicPr>
            <a:picLocks noGrp="1"/>
          </p:cNvPicPr>
          <p:nvPr>
            <p:ph idx="1"/>
          </p:nvPr>
        </p:nvPicPr>
        <p:blipFill>
          <a:blip r:embed="rId2" cstate="print"/>
          <a:srcRect/>
          <a:stretch>
            <a:fillRect/>
          </a:stretch>
        </p:blipFill>
        <p:spPr bwMode="auto">
          <a:xfrm>
            <a:off x="539552" y="2276872"/>
            <a:ext cx="8280920" cy="41764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704088"/>
            <a:ext cx="8363272" cy="1428768"/>
          </a:xfrm>
        </p:spPr>
        <p:txBody>
          <a:bodyPr>
            <a:normAutofit fontScale="90000"/>
          </a:bodyPr>
          <a:lstStyle/>
          <a:p>
            <a:pPr algn="ctr"/>
            <a:r>
              <a:rPr lang="ru-RU" sz="2000" b="1" dirty="0" smtClean="0">
                <a:solidFill>
                  <a:srgbClr val="FF0000"/>
                </a:solidFill>
              </a:rPr>
              <a:t>На территории страны много лесов – их называют пущами. Очень известны такие, как </a:t>
            </a:r>
            <a:r>
              <a:rPr lang="ru-RU" sz="2000" b="1" dirty="0" err="1" smtClean="0">
                <a:solidFill>
                  <a:srgbClr val="FF0000"/>
                </a:solidFill>
              </a:rPr>
              <a:t>Налибокская</a:t>
            </a:r>
            <a:r>
              <a:rPr lang="ru-RU" sz="2000" b="1" dirty="0" smtClean="0">
                <a:solidFill>
                  <a:srgbClr val="FF0000"/>
                </a:solidFill>
              </a:rPr>
              <a:t> и Беловежская. Только в Беловежской пуще водятся зубры. Которые являются символом Беларуси. Зубры – это огромные быки, весом почти в тонну. Зубры были почти полностью истреблены. Но люди смогли восстановить их численность.</a:t>
            </a:r>
            <a:endParaRPr lang="ru-RU" sz="2000" b="1" dirty="0">
              <a:solidFill>
                <a:srgbClr val="FF0000"/>
              </a:solidFill>
            </a:endParaRPr>
          </a:p>
        </p:txBody>
      </p:sp>
      <p:pic>
        <p:nvPicPr>
          <p:cNvPr id="4" name="Содержимое 3" descr="http://www.test1.belarustourism.by/upload/medialibrary/b83/b83cc74d0546bb3ca1e0e4da19a943a9.jpg"/>
          <p:cNvPicPr>
            <a:picLocks noGrp="1"/>
          </p:cNvPicPr>
          <p:nvPr>
            <p:ph idx="1"/>
          </p:nvPr>
        </p:nvPicPr>
        <p:blipFill>
          <a:blip r:embed="rId2" cstate="print"/>
          <a:srcRect/>
          <a:stretch>
            <a:fillRect/>
          </a:stretch>
        </p:blipFill>
        <p:spPr bwMode="auto">
          <a:xfrm>
            <a:off x="1043608" y="2276872"/>
            <a:ext cx="7056784" cy="41764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500776"/>
          </a:xfrm>
        </p:spPr>
        <p:txBody>
          <a:bodyPr>
            <a:noAutofit/>
          </a:bodyPr>
          <a:lstStyle/>
          <a:p>
            <a:pPr algn="ctr"/>
            <a:r>
              <a:rPr lang="ru-RU" sz="2000" b="1" dirty="0" smtClean="0">
                <a:solidFill>
                  <a:srgbClr val="FF0000"/>
                </a:solidFill>
              </a:rPr>
              <a:t>В стране отмечают множество праздников. Одним из самых ярких и веселых праздников считается весенний праздник «</a:t>
            </a:r>
            <a:r>
              <a:rPr lang="ru-RU" sz="2000" b="1" dirty="0" err="1" smtClean="0">
                <a:solidFill>
                  <a:srgbClr val="FF0000"/>
                </a:solidFill>
              </a:rPr>
              <a:t>Купалье</a:t>
            </a:r>
            <a:r>
              <a:rPr lang="ru-RU" sz="2000" b="1" dirty="0" smtClean="0">
                <a:solidFill>
                  <a:srgbClr val="FF0000"/>
                </a:solidFill>
              </a:rPr>
              <a:t>». Купала – это древнее белорусское божественное название Огня. А дочь его – </a:t>
            </a:r>
            <a:r>
              <a:rPr lang="ru-RU" sz="2000" b="1" dirty="0" err="1" smtClean="0">
                <a:solidFill>
                  <a:srgbClr val="FF0000"/>
                </a:solidFill>
              </a:rPr>
              <a:t>Купалинка</a:t>
            </a:r>
            <a:r>
              <a:rPr lang="ru-RU" sz="2000" b="1" dirty="0" smtClean="0">
                <a:solidFill>
                  <a:srgbClr val="FF0000"/>
                </a:solidFill>
              </a:rPr>
              <a:t>. Самым главным на этом празднике является – зажигание огня. Костер должен гореть всю Купальскую ночь.</a:t>
            </a:r>
            <a:endParaRPr lang="ru-RU" sz="2000" b="1" dirty="0">
              <a:solidFill>
                <a:srgbClr val="FF0000"/>
              </a:solidFill>
            </a:endParaRPr>
          </a:p>
        </p:txBody>
      </p:sp>
      <p:pic>
        <p:nvPicPr>
          <p:cNvPr id="4" name="Содержимое 3" descr="http://belarusfacts.by/upload/test/photos_png/Cultura/photo/kupalle.jpg"/>
          <p:cNvPicPr>
            <a:picLocks noGrp="1"/>
          </p:cNvPicPr>
          <p:nvPr>
            <p:ph idx="1"/>
          </p:nvPr>
        </p:nvPicPr>
        <p:blipFill>
          <a:blip r:embed="rId2" cstate="print"/>
          <a:srcRect/>
          <a:stretch>
            <a:fillRect/>
          </a:stretch>
        </p:blipFill>
        <p:spPr bwMode="auto">
          <a:xfrm>
            <a:off x="1187624" y="2348880"/>
            <a:ext cx="6912768" cy="41764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20688"/>
            <a:ext cx="8229600" cy="1226400"/>
          </a:xfrm>
        </p:spPr>
        <p:txBody>
          <a:bodyPr>
            <a:normAutofit fontScale="90000"/>
          </a:bodyPr>
          <a:lstStyle/>
          <a:p>
            <a:pPr algn="ctr"/>
            <a:r>
              <a:rPr lang="ru-RU" sz="2400" b="1" dirty="0" smtClean="0">
                <a:solidFill>
                  <a:srgbClr val="FF0000"/>
                </a:solidFill>
              </a:rPr>
              <a:t>А еще один праздник – « </a:t>
            </a:r>
            <a:r>
              <a:rPr lang="ru-RU" sz="2400" b="1" dirty="0" err="1" smtClean="0">
                <a:solidFill>
                  <a:srgbClr val="FF0000"/>
                </a:solidFill>
              </a:rPr>
              <a:t>Бульбаш</a:t>
            </a:r>
            <a:r>
              <a:rPr lang="ru-RU" sz="2400" b="1" dirty="0" smtClean="0">
                <a:solidFill>
                  <a:srgbClr val="FF0000"/>
                </a:solidFill>
              </a:rPr>
              <a:t>». Так называют в Белоруссии картошку. И весь праздник посвящен именно ей. Известно более 200 картофельных блюд – </a:t>
            </a:r>
            <a:r>
              <a:rPr lang="ru-RU" sz="2400" b="1" dirty="0" err="1" smtClean="0">
                <a:solidFill>
                  <a:srgbClr val="FF0000"/>
                </a:solidFill>
              </a:rPr>
              <a:t>драники</a:t>
            </a:r>
            <a:r>
              <a:rPr lang="ru-RU" sz="2400" b="1" dirty="0" smtClean="0">
                <a:solidFill>
                  <a:srgbClr val="FF0000"/>
                </a:solidFill>
              </a:rPr>
              <a:t>, клецки, блины, оладьи и т.д.</a:t>
            </a:r>
            <a:endParaRPr lang="ru-RU" sz="2400" b="1" dirty="0">
              <a:solidFill>
                <a:srgbClr val="FF0000"/>
              </a:solidFill>
            </a:endParaRPr>
          </a:p>
        </p:txBody>
      </p:sp>
      <p:pic>
        <p:nvPicPr>
          <p:cNvPr id="4" name="Содержимое 3" descr="http://ekodiet.ru/seo/blyuda/draniki.jpg"/>
          <p:cNvPicPr>
            <a:picLocks noGrp="1"/>
          </p:cNvPicPr>
          <p:nvPr>
            <p:ph idx="1"/>
          </p:nvPr>
        </p:nvPicPr>
        <p:blipFill>
          <a:blip r:embed="rId2" cstate="print"/>
          <a:srcRect/>
          <a:stretch>
            <a:fillRect/>
          </a:stretch>
        </p:blipFill>
        <p:spPr bwMode="auto">
          <a:xfrm>
            <a:off x="1331640" y="2204864"/>
            <a:ext cx="6679749" cy="42637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92696"/>
            <a:ext cx="8229600" cy="1368152"/>
          </a:xfrm>
        </p:spPr>
        <p:txBody>
          <a:bodyPr>
            <a:noAutofit/>
          </a:bodyPr>
          <a:lstStyle/>
          <a:p>
            <a:pPr algn="ctr"/>
            <a:r>
              <a:rPr lang="ru-RU" sz="2000" b="1" dirty="0" smtClean="0">
                <a:solidFill>
                  <a:srgbClr val="FF0000"/>
                </a:solidFill>
              </a:rPr>
              <a:t>Очень славится белорусская вышивка. Вышивают и одежду и предметы быта. Особенно красочен женский костюм. Обязательной частью женского народного костюма является передник с вышивкой. Вышивают  и мужскую одежду, располагая узор по вороту и низу рубахи. Сейчас в народных костюмах выступают на фольклорных праздниках</a:t>
            </a:r>
            <a:r>
              <a:rPr lang="ru-RU" sz="2000" dirty="0" smtClean="0"/>
              <a:t>.</a:t>
            </a:r>
            <a:endParaRPr lang="ru-RU" sz="2000" dirty="0"/>
          </a:p>
        </p:txBody>
      </p:sp>
      <p:pic>
        <p:nvPicPr>
          <p:cNvPr id="6" name="Содержимое 5" descr="https://www.vkostume.ru/images/original/kostyum_belorusskogo_malchika_0.jpg"/>
          <p:cNvPicPr>
            <a:picLocks noGrp="1"/>
          </p:cNvPicPr>
          <p:nvPr>
            <p:ph sz="half" idx="2"/>
          </p:nvPr>
        </p:nvPicPr>
        <p:blipFill>
          <a:blip r:embed="rId2" cstate="print"/>
          <a:srcRect/>
          <a:stretch>
            <a:fillRect/>
          </a:stretch>
        </p:blipFill>
        <p:spPr bwMode="auto">
          <a:xfrm>
            <a:off x="5652120" y="2204864"/>
            <a:ext cx="3024336" cy="43924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Содержимое 7" descr="http://images.ru.prom.st/328354049_w200_h200_beloruska.jpg"/>
          <p:cNvPicPr>
            <a:picLocks noGrp="1"/>
          </p:cNvPicPr>
          <p:nvPr>
            <p:ph sz="half" idx="1"/>
          </p:nvPr>
        </p:nvPicPr>
        <p:blipFill>
          <a:blip r:embed="rId3" cstate="print"/>
          <a:srcRect/>
          <a:stretch>
            <a:fillRect/>
          </a:stretch>
        </p:blipFill>
        <p:spPr bwMode="auto">
          <a:xfrm>
            <a:off x="899592" y="2204864"/>
            <a:ext cx="3168352" cy="43924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980728"/>
            <a:ext cx="8229600" cy="1080120"/>
          </a:xfrm>
        </p:spPr>
        <p:txBody>
          <a:bodyPr>
            <a:noAutofit/>
          </a:bodyPr>
          <a:lstStyle/>
          <a:p>
            <a:pPr algn="ctr"/>
            <a:r>
              <a:rPr lang="ru-RU" sz="2400" b="1" dirty="0" smtClean="0">
                <a:solidFill>
                  <a:srgbClr val="FF0000"/>
                </a:solidFill>
              </a:rPr>
              <a:t>В Беларуси живут очень добрые, трудолюбивые, гостеприимные люди. Они рады всем, кто посетит их красивую, цветущую землю.</a:t>
            </a:r>
            <a:endParaRPr lang="ru-RU" sz="2400" b="1" dirty="0">
              <a:solidFill>
                <a:srgbClr val="FF0000"/>
              </a:solidFill>
            </a:endParaRPr>
          </a:p>
        </p:txBody>
      </p:sp>
      <p:pic>
        <p:nvPicPr>
          <p:cNvPr id="10" name="Содержимое 9" descr="http://1mir.info/img/13.jpg"/>
          <p:cNvPicPr>
            <a:picLocks noGrp="1"/>
          </p:cNvPicPr>
          <p:nvPr>
            <p:ph idx="1"/>
          </p:nvPr>
        </p:nvPicPr>
        <p:blipFill>
          <a:blip r:embed="rId2" cstate="print"/>
          <a:srcRect/>
          <a:stretch>
            <a:fillRect/>
          </a:stretch>
        </p:blipFill>
        <p:spPr bwMode="auto">
          <a:xfrm>
            <a:off x="1763688" y="2348880"/>
            <a:ext cx="5492328" cy="39857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908720"/>
            <a:ext cx="8305800" cy="4752528"/>
          </a:xfrm>
        </p:spPr>
        <p:txBody>
          <a:bodyPr>
            <a:normAutofit/>
          </a:bodyPr>
          <a:lstStyle/>
          <a:p>
            <a:pPr algn="ctr"/>
            <a:r>
              <a:rPr lang="ru-RU" sz="3600" b="1" dirty="0" smtClean="0">
                <a:solidFill>
                  <a:srgbClr val="FF0000"/>
                </a:solidFill>
              </a:rPr>
              <a:t>Русь Белая – чистая, нежная:</a:t>
            </a:r>
            <a:br>
              <a:rPr lang="ru-RU" sz="3600" b="1" dirty="0" smtClean="0">
                <a:solidFill>
                  <a:srgbClr val="FF0000"/>
                </a:solidFill>
              </a:rPr>
            </a:br>
            <a:r>
              <a:rPr lang="ru-RU" sz="3600" b="1" dirty="0" smtClean="0">
                <a:solidFill>
                  <a:srgbClr val="FF0000"/>
                </a:solidFill>
              </a:rPr>
              <a:t>Лес, озеро, поле безбрежное…</a:t>
            </a:r>
            <a:br>
              <a:rPr lang="ru-RU" sz="3600" b="1" dirty="0" smtClean="0">
                <a:solidFill>
                  <a:srgbClr val="FF0000"/>
                </a:solidFill>
              </a:rPr>
            </a:br>
            <a:r>
              <a:rPr lang="ru-RU" sz="3600" b="1" dirty="0" smtClean="0">
                <a:solidFill>
                  <a:srgbClr val="FF0000"/>
                </a:solidFill>
              </a:rPr>
              <a:t>Журчание чистой </a:t>
            </a:r>
            <a:r>
              <a:rPr lang="ru-RU" sz="3600" b="1" dirty="0" err="1" smtClean="0">
                <a:solidFill>
                  <a:srgbClr val="FF0000"/>
                </a:solidFill>
              </a:rPr>
              <a:t>кринички</a:t>
            </a:r>
            <a:r>
              <a:rPr lang="ru-RU" sz="3600" b="1" dirty="0" smtClean="0">
                <a:solidFill>
                  <a:srgbClr val="FF0000"/>
                </a:solidFill>
              </a:rPr>
              <a:t>, </a:t>
            </a:r>
            <a:br>
              <a:rPr lang="ru-RU" sz="3600" b="1" dirty="0" smtClean="0">
                <a:solidFill>
                  <a:srgbClr val="FF0000"/>
                </a:solidFill>
              </a:rPr>
            </a:br>
            <a:r>
              <a:rPr lang="ru-RU" sz="3600" b="1" dirty="0" smtClean="0">
                <a:solidFill>
                  <a:srgbClr val="FF0000"/>
                </a:solidFill>
              </a:rPr>
              <a:t>Негромкое пение птички…</a:t>
            </a:r>
            <a:br>
              <a:rPr lang="ru-RU" sz="3600" b="1" dirty="0" smtClean="0">
                <a:solidFill>
                  <a:srgbClr val="FF0000"/>
                </a:solidFill>
              </a:rPr>
            </a:br>
            <a:r>
              <a:rPr lang="ru-RU" sz="3600" b="1" dirty="0" smtClean="0">
                <a:solidFill>
                  <a:srgbClr val="FF0000"/>
                </a:solidFill>
              </a:rPr>
              <a:t>Белорусам Родина –</a:t>
            </a:r>
            <a:br>
              <a:rPr lang="ru-RU" sz="3600" b="1" dirty="0" smtClean="0">
                <a:solidFill>
                  <a:srgbClr val="FF0000"/>
                </a:solidFill>
              </a:rPr>
            </a:br>
            <a:r>
              <a:rPr lang="ru-RU" sz="3600" b="1" dirty="0" smtClean="0">
                <a:solidFill>
                  <a:srgbClr val="FF0000"/>
                </a:solidFill>
              </a:rPr>
              <a:t>Как родная мать.</a:t>
            </a:r>
            <a:br>
              <a:rPr lang="ru-RU" sz="3600" b="1" dirty="0" smtClean="0">
                <a:solidFill>
                  <a:srgbClr val="FF0000"/>
                </a:solidFill>
              </a:rPr>
            </a:br>
            <a:r>
              <a:rPr lang="ru-RU" sz="3600" b="1" dirty="0" smtClean="0">
                <a:solidFill>
                  <a:srgbClr val="FF0000"/>
                </a:solidFill>
              </a:rPr>
              <a:t>Хоть полмира пройдено </a:t>
            </a:r>
            <a:r>
              <a:rPr lang="ru-RU" sz="2800" b="1" dirty="0" smtClean="0">
                <a:solidFill>
                  <a:srgbClr val="FF0000"/>
                </a:solidFill>
              </a:rPr>
              <a:t>– </a:t>
            </a:r>
            <a:br>
              <a:rPr lang="ru-RU" sz="2800" b="1" dirty="0" smtClean="0">
                <a:solidFill>
                  <a:srgbClr val="FF0000"/>
                </a:solidFill>
              </a:rPr>
            </a:br>
            <a:r>
              <a:rPr lang="ru-RU" sz="3600" b="1" dirty="0" smtClean="0">
                <a:solidFill>
                  <a:srgbClr val="FF0000"/>
                </a:solidFill>
              </a:rPr>
              <a:t>Лучше не сыскать!</a:t>
            </a:r>
            <a:endParaRPr lang="ru-RU" sz="3600" b="1" dirty="0">
              <a:solidFill>
                <a:srgbClr val="FF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836712"/>
            <a:ext cx="7851648" cy="576064"/>
          </a:xfrm>
        </p:spPr>
        <p:txBody>
          <a:bodyPr>
            <a:normAutofit fontScale="90000"/>
          </a:bodyPr>
          <a:lstStyle/>
          <a:p>
            <a:pPr algn="ctr"/>
            <a:r>
              <a:rPr lang="ru-RU" dirty="0" smtClean="0">
                <a:solidFill>
                  <a:srgbClr val="FF0000"/>
                </a:solidFill>
              </a:rPr>
              <a:t>Карта Беларуси</a:t>
            </a:r>
            <a:endParaRPr lang="ru-RU" dirty="0">
              <a:solidFill>
                <a:srgbClr val="FF0000"/>
              </a:solidFill>
            </a:endParaRPr>
          </a:p>
        </p:txBody>
      </p:sp>
      <p:sp>
        <p:nvSpPr>
          <p:cNvPr id="3" name="Подзаголовок 2"/>
          <p:cNvSpPr>
            <a:spLocks noGrp="1"/>
          </p:cNvSpPr>
          <p:nvPr>
            <p:ph type="subTitle" idx="1"/>
          </p:nvPr>
        </p:nvSpPr>
        <p:spPr>
          <a:xfrm>
            <a:off x="533400" y="1700808"/>
            <a:ext cx="7854696" cy="4896544"/>
          </a:xfrm>
        </p:spPr>
        <p:txBody>
          <a:bodyPr/>
          <a:lstStyle/>
          <a:p>
            <a:endParaRPr lang="ru-RU" dirty="0"/>
          </a:p>
        </p:txBody>
      </p:sp>
      <p:pic>
        <p:nvPicPr>
          <p:cNvPr id="4" name="Picture 16" descr="http://visasam.ru/wp-content/uploads/2015/07/karta421.jpg"/>
          <p:cNvPicPr>
            <a:picLocks noChangeAspect="1" noChangeArrowheads="1"/>
          </p:cNvPicPr>
          <p:nvPr/>
        </p:nvPicPr>
        <p:blipFill>
          <a:blip r:embed="rId2" cstate="print"/>
          <a:srcRect/>
          <a:stretch>
            <a:fillRect/>
          </a:stretch>
        </p:blipFill>
        <p:spPr bwMode="auto">
          <a:xfrm>
            <a:off x="539552" y="1484784"/>
            <a:ext cx="8064896" cy="5184576"/>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196752"/>
            <a:ext cx="2232248" cy="1027868"/>
          </a:xfrm>
        </p:spPr>
        <p:txBody>
          <a:bodyPr>
            <a:normAutofit/>
          </a:bodyPr>
          <a:lstStyle/>
          <a:p>
            <a:pPr algn="ctr"/>
            <a:r>
              <a:rPr lang="ru-RU" sz="5400" dirty="0" smtClean="0">
                <a:solidFill>
                  <a:srgbClr val="FF0000"/>
                </a:solidFill>
              </a:rPr>
              <a:t>Минск</a:t>
            </a:r>
            <a:endParaRPr lang="ru-RU" sz="5400" dirty="0">
              <a:solidFill>
                <a:srgbClr val="FF0000"/>
              </a:solidFill>
            </a:endParaRPr>
          </a:p>
        </p:txBody>
      </p:sp>
      <p:sp>
        <p:nvSpPr>
          <p:cNvPr id="3" name="Текст 2"/>
          <p:cNvSpPr>
            <a:spLocks noGrp="1"/>
          </p:cNvSpPr>
          <p:nvPr>
            <p:ph type="body" sz="half" idx="2"/>
          </p:nvPr>
        </p:nvSpPr>
        <p:spPr>
          <a:xfrm>
            <a:off x="179512" y="2708920"/>
            <a:ext cx="2639888" cy="2299184"/>
          </a:xfrm>
        </p:spPr>
        <p:txBody>
          <a:bodyPr>
            <a:normAutofit/>
          </a:bodyPr>
          <a:lstStyle/>
          <a:p>
            <a:pPr algn="ctr"/>
            <a:r>
              <a:rPr lang="ru-RU" sz="3600" b="1" dirty="0" smtClean="0">
                <a:latin typeface="+mj-lt"/>
              </a:rPr>
              <a:t>Город Минск – столица Беларуси.</a:t>
            </a:r>
            <a:endParaRPr lang="ru-RU" sz="3600" b="1" dirty="0">
              <a:latin typeface="+mj-lt"/>
            </a:endParaRPr>
          </a:p>
        </p:txBody>
      </p:sp>
      <p:sp>
        <p:nvSpPr>
          <p:cNvPr id="4" name="Рисунок 3"/>
          <p:cNvSpPr>
            <a:spLocks noGrp="1"/>
          </p:cNvSpPr>
          <p:nvPr>
            <p:ph type="pic" idx="1"/>
          </p:nvPr>
        </p:nvSpPr>
        <p:spPr/>
      </p:sp>
      <p:pic>
        <p:nvPicPr>
          <p:cNvPr id="5" name="Рисунок 4" descr="http://img-fotki.yandex.ru/get/4414/65616424.64/0_61207_6e9c83ae_orig"/>
          <p:cNvPicPr/>
          <p:nvPr/>
        </p:nvPicPr>
        <p:blipFill>
          <a:blip r:embed="rId2" cstate="print"/>
          <a:srcRect/>
          <a:stretch>
            <a:fillRect/>
          </a:stretch>
        </p:blipFill>
        <p:spPr bwMode="auto">
          <a:xfrm rot="426303">
            <a:off x="2968141" y="1123690"/>
            <a:ext cx="5814377" cy="41352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692696"/>
            <a:ext cx="7772400" cy="1800200"/>
          </a:xfrm>
        </p:spPr>
        <p:txBody>
          <a:bodyPr/>
          <a:lstStyle/>
          <a:p>
            <a:pPr algn="ctr"/>
            <a:r>
              <a:rPr lang="ru-RU" sz="4000" dirty="0" smtClean="0">
                <a:solidFill>
                  <a:srgbClr val="FF0000"/>
                </a:solidFill>
              </a:rPr>
              <a:t>Президент  республики – Александр Григорьевич Лукашенко </a:t>
            </a:r>
            <a:endParaRPr lang="ru-RU" sz="4000" dirty="0">
              <a:solidFill>
                <a:srgbClr val="FF0000"/>
              </a:solidFill>
            </a:endParaRPr>
          </a:p>
        </p:txBody>
      </p:sp>
      <p:sp>
        <p:nvSpPr>
          <p:cNvPr id="3" name="Текст 2"/>
          <p:cNvSpPr>
            <a:spLocks noGrp="1"/>
          </p:cNvSpPr>
          <p:nvPr>
            <p:ph type="body" idx="1"/>
          </p:nvPr>
        </p:nvSpPr>
        <p:spPr>
          <a:xfrm>
            <a:off x="1979712" y="2704664"/>
            <a:ext cx="5544616" cy="3604656"/>
          </a:xfrm>
        </p:spPr>
        <p:txBody>
          <a:bodyPr/>
          <a:lstStyle/>
          <a:p>
            <a:endParaRPr lang="ru-RU" dirty="0"/>
          </a:p>
        </p:txBody>
      </p:sp>
      <p:pic>
        <p:nvPicPr>
          <p:cNvPr id="4" name="Рисунок 3" descr="https://go3.imgsmail.ru/imgpreview?key=186b29d3589e9703&amp;mb=imgdb_preview_108"/>
          <p:cNvPicPr/>
          <p:nvPr/>
        </p:nvPicPr>
        <p:blipFill>
          <a:blip r:embed="rId2" cstate="print"/>
          <a:srcRect/>
          <a:stretch>
            <a:fillRect/>
          </a:stretch>
        </p:blipFill>
        <p:spPr bwMode="auto">
          <a:xfrm>
            <a:off x="1763688" y="2708920"/>
            <a:ext cx="5760640" cy="38164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620688"/>
            <a:ext cx="3960440" cy="1152128"/>
          </a:xfrm>
        </p:spPr>
        <p:txBody>
          <a:bodyPr/>
          <a:lstStyle/>
          <a:p>
            <a:pPr algn="ctr"/>
            <a:r>
              <a:rPr lang="ru-RU" sz="3600" b="1" dirty="0" smtClean="0">
                <a:solidFill>
                  <a:srgbClr val="FF0000"/>
                </a:solidFill>
              </a:rPr>
              <a:t>Флаг Республики Беларусь</a:t>
            </a:r>
            <a:endParaRPr lang="ru-RU" sz="3600" b="1" dirty="0">
              <a:solidFill>
                <a:srgbClr val="FF0000"/>
              </a:solidFill>
            </a:endParaRPr>
          </a:p>
        </p:txBody>
      </p:sp>
      <p:sp>
        <p:nvSpPr>
          <p:cNvPr id="3" name="Текст 2"/>
          <p:cNvSpPr>
            <a:spLocks noGrp="1"/>
          </p:cNvSpPr>
          <p:nvPr>
            <p:ph type="body" idx="2"/>
          </p:nvPr>
        </p:nvSpPr>
        <p:spPr>
          <a:xfrm>
            <a:off x="179512" y="1844824"/>
            <a:ext cx="3321496" cy="4752528"/>
          </a:xfrm>
        </p:spPr>
        <p:txBody>
          <a:bodyPr>
            <a:noAutofit/>
          </a:bodyPr>
          <a:lstStyle/>
          <a:p>
            <a:pPr algn="ctr"/>
            <a:r>
              <a:rPr lang="ru-RU" sz="2300" b="1" dirty="0" smtClean="0">
                <a:latin typeface="+mj-lt"/>
              </a:rPr>
              <a:t>Государственный флаг представляет собой прямоугольное полотнище, состоящее из двух горизонтально расположенных цветных полос: верхней красного цвета и нижней – зеленого. Белорусский национальный орнамент красного и белого цвета, расположен вертикально.</a:t>
            </a:r>
            <a:endParaRPr lang="ru-RU" sz="2300" b="1" dirty="0">
              <a:latin typeface="+mj-lt"/>
            </a:endParaRPr>
          </a:p>
        </p:txBody>
      </p:sp>
      <p:sp>
        <p:nvSpPr>
          <p:cNvPr id="4" name="Содержимое 3"/>
          <p:cNvSpPr>
            <a:spLocks noGrp="1"/>
          </p:cNvSpPr>
          <p:nvPr>
            <p:ph sz="half" idx="1"/>
          </p:nvPr>
        </p:nvSpPr>
        <p:spPr>
          <a:xfrm>
            <a:off x="3575050" y="2204864"/>
            <a:ext cx="5245422" cy="2592288"/>
          </a:xfrm>
        </p:spPr>
        <p:txBody>
          <a:bodyPr/>
          <a:lstStyle/>
          <a:p>
            <a:endParaRPr lang="ru-RU" dirty="0"/>
          </a:p>
        </p:txBody>
      </p:sp>
      <p:pic>
        <p:nvPicPr>
          <p:cNvPr id="28674" name="Picture 2" descr="C:\Users\Владелец\AppData\Local\Microsoft\Windows\Temporary Internet Files\Content.IE5\H94ATVE5\1280px-Flag_of_Belarus_2012.svg[1].png"/>
          <p:cNvPicPr>
            <a:picLocks noChangeAspect="1" noChangeArrowheads="1"/>
          </p:cNvPicPr>
          <p:nvPr/>
        </p:nvPicPr>
        <p:blipFill>
          <a:blip r:embed="rId2" cstate="print"/>
          <a:srcRect/>
          <a:stretch>
            <a:fillRect/>
          </a:stretch>
        </p:blipFill>
        <p:spPr bwMode="auto">
          <a:xfrm>
            <a:off x="3563888" y="1988840"/>
            <a:ext cx="5256584" cy="2808312"/>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764704"/>
            <a:ext cx="3312368" cy="1152128"/>
          </a:xfrm>
        </p:spPr>
        <p:txBody>
          <a:bodyPr/>
          <a:lstStyle/>
          <a:p>
            <a:pPr algn="ctr"/>
            <a:r>
              <a:rPr lang="ru-RU" sz="3600" b="1" dirty="0" smtClean="0">
                <a:solidFill>
                  <a:srgbClr val="FF0000"/>
                </a:solidFill>
              </a:rPr>
              <a:t>Герб</a:t>
            </a:r>
            <a:r>
              <a:rPr lang="ru-RU" sz="3200" b="1" dirty="0" smtClean="0">
                <a:solidFill>
                  <a:srgbClr val="FF0000"/>
                </a:solidFill>
              </a:rPr>
              <a:t> республики Беларусь</a:t>
            </a:r>
            <a:endParaRPr lang="ru-RU" sz="3200" b="1" dirty="0">
              <a:solidFill>
                <a:srgbClr val="FF0000"/>
              </a:solidFill>
            </a:endParaRPr>
          </a:p>
        </p:txBody>
      </p:sp>
      <p:sp>
        <p:nvSpPr>
          <p:cNvPr id="3" name="Текст 2"/>
          <p:cNvSpPr>
            <a:spLocks noGrp="1"/>
          </p:cNvSpPr>
          <p:nvPr>
            <p:ph type="body" idx="2"/>
          </p:nvPr>
        </p:nvSpPr>
        <p:spPr>
          <a:xfrm>
            <a:off x="251520" y="2060848"/>
            <a:ext cx="3456384" cy="4608512"/>
          </a:xfrm>
        </p:spPr>
        <p:txBody>
          <a:bodyPr>
            <a:noAutofit/>
          </a:bodyPr>
          <a:lstStyle/>
          <a:p>
            <a:pPr algn="ctr"/>
            <a:r>
              <a:rPr lang="ru-RU" sz="2100" b="1" dirty="0" smtClean="0">
                <a:latin typeface="+mj-lt"/>
              </a:rPr>
              <a:t>Государственный герб республики Беларусь содержит зеленый контур страны, наложенный на лучи, восходящего над земным шаром, солнца. Сверху находится пятиконечная звезда. Герб обрамлен венком из золотых колосьев, переплетенных справа розовыми цветками клевера, слева – голубыми цветками льна.</a:t>
            </a:r>
            <a:endParaRPr lang="ru-RU" sz="2100" b="1" dirty="0">
              <a:latin typeface="+mj-lt"/>
            </a:endParaRPr>
          </a:p>
        </p:txBody>
      </p:sp>
      <p:pic>
        <p:nvPicPr>
          <p:cNvPr id="6" name="Содержимое 5" descr="http://sosh28.iam.by/wp-content/uploads/2017/04/000211_72754.jpg"/>
          <p:cNvPicPr>
            <a:picLocks noGrp="1"/>
          </p:cNvPicPr>
          <p:nvPr>
            <p:ph sz="half" idx="1"/>
          </p:nvPr>
        </p:nvPicPr>
        <p:blipFill>
          <a:blip r:embed="rId2" cstate="print"/>
          <a:srcRect/>
          <a:stretch>
            <a:fillRect/>
          </a:stretch>
        </p:blipFill>
        <p:spPr bwMode="auto">
          <a:xfrm>
            <a:off x="3851920" y="1556792"/>
            <a:ext cx="4641559" cy="4608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9632" y="908720"/>
            <a:ext cx="6912768" cy="648072"/>
          </a:xfrm>
        </p:spPr>
        <p:txBody>
          <a:bodyPr/>
          <a:lstStyle/>
          <a:p>
            <a:pPr algn="ctr"/>
            <a:r>
              <a:rPr lang="ru-RU" sz="3600" b="1" dirty="0" smtClean="0">
                <a:solidFill>
                  <a:srgbClr val="FF0000"/>
                </a:solidFill>
              </a:rPr>
              <a:t>Красивы города Беларуси.</a:t>
            </a:r>
            <a:endParaRPr lang="ru-RU" sz="3600" b="1" dirty="0">
              <a:solidFill>
                <a:srgbClr val="FF0000"/>
              </a:solidFill>
            </a:endParaRPr>
          </a:p>
        </p:txBody>
      </p:sp>
      <p:sp>
        <p:nvSpPr>
          <p:cNvPr id="3" name="Текст 2"/>
          <p:cNvSpPr>
            <a:spLocks noGrp="1"/>
          </p:cNvSpPr>
          <p:nvPr>
            <p:ph type="body" idx="2"/>
          </p:nvPr>
        </p:nvSpPr>
        <p:spPr>
          <a:xfrm>
            <a:off x="685800" y="3068960"/>
            <a:ext cx="2743200" cy="3179440"/>
          </a:xfrm>
        </p:spPr>
        <p:txBody>
          <a:bodyPr>
            <a:normAutofit/>
          </a:bodyPr>
          <a:lstStyle/>
          <a:p>
            <a:r>
              <a:rPr lang="ru-RU" sz="3600" b="1" dirty="0" smtClean="0">
                <a:solidFill>
                  <a:srgbClr val="FF0000"/>
                </a:solidFill>
                <a:latin typeface="+mj-lt"/>
              </a:rPr>
              <a:t>Город Брест</a:t>
            </a:r>
            <a:endParaRPr lang="ru-RU" sz="3600" b="1" dirty="0">
              <a:solidFill>
                <a:srgbClr val="FF0000"/>
              </a:solidFill>
              <a:latin typeface="+mj-lt"/>
            </a:endParaRPr>
          </a:p>
        </p:txBody>
      </p:sp>
      <p:pic>
        <p:nvPicPr>
          <p:cNvPr id="5" name="Содержимое 4" descr="http://gid-minsk.by/images/ekskursii/brest-sovetskaya.jpg"/>
          <p:cNvPicPr>
            <a:picLocks noGrp="1"/>
          </p:cNvPicPr>
          <p:nvPr>
            <p:ph sz="half" idx="1"/>
          </p:nvPr>
        </p:nvPicPr>
        <p:blipFill>
          <a:blip r:embed="rId2" cstate="print"/>
          <a:srcRect/>
          <a:stretch>
            <a:fillRect/>
          </a:stretch>
        </p:blipFill>
        <p:spPr bwMode="auto">
          <a:xfrm>
            <a:off x="3575050" y="1916832"/>
            <a:ext cx="5245422" cy="39624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924712"/>
          </a:xfrm>
        </p:spPr>
        <p:txBody>
          <a:bodyPr/>
          <a:lstStyle/>
          <a:p>
            <a:pPr algn="ctr"/>
            <a:r>
              <a:rPr lang="ru-RU" b="1" dirty="0" smtClean="0">
                <a:solidFill>
                  <a:srgbClr val="FF0000"/>
                </a:solidFill>
              </a:rPr>
              <a:t>Город Витебск</a:t>
            </a:r>
            <a:endParaRPr lang="ru-RU" b="1" dirty="0">
              <a:solidFill>
                <a:srgbClr val="FF0000"/>
              </a:solidFill>
            </a:endParaRPr>
          </a:p>
        </p:txBody>
      </p:sp>
      <p:pic>
        <p:nvPicPr>
          <p:cNvPr id="5" name="Содержимое 4" descr="http://img-fotki.yandex.ru/get/4120/22264419.fc/0_6dcad_24052a4b_XXL.jpg"/>
          <p:cNvPicPr>
            <a:picLocks noGrp="1"/>
          </p:cNvPicPr>
          <p:nvPr>
            <p:ph sz="half" idx="1"/>
          </p:nvPr>
        </p:nvPicPr>
        <p:blipFill>
          <a:blip r:embed="rId2" cstate="print"/>
          <a:srcRect/>
          <a:stretch>
            <a:fillRect/>
          </a:stretch>
        </p:blipFill>
        <p:spPr bwMode="auto">
          <a:xfrm>
            <a:off x="107504" y="2276872"/>
            <a:ext cx="4320480" cy="33034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Содержимое 5" descr="http://euroupe-turizm.ru/uploads/posts/2017-01/1483888680_21.jpg"/>
          <p:cNvPicPr>
            <a:picLocks noGrp="1"/>
          </p:cNvPicPr>
          <p:nvPr>
            <p:ph sz="half" idx="2"/>
          </p:nvPr>
        </p:nvPicPr>
        <p:blipFill>
          <a:blip r:embed="rId3" cstate="print"/>
          <a:srcRect/>
          <a:stretch>
            <a:fillRect/>
          </a:stretch>
        </p:blipFill>
        <p:spPr bwMode="auto">
          <a:xfrm>
            <a:off x="4716016" y="1988840"/>
            <a:ext cx="4320480" cy="33123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355</TotalTime>
  <Words>513</Words>
  <Application>Microsoft Office PowerPoint</Application>
  <PresentationFormat>Экран (4:3)</PresentationFormat>
  <Paragraphs>31</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Поток</vt:lpstr>
      <vt:lpstr>Беларусь</vt:lpstr>
      <vt:lpstr>Беларусь - это географический центр Европы. В Беларуси шесть областей и соответственно шесть городов, которые являются областными центрами: Витебск, Могилёв, Гомель, Брест, Гродно, Минск.                 Беларусь - это республика. По площади государство занимает 207 тысяч квадратных метров. Граничит с пятью странами: Россией, Украиной, Польшей, Литвой, Латвией.                     Численность населения – около 10 млн.</vt:lpstr>
      <vt:lpstr>Карта Беларуси</vt:lpstr>
      <vt:lpstr>Минск</vt:lpstr>
      <vt:lpstr>Президент  республики – Александр Григорьевич Лукашенко </vt:lpstr>
      <vt:lpstr>Флаг Республики Беларусь</vt:lpstr>
      <vt:lpstr>Герб республики Беларусь</vt:lpstr>
      <vt:lpstr>Красивы города Беларуси.</vt:lpstr>
      <vt:lpstr>Город Витебск</vt:lpstr>
      <vt:lpstr>Город Минск</vt:lpstr>
      <vt:lpstr>Город  Могилев</vt:lpstr>
      <vt:lpstr>Город Гомель</vt:lpstr>
      <vt:lpstr>Беларусь – развитая промышленная страна. Во всем мире известен трактор «Беларус».</vt:lpstr>
      <vt:lpstr>Самосвал «Белаз»</vt:lpstr>
      <vt:lpstr>Знаменита Беларусь своей керамической посудой.</vt:lpstr>
      <vt:lpstr>Резьбой по дереву.</vt:lpstr>
      <vt:lpstr>Плетением из лозы.</vt:lpstr>
      <vt:lpstr>Красивой вышивкой.</vt:lpstr>
      <vt:lpstr>Беларусь часто  называют голубоглазой. Почему такое название? Потому, что на территории республики много озер. Браславские озера, Сорочанские озера, Голубые озера, озеро Нарочь, озеро Свитязь. </vt:lpstr>
      <vt:lpstr>Через Беларусь протекают такие крупные реки, как Неман, Западная Двина, Днепр, Березина, Сож и большое множество мелких речушек и ручейков.</vt:lpstr>
      <vt:lpstr>На территории страны много лесов – их называют пущами. Очень известны такие, как Налибокская и Беловежская. Только в Беловежской пуще водятся зубры. Которые являются символом Беларуси. Зубры – это огромные быки, весом почти в тонну. Зубры были почти полностью истреблены. Но люди смогли восстановить их численность.</vt:lpstr>
      <vt:lpstr>В стране отмечают множество праздников. Одним из самых ярких и веселых праздников считается весенний праздник «Купалье». Купала – это древнее белорусское божественное название Огня. А дочь его – Купалинка. Самым главным на этом празднике является – зажигание огня. Костер должен гореть всю Купальскую ночь.</vt:lpstr>
      <vt:lpstr>А еще один праздник – « Бульбаш». Так называют в Белоруссии картошку. И весь праздник посвящен именно ей. Известно более 200 картофельных блюд – драники, клецки, блины, оладьи и т.д.</vt:lpstr>
      <vt:lpstr>Очень славится белорусская вышивка. Вышивают и одежду и предметы быта. Особенно красочен женский костюм. Обязательной частью женского народного костюма является передник с вышивкой. Вышивают  и мужскую одежду, располагая узор по вороту и низу рубахи. Сейчас в народных костюмах выступают на фольклорных праздниках.</vt:lpstr>
      <vt:lpstr>В Беларуси живут очень добрые, трудолюбивые, гостеприимные люди. Они рады всем, кто посетит их красивую, цветущую землю.</vt:lpstr>
      <vt:lpstr>Русь Белая – чистая, нежная: Лес, озеро, поле безбрежное… Журчание чистой кринички,  Негромкое пение птички… Белорусам Родина – Как родная мать. Хоть полмира пройдено –  Лучше не сыскать!</vt:lpstr>
    </vt:vector>
  </TitlesOfParts>
  <Company>DG Win&amp;Soft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Белорусь</dc:title>
  <dc:creator>Владелец</dc:creator>
  <cp:lastModifiedBy>Владелец</cp:lastModifiedBy>
  <cp:revision>36</cp:revision>
  <dcterms:created xsi:type="dcterms:W3CDTF">2018-11-10T14:15:59Z</dcterms:created>
  <dcterms:modified xsi:type="dcterms:W3CDTF">2018-11-12T16:41:25Z</dcterms:modified>
</cp:coreProperties>
</file>