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  <p:sldId id="271" r:id="rId9"/>
    <p:sldId id="263" r:id="rId10"/>
    <p:sldId id="264" r:id="rId11"/>
    <p:sldId id="274" r:id="rId12"/>
    <p:sldId id="273" r:id="rId13"/>
    <p:sldId id="265" r:id="rId14"/>
    <p:sldId id="266" r:id="rId15"/>
    <p:sldId id="268" r:id="rId16"/>
    <p:sldId id="275" r:id="rId17"/>
    <p:sldId id="267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62" autoAdjust="0"/>
  </p:normalViewPr>
  <p:slideViewPr>
    <p:cSldViewPr>
      <p:cViewPr varScale="1">
        <p:scale>
          <a:sx n="69" d="100"/>
          <a:sy n="69" d="100"/>
        </p:scale>
        <p:origin x="141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78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Радуга\Desktop\500_F_2813353_ZVsO3vxbuQE2XLeRkPCVJclv5FYq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3325" y="-243408"/>
            <a:ext cx="9502655" cy="72818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8" name="Прямоугольник 7"/>
          <p:cNvSpPr/>
          <p:nvPr/>
        </p:nvSpPr>
        <p:spPr>
          <a:xfrm>
            <a:off x="1475656" y="1556792"/>
            <a:ext cx="6264695" cy="400109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/>
              </a:rPr>
              <a:t>Муниципальное бюджетное дошкольное образовательное учреждение «</a:t>
            </a:r>
            <a:r>
              <a:rPr lang="ru-RU" sz="1400" b="1" dirty="0" smtClean="0">
                <a:solidFill>
                  <a:srgbClr val="000000"/>
                </a:solidFill>
                <a:latin typeface="Times New Roman"/>
              </a:rPr>
              <a:t>Детский сад </a:t>
            </a:r>
            <a:r>
              <a:rPr lang="ru-RU" sz="1400" b="1" dirty="0">
                <a:solidFill>
                  <a:srgbClr val="000000"/>
                </a:solidFill>
                <a:latin typeface="Times New Roman"/>
              </a:rPr>
              <a:t>№17 «Радуга» </a:t>
            </a:r>
            <a:r>
              <a:rPr lang="ru-RU" sz="1400" b="1" dirty="0" smtClean="0">
                <a:solidFill>
                  <a:srgbClr val="000000"/>
                </a:solidFill>
                <a:latin typeface="Times New Roman"/>
              </a:rPr>
              <a:t>муниципального образования </a:t>
            </a:r>
            <a:endParaRPr lang="ru-RU" sz="1400" b="1" dirty="0" smtClean="0">
              <a:solidFill>
                <a:srgbClr val="000000"/>
              </a:solidFill>
              <a:latin typeface="Times New Roman"/>
            </a:endParaRPr>
          </a:p>
          <a:p>
            <a:pPr algn="ctr"/>
            <a:r>
              <a:rPr lang="ru-RU" sz="1400" b="1" dirty="0" err="1" smtClean="0">
                <a:solidFill>
                  <a:srgbClr val="000000"/>
                </a:solidFill>
                <a:latin typeface="Times New Roman"/>
              </a:rPr>
              <a:t>Выселковский</a:t>
            </a:r>
            <a:r>
              <a:rPr lang="ru-RU" sz="1400" b="1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1400" b="1" dirty="0" smtClean="0">
                <a:solidFill>
                  <a:srgbClr val="000000"/>
                </a:solidFill>
                <a:latin typeface="Times New Roman"/>
              </a:rPr>
              <a:t>район   </a:t>
            </a:r>
          </a:p>
          <a:p>
            <a:pPr algn="ctr"/>
            <a:r>
              <a:rPr lang="ru-RU" sz="1400" dirty="0">
                <a:solidFill>
                  <a:srgbClr val="000000"/>
                </a:solidFill>
                <a:latin typeface="Microsoft YaHei"/>
              </a:rPr>
              <a:t> </a:t>
            </a:r>
            <a:endParaRPr lang="ru-RU" sz="1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5400" b="1" cap="all" spc="0" dirty="0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Зачем кошке усы???</a:t>
            </a:r>
            <a:endParaRPr lang="ru-RU" sz="5400" b="1" cap="all" dirty="0">
              <a:ln/>
              <a:solidFill>
                <a:srgbClr val="7030A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r"/>
            <a:r>
              <a:rPr lang="ru-RU" sz="1400" b="1" dirty="0" smtClean="0">
                <a:solidFill>
                  <a:srgbClr val="000000"/>
                </a:solidFill>
                <a:latin typeface="Times New Roman"/>
              </a:rPr>
              <a:t>Подготовили</a:t>
            </a:r>
            <a:r>
              <a:rPr lang="ru-RU" sz="1400" b="1" dirty="0" smtClean="0">
                <a:solidFill>
                  <a:srgbClr val="000000"/>
                </a:solidFill>
                <a:latin typeface="Times New Roman"/>
              </a:rPr>
              <a:t>:</a:t>
            </a:r>
            <a:r>
              <a:rPr lang="ru-RU" sz="1400" b="1" dirty="0" smtClean="0">
                <a:solidFill>
                  <a:srgbClr val="000000"/>
                </a:solidFill>
                <a:latin typeface="Times New Roman"/>
              </a:rPr>
              <a:t>                                                                                                                                                         воспитатели </a:t>
            </a:r>
            <a:r>
              <a:rPr lang="ru-RU" sz="1400" b="1" dirty="0">
                <a:solidFill>
                  <a:srgbClr val="000000"/>
                </a:solidFill>
                <a:latin typeface="Times New Roman"/>
              </a:rPr>
              <a:t>подготовительной </a:t>
            </a:r>
            <a:r>
              <a:rPr lang="ru-RU" sz="1400" b="1" dirty="0" smtClean="0">
                <a:solidFill>
                  <a:srgbClr val="000000"/>
                </a:solidFill>
                <a:latin typeface="Times New Roman"/>
              </a:rPr>
              <a:t>группы                                                                                                                                                    </a:t>
            </a:r>
            <a:r>
              <a:rPr lang="ru-RU" sz="1400" b="1" dirty="0" smtClean="0">
                <a:solidFill>
                  <a:srgbClr val="000000"/>
                </a:solidFill>
                <a:latin typeface="Times New Roman"/>
              </a:rPr>
              <a:t>компенсирующей </a:t>
            </a:r>
            <a:r>
              <a:rPr lang="ru-RU" sz="1400" b="1" dirty="0">
                <a:solidFill>
                  <a:srgbClr val="000000"/>
                </a:solidFill>
                <a:latin typeface="Times New Roman"/>
              </a:rPr>
              <a:t>направленности</a:t>
            </a:r>
            <a:endParaRPr lang="ru-RU" sz="1400" b="1" dirty="0">
              <a:solidFill>
                <a:srgbClr val="FFFFFF"/>
              </a:solidFill>
              <a:latin typeface="Microsoft YaHei"/>
            </a:endParaRPr>
          </a:p>
          <a:p>
            <a:pPr algn="r"/>
            <a:r>
              <a:rPr lang="ru-RU" sz="1400" b="1" dirty="0" smtClean="0">
                <a:solidFill>
                  <a:srgbClr val="000000"/>
                </a:solidFill>
                <a:latin typeface="Times New Roman"/>
              </a:rPr>
              <a:t>Лях Валентина Витальевна                                                                                                                                                                      </a:t>
            </a:r>
            <a:r>
              <a:rPr lang="ru-RU" sz="1400" b="1" dirty="0" err="1" smtClean="0">
                <a:solidFill>
                  <a:srgbClr val="000000"/>
                </a:solidFill>
                <a:latin typeface="Times New Roman"/>
              </a:rPr>
              <a:t>Булудова</a:t>
            </a:r>
            <a:r>
              <a:rPr lang="ru-RU" sz="1400" b="1" dirty="0" smtClean="0">
                <a:solidFill>
                  <a:srgbClr val="000000"/>
                </a:solidFill>
                <a:latin typeface="Times New Roman"/>
              </a:rPr>
              <a:t> Ирина Сергеевна</a:t>
            </a:r>
          </a:p>
          <a:p>
            <a:pPr algn="r"/>
            <a:r>
              <a:rPr lang="ru-RU" sz="1000" dirty="0" smtClean="0">
                <a:solidFill>
                  <a:srgbClr val="000000"/>
                </a:solidFill>
                <a:latin typeface="Times New Roman"/>
              </a:rPr>
              <a:t>ст. Выселки 2018</a:t>
            </a:r>
            <a:endParaRPr lang="ru-RU" sz="1000" dirty="0" smtClean="0">
              <a:solidFill>
                <a:srgbClr val="FFFFFF"/>
              </a:solidFill>
              <a:latin typeface="Microsoft YaHei"/>
            </a:endParaRPr>
          </a:p>
          <a:p>
            <a:endParaRPr lang="ru-RU" sz="1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6774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u="sng" dirty="0" smtClean="0">
                <a:solidFill>
                  <a:schemeClr val="bg2">
                    <a:lumMod val="10000"/>
                  </a:schemeClr>
                </a:solidFill>
              </a:rPr>
              <a:t>Детско-родительские проекты: </a:t>
            </a:r>
            <a:r>
              <a:rPr lang="ru-RU" b="1" i="1" u="sng" dirty="0">
                <a:solidFill>
                  <a:schemeClr val="bg2">
                    <a:lumMod val="10000"/>
                  </a:schemeClr>
                </a:solidFill>
              </a:rPr>
              <a:t>«Мой любимый питомец"</a:t>
            </a:r>
          </a:p>
        </p:txBody>
      </p:sp>
      <p:pic>
        <p:nvPicPr>
          <p:cNvPr id="6146" name="Picture 2" descr="C:\Users\Радуга\Desktop\зачем кошке усы\20181109_15024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152" y="2674938"/>
            <a:ext cx="4601633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613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«Выставка кошек»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F:\DCIM\165___11\IMG_29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2019288"/>
            <a:ext cx="3703819" cy="27778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DCIM\165___11\IMG_29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170548"/>
            <a:ext cx="3744416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6328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19256" cy="118639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Игровая деятельность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002060"/>
                </a:solidFill>
              </a:rPr>
              <a:t>Игра-</a:t>
            </a:r>
            <a:r>
              <a:rPr lang="ru-RU" sz="4000" b="1" i="1" dirty="0" err="1" smtClean="0">
                <a:solidFill>
                  <a:srgbClr val="002060"/>
                </a:solidFill>
              </a:rPr>
              <a:t>драмматизация</a:t>
            </a:r>
            <a:r>
              <a:rPr lang="ru-RU" sz="4000" b="1" i="1" dirty="0" smtClean="0">
                <a:solidFill>
                  <a:srgbClr val="002060"/>
                </a:solidFill>
              </a:rPr>
              <a:t>: </a:t>
            </a:r>
            <a:br>
              <a:rPr lang="ru-RU" sz="4000" b="1" i="1" dirty="0" smtClean="0">
                <a:solidFill>
                  <a:srgbClr val="002060"/>
                </a:solidFill>
              </a:rPr>
            </a:br>
            <a:r>
              <a:rPr lang="ru-RU" sz="4000" b="1" i="1" dirty="0" smtClean="0">
                <a:solidFill>
                  <a:srgbClr val="002060"/>
                </a:solidFill>
              </a:rPr>
              <a:t>«</a:t>
            </a:r>
            <a:r>
              <a:rPr lang="ru-RU" sz="4000" b="1" i="1" dirty="0" smtClean="0">
                <a:solidFill>
                  <a:srgbClr val="002060"/>
                </a:solidFill>
              </a:rPr>
              <a:t>В гостях у кошки Муси»</a:t>
            </a:r>
            <a:endParaRPr lang="ru-RU" sz="4000" b="1" i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F:\DCIM\165___11\IMG_29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45" y="1988840"/>
            <a:ext cx="4601633" cy="3451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7" name="Picture 3" descr="F:\DCIM\165___11\IMG_29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878" y="3284984"/>
            <a:ext cx="4183336" cy="31375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47822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Радуга\Desktop\зачем кошке усы\IMG_28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712611" y="2352285"/>
            <a:ext cx="4635748" cy="3476811"/>
          </a:xfrm>
          <a:prstGeom prst="rect">
            <a:avLst/>
          </a:prstGeom>
          <a:ln/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19256" cy="970368"/>
          </a:xfrm>
        </p:spPr>
        <p:txBody>
          <a:bodyPr>
            <a:normAutofit fontScale="90000"/>
          </a:bodyPr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Изобразительная деятельность: </a:t>
            </a:r>
            <a:r>
              <a:rPr lang="ru-RU" b="1" i="1" u="sng" dirty="0" err="1" smtClean="0">
                <a:solidFill>
                  <a:schemeClr val="tx1"/>
                </a:solidFill>
              </a:rPr>
              <a:t>Рисование</a:t>
            </a:r>
            <a:r>
              <a:rPr lang="ru-RU" b="1" i="1" u="sng" dirty="0" err="1" smtClean="0">
                <a:solidFill>
                  <a:schemeClr val="tx2">
                    <a:lumMod val="50000"/>
                  </a:schemeClr>
                </a:solidFill>
              </a:rPr>
              <a:t>«Мой</a:t>
            </a:r>
            <a:r>
              <a:rPr lang="ru-RU" b="1" i="1" u="sng" dirty="0" smtClean="0">
                <a:solidFill>
                  <a:schemeClr val="tx2">
                    <a:lumMod val="50000"/>
                  </a:schemeClr>
                </a:solidFill>
              </a:rPr>
              <a:t> любимый питомец»</a:t>
            </a:r>
            <a:endParaRPr lang="ru-RU" b="1" i="1" u="sng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Picture 4" descr="http://smotrimultiki.ru/screenshot/2206_koty_aristokraty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512" y="3501008"/>
            <a:ext cx="3536182" cy="2297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9985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u="sng" dirty="0" smtClean="0">
                <a:solidFill>
                  <a:schemeClr val="bg2">
                    <a:lumMod val="10000"/>
                  </a:schemeClr>
                </a:solidFill>
              </a:rPr>
              <a:t>Рисование «Мой любимый  питомец»</a:t>
            </a:r>
            <a:endParaRPr lang="ru-RU" b="1" i="1" u="sng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9218" name="Picture 2" descr="C:\Users\Радуга\Desktop\зачем кошке усы\IMG_28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38" y="1631379"/>
            <a:ext cx="4601633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071" y="3356992"/>
            <a:ext cx="4218076" cy="3163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619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u="sng" dirty="0" smtClean="0">
                <a:solidFill>
                  <a:schemeClr val="bg2">
                    <a:lumMod val="10000"/>
                  </a:schemeClr>
                </a:solidFill>
              </a:rPr>
              <a:t>Конструирование из  </a:t>
            </a:r>
            <a:r>
              <a:rPr lang="en-US" b="1" i="1" u="sng" dirty="0" smtClean="0">
                <a:solidFill>
                  <a:schemeClr val="bg2">
                    <a:lumMod val="10000"/>
                  </a:schemeClr>
                </a:solidFill>
              </a:rPr>
              <a:t>LEGO</a:t>
            </a:r>
            <a:br>
              <a:rPr lang="en-US" b="1" i="1" u="sng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b="1" i="1" u="sng" dirty="0" smtClean="0">
                <a:solidFill>
                  <a:schemeClr val="bg2">
                    <a:lumMod val="10000"/>
                  </a:schemeClr>
                </a:solidFill>
              </a:rPr>
              <a:t>«Строим </a:t>
            </a:r>
            <a:r>
              <a:rPr lang="ru-RU" b="1" i="1" u="sng" dirty="0" smtClean="0">
                <a:solidFill>
                  <a:schemeClr val="bg2">
                    <a:lumMod val="10000"/>
                  </a:schemeClr>
                </a:solidFill>
              </a:rPr>
              <a:t>кошкин дом»</a:t>
            </a:r>
            <a:endParaRPr lang="ru-RU" b="1" i="1" u="sng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0242" name="Picture 2" descr="C:\Users\Радуга\Desktop\зачем кошке усы\IMG_284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42656" y="2532147"/>
            <a:ext cx="4820849" cy="3615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647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Аппликация: </a:t>
            </a:r>
            <a:r>
              <a:rPr lang="en-US" b="1" i="1" dirty="0" smtClean="0">
                <a:solidFill>
                  <a:srgbClr val="002060"/>
                </a:solidFill>
              </a:rPr>
              <a:t/>
            </a:r>
            <a:br>
              <a:rPr lang="en-US" b="1" i="1" dirty="0" smtClean="0">
                <a:solidFill>
                  <a:srgbClr val="00206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>«</a:t>
            </a:r>
            <a:r>
              <a:rPr lang="ru-RU" b="1" i="1" dirty="0" smtClean="0">
                <a:solidFill>
                  <a:srgbClr val="002060"/>
                </a:solidFill>
              </a:rPr>
              <a:t>Необычный котик </a:t>
            </a:r>
            <a:r>
              <a:rPr lang="ru-RU" b="1" i="1" dirty="0" err="1" smtClean="0">
                <a:solidFill>
                  <a:srgbClr val="002060"/>
                </a:solidFill>
              </a:rPr>
              <a:t>Мурзик</a:t>
            </a:r>
            <a:r>
              <a:rPr lang="ru-RU" b="1" i="1" dirty="0" smtClean="0">
                <a:solidFill>
                  <a:srgbClr val="002060"/>
                </a:solidFill>
              </a:rPr>
              <a:t>».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Радуга\Desktop\IMG_926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550" y="2674938"/>
            <a:ext cx="5176837" cy="3451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2456026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4386816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1893312"/>
              </p:ext>
            </p:extLst>
          </p:nvPr>
        </p:nvGraphicFramePr>
        <p:xfrm>
          <a:off x="323528" y="538444"/>
          <a:ext cx="8208912" cy="4968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2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6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28307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</a:rPr>
                        <a:t>Ожидаемые результаты</a:t>
                      </a:r>
                      <a:r>
                        <a:rPr lang="ru-RU" sz="2400" b="1" u="none" baseline="0" dirty="0" smtClean="0">
                          <a:solidFill>
                            <a:srgbClr val="FF0000"/>
                          </a:solidFill>
                        </a:rPr>
                        <a:t> проекты</a:t>
                      </a:r>
                      <a:endParaRPr lang="ru-RU" sz="2400" b="1" u="non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Полученные результаты проекты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245">
                <a:tc>
                  <a:txBody>
                    <a:bodyPr/>
                    <a:lstStyle/>
                    <a:p>
                      <a:r>
                        <a:rPr lang="ru-RU" dirty="0" smtClean="0"/>
                        <a:t>1.Реализация  совместного</a:t>
                      </a:r>
                      <a:r>
                        <a:rPr lang="ru-RU" baseline="0" dirty="0" smtClean="0"/>
                        <a:t> проекта позволит:</a:t>
                      </a:r>
                    </a:p>
                    <a:p>
                      <a:r>
                        <a:rPr lang="ru-RU" baseline="0" dirty="0" smtClean="0"/>
                        <a:t>-развивать  детскую познавательную инициативу;</a:t>
                      </a:r>
                    </a:p>
                    <a:p>
                      <a:r>
                        <a:rPr lang="ru-RU" baseline="0" dirty="0" smtClean="0"/>
                        <a:t>-повысить интерес к кошкам;</a:t>
                      </a:r>
                    </a:p>
                    <a:p>
                      <a:r>
                        <a:rPr lang="ru-RU" baseline="0" dirty="0" smtClean="0"/>
                        <a:t>-сформировать у детей познавательный интерес;</a:t>
                      </a:r>
                    </a:p>
                    <a:p>
                      <a:r>
                        <a:rPr lang="ru-RU" baseline="0" dirty="0" smtClean="0"/>
                        <a:t>2. Участники совместного проекта приобретут навыки позитивного сотрудничества и взаимодействия.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baseline="0" dirty="0" smtClean="0"/>
                        <a:t> </a:t>
                      </a:r>
                      <a:r>
                        <a:rPr lang="ru-RU" baseline="0" dirty="0" smtClean="0"/>
                        <a:t>На протяжении всего проекта дети учились задавать вопросы поискового характера, отвечать на них. Узнали чем питается кошка, для чего кошке усы, о роли человека в жизни домашних питомцев. Ребята знают, что необходимо заботиться о своем питомце: кормить его, играть с ним, убирать за ним и просто любить. Укрепились детско-взрослые отношения..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6" name="Picture 4" descr="http://i31.ltalk.ru/35/85/108535/3/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6727" y="4193704"/>
            <a:ext cx="2711038" cy="26642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467544" y="5265204"/>
            <a:ext cx="62646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Результаты реализации</a:t>
            </a:r>
            <a:r>
              <a:rPr lang="ru-RU" dirty="0" smtClean="0"/>
              <a:t>: детско-родительские проекты «Мой домашний питомец», продукты детского творчества, выставка </a:t>
            </a:r>
            <a:r>
              <a:rPr lang="ru-RU" dirty="0" smtClean="0"/>
              <a:t>кошек.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123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43608" y="1916832"/>
            <a:ext cx="7408333" cy="16561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rgbClr val="FF0000"/>
                </a:solidFill>
              </a:rPr>
              <a:t>СПАСИБО ЗА ВНИМАНИЕ!!!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s://encrypted-tbn0.gstatic.com/images?q=tbn:ANd9GcRwJHVxnlbNuK4MSIP9mGxDzwPgH_Am9yFbG8v3k0UtC3-Ow98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3608" y="3140968"/>
            <a:ext cx="3286116" cy="33957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2414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4194797"/>
            <a:ext cx="45719" cy="4571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dirty="0" smtClean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4752528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000" b="1" i="1" u="sng" dirty="0" smtClean="0">
                <a:solidFill>
                  <a:srgbClr val="FF0000"/>
                </a:solidFill>
              </a:rPr>
              <a:t>Цель проекта:</a:t>
            </a:r>
            <a:r>
              <a:rPr lang="ru-RU" sz="1600" b="1" i="1" u="sng" dirty="0" smtClean="0">
                <a:solidFill>
                  <a:srgbClr val="FF0000"/>
                </a:solidFill>
              </a:rPr>
              <a:t> </a:t>
            </a:r>
            <a:r>
              <a:rPr lang="ru-RU" sz="1600" b="1" dirty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Формирование у детей гуманного эмоционально - положительного, бережного отношения к домашним животным.</a:t>
            </a:r>
            <a:r>
              <a:rPr lang="ru-RU" sz="1600" b="1" i="1" dirty="0" smtClean="0">
                <a:solidFill>
                  <a:srgbClr val="FF0000"/>
                </a:solidFill>
              </a:rPr>
              <a:t>                                                                      </a:t>
            </a:r>
            <a:r>
              <a:rPr lang="ru-RU" sz="2000" b="1" i="1" dirty="0" smtClean="0">
                <a:solidFill>
                  <a:srgbClr val="FF0000"/>
                </a:solidFill>
              </a:rPr>
              <a:t>Задачи:</a:t>
            </a:r>
            <a:r>
              <a:rPr lang="ru-RU" sz="2000" b="1" i="1" dirty="0" smtClean="0">
                <a:solidFill>
                  <a:schemeClr val="tx1"/>
                </a:solidFill>
              </a:rPr>
              <a:t/>
            </a:r>
            <a:br>
              <a:rPr lang="ru-RU" sz="2000" b="1" i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- </a:t>
            </a:r>
            <a:r>
              <a:rPr lang="ru-RU" sz="2000" b="1" dirty="0">
                <a:solidFill>
                  <a:schemeClr val="tx1"/>
                </a:solidFill>
              </a:rPr>
              <a:t>дать возможность детям узнать с помощью взрослого о том, для чего нужны кошке усы;</a:t>
            </a:r>
            <a:br>
              <a:rPr lang="ru-RU" sz="2000" b="1" dirty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-дать </a:t>
            </a:r>
            <a:r>
              <a:rPr lang="ru-RU" sz="2000" b="1" dirty="0">
                <a:solidFill>
                  <a:schemeClr val="tx1"/>
                </a:solidFill>
              </a:rPr>
              <a:t>возможность детям  в процессе экспериментальной деятельности сделать собственные выводы о необходимости </a:t>
            </a:r>
            <a:r>
              <a:rPr lang="ru-RU" sz="2000" b="1" dirty="0" smtClean="0">
                <a:solidFill>
                  <a:schemeClr val="tx1"/>
                </a:solidFill>
              </a:rPr>
              <a:t>усов у кошки;</a:t>
            </a:r>
            <a:r>
              <a:rPr lang="ru-RU" sz="2000" b="1" dirty="0">
                <a:solidFill>
                  <a:schemeClr val="tx1"/>
                </a:solidFill>
              </a:rPr>
              <a:t/>
            </a:r>
            <a:br>
              <a:rPr lang="ru-RU" sz="2000" b="1" dirty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-продолжить </a:t>
            </a:r>
            <a:r>
              <a:rPr lang="ru-RU" sz="2000" b="1" dirty="0">
                <a:solidFill>
                  <a:schemeClr val="tx1"/>
                </a:solidFill>
              </a:rPr>
              <a:t>формирование у детей </a:t>
            </a:r>
            <a:r>
              <a:rPr lang="ru-RU" sz="2000" b="1" dirty="0" smtClean="0">
                <a:solidFill>
                  <a:schemeClr val="tx1"/>
                </a:solidFill>
              </a:rPr>
              <a:t>навыка </a:t>
            </a:r>
            <a:r>
              <a:rPr lang="ru-RU" sz="2000" b="1" dirty="0">
                <a:solidFill>
                  <a:schemeClr val="tx1"/>
                </a:solidFill>
              </a:rPr>
              <a:t>рассуждать</a:t>
            </a:r>
            <a:r>
              <a:rPr lang="ru-RU" sz="2000" b="1" dirty="0" smtClean="0">
                <a:solidFill>
                  <a:schemeClr val="tx1"/>
                </a:solidFill>
              </a:rPr>
              <a:t>.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>
                <a:solidFill>
                  <a:schemeClr val="tx1"/>
                </a:solidFill>
              </a:rPr>
              <a:t>-</a:t>
            </a:r>
            <a:r>
              <a:rPr lang="ru-RU" sz="2000" b="1" dirty="0" smtClean="0">
                <a:solidFill>
                  <a:schemeClr val="tx1"/>
                </a:solidFill>
              </a:rPr>
              <a:t>воспитывать </a:t>
            </a:r>
            <a:r>
              <a:rPr lang="ru-RU" sz="2000" b="1" dirty="0">
                <a:solidFill>
                  <a:schemeClr val="tx1"/>
                </a:solidFill>
              </a:rPr>
              <a:t>эмоционально позитивное сотрудничество и взаимодействие со взрослыми и сверстниками в процессе совместной проектной деятельности;</a:t>
            </a:r>
            <a:br>
              <a:rPr lang="ru-RU" sz="2000" b="1" dirty="0">
                <a:solidFill>
                  <a:schemeClr val="tx1"/>
                </a:solidFill>
              </a:rPr>
            </a:br>
            <a:r>
              <a:rPr lang="ru-RU" sz="2000" b="1" dirty="0">
                <a:solidFill>
                  <a:schemeClr val="tx1"/>
                </a:solidFill>
              </a:rPr>
              <a:t>-  воспитывать доброжелательные взаимоотношения в группе, умение договариваться, учитывать интересы других. </a:t>
            </a:r>
            <a:r>
              <a:rPr lang="ru-RU" sz="2000" b="1" dirty="0" smtClean="0">
                <a:solidFill>
                  <a:schemeClr val="tx1"/>
                </a:solidFill>
              </a:rPr>
              <a:t/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-  </a:t>
            </a:r>
            <a:r>
              <a:rPr lang="ru-RU" sz="2000" b="1" dirty="0">
                <a:solidFill>
                  <a:schemeClr val="tx1"/>
                </a:solidFill>
              </a:rPr>
              <a:t>воспитывать эмоционально позитивное сотрудничество и взаимодействие со взрослыми и сверстниками в процессе совместной проектной </a:t>
            </a:r>
            <a:r>
              <a:rPr lang="ru-RU" sz="2000" b="1" dirty="0" smtClean="0">
                <a:solidFill>
                  <a:schemeClr val="tx1"/>
                </a:solidFill>
              </a:rPr>
              <a:t>деятельности</a:t>
            </a:r>
            <a:r>
              <a:rPr lang="ru-RU" sz="2000" b="1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20454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348880"/>
            <a:ext cx="7408333" cy="3888432"/>
          </a:xfrm>
        </p:spPr>
        <p:txBody>
          <a:bodyPr/>
          <a:lstStyle/>
          <a:p>
            <a:pPr algn="just"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1 этап</a:t>
            </a:r>
          </a:p>
          <a:p>
            <a:pPr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Организационный (постановка проблемы, определения целей и задачи проектной деятельности)</a:t>
            </a:r>
          </a:p>
          <a:p>
            <a:pPr algn="just">
              <a:buNone/>
            </a:pP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2 этап</a:t>
            </a:r>
          </a:p>
          <a:p>
            <a:pPr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Внедренческий (работа с детьми, взаимодействие с родителями)</a:t>
            </a:r>
          </a:p>
          <a:p>
            <a:pPr algn="just">
              <a:buNone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этап</a:t>
            </a:r>
          </a:p>
          <a:p>
            <a:pPr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Результативный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7030A0"/>
                </a:solidFill>
              </a:rPr>
              <a:t>Реализация проекта:</a:t>
            </a:r>
            <a:endParaRPr lang="ru-RU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52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2492896"/>
            <a:ext cx="7408333" cy="34506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</a:rPr>
              <a:t>Ангелина принесла в детский сад семью игрушечных кошек, ребятам стало очень интересно.  Они начали интересоваться жизнью кошек, какие кошки бывают, зачем кошки усы и т.д.  Мы сделали вывод, что тема о кошках изучена недостаточно и вызывает большой интерес у ребят.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1 этап- мотивация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4" name="Picture 4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4437112"/>
            <a:ext cx="1584176" cy="1584176"/>
          </a:xfrm>
          <a:prstGeom prst="rect">
            <a:avLst/>
          </a:prstGeom>
          <a:noFill/>
        </p:spPr>
      </p:pic>
      <p:pic>
        <p:nvPicPr>
          <p:cNvPr id="5" name="Picture 4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4869160"/>
            <a:ext cx="1404914" cy="1404914"/>
          </a:xfrm>
          <a:prstGeom prst="rect">
            <a:avLst/>
          </a:prstGeom>
          <a:noFill/>
        </p:spPr>
      </p:pic>
      <p:pic>
        <p:nvPicPr>
          <p:cNvPr id="6" name="Picture 4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5198" y="5085184"/>
            <a:ext cx="1404914" cy="14049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2096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92888" cy="1152128"/>
          </a:xfrm>
        </p:spPr>
        <p:txBody>
          <a:bodyPr>
            <a:noAutofit/>
          </a:bodyPr>
          <a:lstStyle/>
          <a:p>
            <a:r>
              <a:rPr lang="ru-RU" sz="3200" b="1" i="1" u="sng" dirty="0" smtClean="0">
                <a:solidFill>
                  <a:srgbClr val="C00000"/>
                </a:solidFill>
              </a:rPr>
              <a:t>Разработка совместного плана работы над проектом</a:t>
            </a:r>
            <a:br>
              <a:rPr lang="ru-RU" sz="3200" b="1" i="1" u="sng" dirty="0" smtClean="0">
                <a:solidFill>
                  <a:srgbClr val="C00000"/>
                </a:solidFill>
              </a:rPr>
            </a:br>
            <a:r>
              <a:rPr lang="ru-RU" sz="3200" b="1" i="1" u="sng" dirty="0" smtClean="0">
                <a:solidFill>
                  <a:srgbClr val="C00000"/>
                </a:solidFill>
              </a:rPr>
              <a:t>Заполнение </a:t>
            </a:r>
            <a:r>
              <a:rPr lang="ru-RU" sz="3200" b="1" i="1" u="sng" dirty="0" smtClean="0">
                <a:solidFill>
                  <a:srgbClr val="C00000"/>
                </a:solidFill>
              </a:rPr>
              <a:t>модели  3 вопросов</a:t>
            </a:r>
            <a:endParaRPr lang="ru-RU" sz="3200" b="1" i="1" u="sng" dirty="0">
              <a:solidFill>
                <a:srgbClr val="C0000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5982993"/>
              </p:ext>
            </p:extLst>
          </p:nvPr>
        </p:nvGraphicFramePr>
        <p:xfrm>
          <a:off x="871538" y="1700213"/>
          <a:ext cx="7408863" cy="88438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96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696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96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13163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7030A0"/>
                          </a:solidFill>
                        </a:rPr>
                        <a:t>Что мы знаем о кошках?</a:t>
                      </a:r>
                    </a:p>
                    <a:p>
                      <a:r>
                        <a:rPr lang="ru-RU" sz="1400" dirty="0" smtClean="0"/>
                        <a:t>-</a:t>
                      </a:r>
                      <a:r>
                        <a:rPr lang="ru-RU" sz="1600" dirty="0" smtClean="0"/>
                        <a:t>Что они относятся к домашним животным.(Миша К.)</a:t>
                      </a:r>
                    </a:p>
                    <a:p>
                      <a:r>
                        <a:rPr lang="ru-RU" sz="1600" dirty="0" smtClean="0"/>
                        <a:t>-Что</a:t>
                      </a:r>
                      <a:r>
                        <a:rPr lang="ru-RU" sz="1600" baseline="0" dirty="0" smtClean="0"/>
                        <a:t> они бывают разной породы. (Злата С.)</a:t>
                      </a:r>
                    </a:p>
                    <a:p>
                      <a:r>
                        <a:rPr lang="ru-RU" sz="1600" baseline="0" dirty="0" smtClean="0"/>
                        <a:t>-Что они умеют ловить мышей.(Тихон )</a:t>
                      </a:r>
                    </a:p>
                    <a:p>
                      <a:r>
                        <a:rPr lang="ru-RU" sz="1600" dirty="0" smtClean="0"/>
                        <a:t>- Что у кошки четыре лапы. (Никита Е.)</a:t>
                      </a:r>
                    </a:p>
                    <a:p>
                      <a:r>
                        <a:rPr lang="ru-RU" sz="1600" dirty="0" smtClean="0"/>
                        <a:t>-Что они бывают разноцветные .(Кира)</a:t>
                      </a:r>
                      <a:endParaRPr lang="ru-RU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Что мы хотим</a:t>
                      </a:r>
                      <a:r>
                        <a:rPr lang="ru-RU" baseline="0" dirty="0" smtClean="0">
                          <a:solidFill>
                            <a:srgbClr val="7030A0"/>
                          </a:solidFill>
                        </a:rPr>
                        <a:t> узнать?</a:t>
                      </a:r>
                    </a:p>
                    <a:p>
                      <a:endParaRPr lang="ru-RU" sz="2000" baseline="0" dirty="0" smtClean="0">
                        <a:solidFill>
                          <a:srgbClr val="7030A0"/>
                        </a:solidFill>
                      </a:endParaRPr>
                    </a:p>
                    <a:p>
                      <a:r>
                        <a:rPr lang="ru-RU" sz="1400" baseline="0" dirty="0" smtClean="0"/>
                        <a:t>-</a:t>
                      </a:r>
                      <a:r>
                        <a:rPr lang="ru-RU" sz="1600" baseline="0" dirty="0" smtClean="0"/>
                        <a:t>Зачем кошки усы?(</a:t>
                      </a:r>
                      <a:r>
                        <a:rPr lang="ru-RU" sz="1600" baseline="0" dirty="0" err="1" smtClean="0"/>
                        <a:t>Ярик</a:t>
                      </a:r>
                      <a:r>
                        <a:rPr lang="ru-RU" sz="1600" baseline="0" dirty="0" smtClean="0"/>
                        <a:t> М.)</a:t>
                      </a:r>
                    </a:p>
                    <a:p>
                      <a:r>
                        <a:rPr lang="ru-RU" sz="1600" baseline="0" dirty="0" smtClean="0"/>
                        <a:t>-Что будет если их отрезать ?(Кира М)</a:t>
                      </a:r>
                    </a:p>
                    <a:p>
                      <a:r>
                        <a:rPr lang="ru-RU" sz="1600" baseline="0" dirty="0" smtClean="0"/>
                        <a:t>-Если ли любимцы у друзей? (Сема Г.)</a:t>
                      </a:r>
                    </a:p>
                    <a:p>
                      <a:r>
                        <a:rPr lang="ru-RU" sz="1600" baseline="0" dirty="0" smtClean="0"/>
                        <a:t>- Для чего кошке шерсть? (Злата)</a:t>
                      </a:r>
                    </a:p>
                    <a:p>
                      <a:r>
                        <a:rPr lang="ru-RU" sz="1600" dirty="0" smtClean="0"/>
                        <a:t>- Почему она мяукает?(Богдан)</a:t>
                      </a:r>
                      <a:endParaRPr lang="ru-RU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Что нужно сделать чтобы узнать?</a:t>
                      </a:r>
                    </a:p>
                    <a:p>
                      <a:r>
                        <a:rPr lang="ru-RU" sz="1600" dirty="0" smtClean="0"/>
                        <a:t>-Можно в книге прочитать. Например, в детской энциклопедии. (Никита)</a:t>
                      </a:r>
                    </a:p>
                    <a:p>
                      <a:r>
                        <a:rPr lang="ru-RU" sz="1600" dirty="0" smtClean="0"/>
                        <a:t>-Ещё можно посмотреть в Интернете. Там обо всём  написано. (Леша)</a:t>
                      </a:r>
                    </a:p>
                    <a:p>
                      <a:r>
                        <a:rPr lang="ru-RU" sz="1600" dirty="0" smtClean="0"/>
                        <a:t>-У воспитателя можно спросить. (Богдан</a:t>
                      </a:r>
                    </a:p>
                    <a:p>
                      <a:r>
                        <a:rPr lang="ru-RU" sz="1600" dirty="0" smtClean="0"/>
                        <a:t>-Надо у старшего брата спросить. (Таня)</a:t>
                      </a:r>
                    </a:p>
                    <a:p>
                      <a:r>
                        <a:rPr lang="ru-RU" sz="1600" dirty="0" smtClean="0"/>
                        <a:t>В моей энциклопедии про всё-всё есть.  Там прочитать надо. (Алина)</a:t>
                      </a:r>
                    </a:p>
                    <a:p>
                      <a:endParaRPr lang="ru-RU" sz="1000" dirty="0" smtClean="0"/>
                    </a:p>
                    <a:p>
                      <a:endParaRPr lang="ru-RU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3065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4354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План работы по проекту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4098" name="Picture 2" descr="C:\Users\Радуга\Desktop\зачем кошке усы\IMG_28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700808"/>
            <a:ext cx="5617153" cy="42128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41442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u="sng" dirty="0" smtClean="0">
                <a:solidFill>
                  <a:srgbClr val="FF0000"/>
                </a:solidFill>
              </a:rPr>
              <a:t>Познавательно- исследовательская деятельность</a:t>
            </a:r>
            <a:r>
              <a:rPr lang="ru-RU" sz="3200" b="1" i="1" u="sng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3200" b="1" i="1" u="sng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3200" b="1" i="1" u="sng" dirty="0" smtClean="0">
                <a:solidFill>
                  <a:schemeClr val="bg2">
                    <a:lumMod val="10000"/>
                  </a:schemeClr>
                </a:solidFill>
              </a:rPr>
              <a:t>Чтение художественной литературы</a:t>
            </a:r>
            <a:endParaRPr lang="ru-RU" sz="3200" b="1" i="1" u="sng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026" name="Picture 2" descr="C:\Users\Радуга\Desktop\зачем кошке усы\IMG_28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88840"/>
            <a:ext cx="3600400" cy="2961329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pic>
        <p:nvPicPr>
          <p:cNvPr id="1027" name="Picture 3" descr="C:\Users\Радуга\Desktop\зачем кошке усы\IMG_28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356992"/>
            <a:ext cx="4248472" cy="3186354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186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u="sng" dirty="0" smtClean="0">
                <a:solidFill>
                  <a:schemeClr val="bg2">
                    <a:lumMod val="10000"/>
                  </a:schemeClr>
                </a:solidFill>
              </a:rPr>
              <a:t>Рассматривание кота</a:t>
            </a:r>
            <a:endParaRPr lang="ru-RU" b="1" i="1" u="sng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2050" name="Picture 2" descr="C:\Users\Радуга\Desktop\зачем кошке усы\IMG_286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060848"/>
            <a:ext cx="5976664" cy="3942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52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u="sng" dirty="0" smtClean="0">
                <a:solidFill>
                  <a:schemeClr val="bg2">
                    <a:lumMod val="10000"/>
                  </a:schemeClr>
                </a:solidFill>
              </a:rPr>
              <a:t>Детско-родительские проекты: «Мой любимый питомец"</a:t>
            </a:r>
            <a:endParaRPr lang="ru-RU" b="1" i="1" u="sng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5122" name="Picture 2" descr="C:\Users\Радуга\Desktop\зачем кошке усы\20181109_1501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65801">
            <a:off x="188977" y="2316134"/>
            <a:ext cx="4601633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Радуга\Desktop\зачем кошке усы\20181109_1501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42544">
            <a:off x="4838544" y="1509560"/>
            <a:ext cx="3563888" cy="4032448"/>
          </a:xfrm>
          <a:prstGeom prst="rect">
            <a:avLst/>
          </a:prstGeom>
          <a:ex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291920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680</TotalTime>
  <Words>475</Words>
  <Application>Microsoft Office PowerPoint</Application>
  <PresentationFormat>Экран (4:3)</PresentationFormat>
  <Paragraphs>58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Microsoft YaHei</vt:lpstr>
      <vt:lpstr>Candara</vt:lpstr>
      <vt:lpstr>Symbol</vt:lpstr>
      <vt:lpstr>Times New Roman</vt:lpstr>
      <vt:lpstr>Волна</vt:lpstr>
      <vt:lpstr>Презентация PowerPoint</vt:lpstr>
      <vt:lpstr>Цель проекта:  Формирование у детей гуманного эмоционально - положительного, бережного отношения к домашним животным.                                                                      Задачи: - дать возможность детям узнать с помощью взрослого о том, для чего нужны кошке усы; -дать возможность детям  в процессе экспериментальной деятельности сделать собственные выводы о необходимости усов у кошки; -продолжить формирование у детей навыка рассуждать. -воспитывать эмоционально позитивное сотрудничество и взаимодействие со взрослыми и сверстниками в процессе совместной проектной деятельности; -  воспитывать доброжелательные взаимоотношения в группе, умение договариваться, учитывать интересы других.  -  воспитывать эмоционально позитивное сотрудничество и взаимодействие со взрослыми и сверстниками в процессе совместной проектной деятельности.</vt:lpstr>
      <vt:lpstr>Реализация проекта:</vt:lpstr>
      <vt:lpstr>1 этап- мотивация</vt:lpstr>
      <vt:lpstr>Разработка совместного плана работы над проектом Заполнение модели  3 вопросов</vt:lpstr>
      <vt:lpstr>План работы по проекту</vt:lpstr>
      <vt:lpstr>Познавательно- исследовательская деятельность Чтение художественной литературы</vt:lpstr>
      <vt:lpstr>Рассматривание кота</vt:lpstr>
      <vt:lpstr>Детско-родительские проекты: «Мой любимый питомец"</vt:lpstr>
      <vt:lpstr>Детско-родительские проекты: «Мой любимый питомец"</vt:lpstr>
      <vt:lpstr>«Выставка кошек»</vt:lpstr>
      <vt:lpstr>Игровая деятельность Игра-драмматизация:  «В гостях у кошки Муси»</vt:lpstr>
      <vt:lpstr>Изобразительная деятельность: Рисование«Мой любимый питомец»</vt:lpstr>
      <vt:lpstr>Рисование «Мой любимый  питомец»</vt:lpstr>
      <vt:lpstr>Конструирование из  LEGO «Строим кошкин дом»</vt:lpstr>
      <vt:lpstr>Аппликация:  «Необычный котик Мурзик».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Радуга 3</dc:creator>
  <cp:lastModifiedBy>Пользователь Windows</cp:lastModifiedBy>
  <cp:revision>47</cp:revision>
  <dcterms:created xsi:type="dcterms:W3CDTF">2018-11-12T06:33:03Z</dcterms:created>
  <dcterms:modified xsi:type="dcterms:W3CDTF">2018-11-27T06:43:06Z</dcterms:modified>
</cp:coreProperties>
</file>