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0" r:id="rId12"/>
    <p:sldId id="271" r:id="rId13"/>
    <p:sldId id="282" r:id="rId14"/>
    <p:sldId id="272" r:id="rId15"/>
    <p:sldId id="266" r:id="rId16"/>
    <p:sldId id="267" r:id="rId17"/>
    <p:sldId id="268" r:id="rId18"/>
    <p:sldId id="273" r:id="rId19"/>
    <p:sldId id="274" r:id="rId20"/>
    <p:sldId id="275" r:id="rId21"/>
    <p:sldId id="276" r:id="rId22"/>
    <p:sldId id="269" r:id="rId23"/>
    <p:sldId id="277" r:id="rId24"/>
    <p:sldId id="278" r:id="rId25"/>
    <p:sldId id="279" r:id="rId26"/>
    <p:sldId id="281" r:id="rId27"/>
    <p:sldId id="280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01AB8-5B71-4B6E-B526-4087528304B9}" type="datetimeFigureOut">
              <a:rPr lang="ru-RU"/>
              <a:pPr>
                <a:defRPr/>
              </a:pPr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A2F0D-E5F4-4723-A69A-DAF49D653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A1D95-2F80-4E73-A5C3-7511736551D3}" type="datetimeFigureOut">
              <a:rPr lang="ru-RU"/>
              <a:pPr>
                <a:defRPr/>
              </a:pPr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7B64F-1398-4357-AFBA-D7E7298AF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65679-ADCF-4614-9F70-81C33D2EA1DC}" type="datetimeFigureOut">
              <a:rPr lang="ru-RU"/>
              <a:pPr>
                <a:defRPr/>
              </a:pPr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F4522-5448-4C32-8F23-EAC338DE8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75536-6F1A-4089-994D-9D4DFF4C5A11}" type="datetimeFigureOut">
              <a:rPr lang="ru-RU"/>
              <a:pPr>
                <a:defRPr/>
              </a:pPr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26095-4394-4B28-B5F1-ABCD17A46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C039A-7F42-435F-8066-36C9EA668054}" type="datetimeFigureOut">
              <a:rPr lang="ru-RU"/>
              <a:pPr>
                <a:defRPr/>
              </a:pPr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90E6B-4BF5-433C-9ED4-87F61AB6CF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80C4F-D9CF-4B3A-B70A-BA402F0BBE3B}" type="datetimeFigureOut">
              <a:rPr lang="ru-RU"/>
              <a:pPr>
                <a:defRPr/>
              </a:pPr>
              <a:t>05.01.2015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D2BFB-680D-4A99-9084-CBCF12237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501FA-DDEC-4193-B811-D7B21D0B0080}" type="datetimeFigureOut">
              <a:rPr lang="ru-RU"/>
              <a:pPr>
                <a:defRPr/>
              </a:pPr>
              <a:t>05.01.2015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E262B-09D3-413F-B33C-3633EEC29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FEFCE-BDCB-4399-957D-F16C59CA81AE}" type="datetimeFigureOut">
              <a:rPr lang="ru-RU"/>
              <a:pPr>
                <a:defRPr/>
              </a:pPr>
              <a:t>05.01.2015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565F8-A733-40E0-B417-1F3483641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1D1F9-94DB-44B4-AEC4-E643EF53C141}" type="datetimeFigureOut">
              <a:rPr lang="ru-RU"/>
              <a:pPr>
                <a:defRPr/>
              </a:pPr>
              <a:t>05.01.2015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D11AA-3EB7-414B-B836-85037A23BC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00AC0-607A-43F1-93BE-600783F15DC9}" type="datetimeFigureOut">
              <a:rPr lang="ru-RU"/>
              <a:pPr>
                <a:defRPr/>
              </a:pPr>
              <a:t>05.01.2015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AD1EC-EC01-4016-8758-3B713A375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DF2D4-1ACF-495B-B59B-A5EC62A693A0}" type="datetimeFigureOut">
              <a:rPr lang="ru-RU"/>
              <a:pPr>
                <a:defRPr/>
              </a:pPr>
              <a:t>05.01.2015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C7000-1D9D-4C2C-9260-F566DCCC89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AA00BE-D762-41B6-8667-59710CB814A4}" type="datetimeFigureOut">
              <a:rPr lang="ru-RU"/>
              <a:pPr>
                <a:defRPr/>
              </a:pPr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91CBDF-61D1-4B45-9B65-6F14658B8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3315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Прямоугольник 4"/>
          <p:cNvSpPr>
            <a:spLocks noChangeArrowheads="1"/>
          </p:cNvSpPr>
          <p:nvPr/>
        </p:nvSpPr>
        <p:spPr bwMode="auto">
          <a:xfrm>
            <a:off x="0" y="1320800"/>
            <a:ext cx="6300788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002060"/>
                </a:solidFill>
                <a:latin typeface="Calibri" pitchFamily="34" charset="0"/>
              </a:rPr>
              <a:t>ПРОЕКТ</a:t>
            </a:r>
          </a:p>
          <a:p>
            <a:pPr algn="ctr"/>
            <a:r>
              <a:rPr lang="ru-RU" sz="4400" b="1">
                <a:solidFill>
                  <a:srgbClr val="FF0000"/>
                </a:solidFill>
                <a:latin typeface="Calibri" pitchFamily="34" charset="0"/>
              </a:rPr>
              <a:t>«ПЕСЕНКА   ИЗ   ДЕТСТВА»</a:t>
            </a:r>
          </a:p>
          <a:p>
            <a:pPr algn="ctr"/>
            <a:endParaRPr lang="ru-RU" sz="4400" b="1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r>
              <a:rPr lang="ru-RU" sz="2000" b="1">
                <a:solidFill>
                  <a:srgbClr val="002060"/>
                </a:solidFill>
                <a:latin typeface="Calibri" pitchFamily="34" charset="0"/>
              </a:rPr>
              <a:t>Муниципальное   дошкольное  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Calibri" pitchFamily="34" charset="0"/>
              </a:rPr>
              <a:t>образовательное   учреждение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Calibri" pitchFamily="34" charset="0"/>
              </a:rPr>
              <a:t>детский  сад  №8 «Росинка»</a:t>
            </a:r>
            <a:endParaRPr lang="ru-RU" b="1">
              <a:solidFill>
                <a:srgbClr val="002060"/>
              </a:solidFill>
              <a:latin typeface="Calibri" pitchFamily="34" charset="0"/>
            </a:endParaRPr>
          </a:p>
          <a:p>
            <a:pPr algn="ctr"/>
            <a:endParaRPr lang="ru-RU" b="1">
              <a:solidFill>
                <a:srgbClr val="002060"/>
              </a:solidFill>
              <a:latin typeface="Calibri" pitchFamily="34" charset="0"/>
            </a:endParaRPr>
          </a:p>
          <a:p>
            <a:pPr algn="ctr"/>
            <a:r>
              <a:rPr lang="ru-RU" b="1">
                <a:solidFill>
                  <a:srgbClr val="002060"/>
                </a:solidFill>
                <a:latin typeface="Calibri" pitchFamily="34" charset="0"/>
              </a:rPr>
              <a:t>Срок  реализации : две  недели</a:t>
            </a:r>
            <a:endParaRPr lang="ru-RU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3317" name="Рисунок 5" descr="http://savepic.ru/12881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1268413"/>
            <a:ext cx="345757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2531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Прямоугольник 4"/>
          <p:cNvSpPr>
            <a:spLocks noChangeArrowheads="1"/>
          </p:cNvSpPr>
          <p:nvPr/>
        </p:nvSpPr>
        <p:spPr bwMode="auto">
          <a:xfrm>
            <a:off x="468313" y="404813"/>
            <a:ext cx="8280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Рассмотрим  старинные  детские  кроватки</a:t>
            </a:r>
            <a:endParaRPr lang="ru-RU" sz="32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2533" name="Рисунок 5" descr="http://www.slavyanskaya-kultura.ru/images/photos/medium/2bb93eb3450d7cee7506e6c1eea54e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125538"/>
            <a:ext cx="3744913" cy="482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Рисунок 6" descr="http://stat21.privet.ru/lr/0c2996631291fec7f3830d027cbb529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1125538"/>
            <a:ext cx="374332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Прямоугольник 7"/>
          <p:cNvSpPr>
            <a:spLocks noChangeArrowheads="1"/>
          </p:cNvSpPr>
          <p:nvPr/>
        </p:nvSpPr>
        <p:spPr bwMode="auto">
          <a:xfrm>
            <a:off x="1619250" y="3244850"/>
            <a:ext cx="3351213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r>
              <a:rPr lang="ru-RU" sz="2000" b="1">
                <a:latin typeface="Calibri" pitchFamily="34" charset="0"/>
              </a:rPr>
              <a:t>зыбка</a:t>
            </a:r>
            <a:endParaRPr lang="ru-RU" sz="2000">
              <a:latin typeface="Calibri" pitchFamily="34" charset="0"/>
            </a:endParaRPr>
          </a:p>
        </p:txBody>
      </p:sp>
      <p:sp>
        <p:nvSpPr>
          <p:cNvPr id="22536" name="Прямоугольник 8"/>
          <p:cNvSpPr>
            <a:spLocks noChangeArrowheads="1"/>
          </p:cNvSpPr>
          <p:nvPr/>
        </p:nvSpPr>
        <p:spPr bwMode="auto">
          <a:xfrm>
            <a:off x="3868738" y="3244850"/>
            <a:ext cx="5024437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r>
              <a:rPr lang="ru-RU" b="1">
                <a:latin typeface="Calibri" pitchFamily="34" charset="0"/>
              </a:rPr>
              <a:t>           </a:t>
            </a:r>
            <a:r>
              <a:rPr lang="ru-RU" sz="2000" b="1">
                <a:latin typeface="Calibri" pitchFamily="34" charset="0"/>
              </a:rPr>
              <a:t>качалка</a:t>
            </a:r>
            <a:r>
              <a:rPr lang="ru-RU" b="1">
                <a:latin typeface="Calibri" pitchFamily="34" charset="0"/>
              </a:rPr>
              <a:t>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3555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4" descr="http://fs.nashaucheba.ru/tw_files2/urls_3/1263/d-1262386/1262386_html_f1dfde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692150"/>
            <a:ext cx="3960813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5" descr="http://img0.liveinternet.ru/images/attach/c/1/73/956/73956286_c16f7b2b1ba7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1412875"/>
            <a:ext cx="446405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Прямоугольник 6"/>
          <p:cNvSpPr>
            <a:spLocks noChangeArrowheads="1"/>
          </p:cNvSpPr>
          <p:nvPr/>
        </p:nvSpPr>
        <p:spPr bwMode="auto">
          <a:xfrm>
            <a:off x="539750" y="3105150"/>
            <a:ext cx="631825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 </a:t>
            </a:r>
          </a:p>
          <a:p>
            <a:endParaRPr lang="ru-RU" b="1">
              <a:solidFill>
                <a:srgbClr val="FFFF00"/>
              </a:solidFill>
              <a:latin typeface="Calibri" pitchFamily="34" charset="0"/>
            </a:endParaRPr>
          </a:p>
          <a:p>
            <a:endParaRPr lang="ru-RU" b="1">
              <a:solidFill>
                <a:srgbClr val="FFFF00"/>
              </a:solidFill>
              <a:latin typeface="Calibri" pitchFamily="34" charset="0"/>
            </a:endParaRPr>
          </a:p>
          <a:p>
            <a:endParaRPr lang="ru-RU" b="1">
              <a:solidFill>
                <a:srgbClr val="FFFF00"/>
              </a:solidFill>
              <a:latin typeface="Calibri" pitchFamily="34" charset="0"/>
            </a:endParaRPr>
          </a:p>
          <a:p>
            <a:endParaRPr lang="ru-RU" sz="2400" b="1">
              <a:latin typeface="Calibri" pitchFamily="34" charset="0"/>
            </a:endParaRPr>
          </a:p>
          <a:p>
            <a:endParaRPr lang="ru-RU" sz="2400" b="1">
              <a:latin typeface="Calibri" pitchFamily="34" charset="0"/>
            </a:endParaRPr>
          </a:p>
          <a:p>
            <a:r>
              <a:rPr lang="ru-RU" sz="2000" b="1">
                <a:latin typeface="Calibri" pitchFamily="34" charset="0"/>
              </a:rPr>
              <a:t>    люлька  самых  бедных  </a:t>
            </a:r>
          </a:p>
          <a:p>
            <a:r>
              <a:rPr lang="ru-RU" sz="2000" b="1">
                <a:latin typeface="Calibri" pitchFamily="34" charset="0"/>
              </a:rPr>
              <a:t>                  крестьян</a:t>
            </a:r>
            <a:endParaRPr lang="ru-RU" sz="2000">
              <a:latin typeface="Calibri" pitchFamily="34" charset="0"/>
            </a:endParaRPr>
          </a:p>
        </p:txBody>
      </p:sp>
      <p:sp>
        <p:nvSpPr>
          <p:cNvPr id="23559" name="Прямоугольник 7"/>
          <p:cNvSpPr>
            <a:spLocks noChangeArrowheads="1"/>
          </p:cNvSpPr>
          <p:nvPr/>
        </p:nvSpPr>
        <p:spPr bwMode="auto">
          <a:xfrm>
            <a:off x="3348038" y="3244850"/>
            <a:ext cx="5795962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                        </a:t>
            </a:r>
            <a:r>
              <a:rPr lang="ru-RU" sz="2000" b="1">
                <a:latin typeface="Calibri" pitchFamily="34" charset="0"/>
              </a:rPr>
              <a:t>колыбель  зажиточных  людей</a:t>
            </a:r>
            <a:endParaRPr lang="ru-RU" sz="28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4579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4"/>
          <p:cNvSpPr>
            <a:spLocks noChangeArrowheads="1"/>
          </p:cNvSpPr>
          <p:nvPr/>
        </p:nvSpPr>
        <p:spPr bwMode="auto">
          <a:xfrm>
            <a:off x="1042988" y="260350"/>
            <a:ext cx="74898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Разные   виды  колыбелек  18-19  века </a:t>
            </a:r>
            <a:endParaRPr lang="ru-RU" sz="32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4581" name="Рисунок 5" descr="http://s4.live4fun.ru/pictures/s3img_18457562_8951_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052513"/>
            <a:ext cx="36734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Рисунок 7" descr="http://forum.globus.tut.by/files/_105_ue___oe_1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4652963"/>
            <a:ext cx="309721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Прямоугольник 8"/>
          <p:cNvSpPr>
            <a:spLocks noChangeArrowheads="1"/>
          </p:cNvSpPr>
          <p:nvPr/>
        </p:nvSpPr>
        <p:spPr bwMode="auto">
          <a:xfrm>
            <a:off x="6875463" y="3573463"/>
            <a:ext cx="2268537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r>
              <a:rPr lang="ru-RU" b="1">
                <a:latin typeface="Calibri" pitchFamily="34" charset="0"/>
              </a:rPr>
              <a:t>   </a:t>
            </a: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r>
              <a:rPr lang="ru-RU" b="1">
                <a:latin typeface="Calibri" pitchFamily="34" charset="0"/>
              </a:rPr>
              <a:t>                      </a:t>
            </a:r>
          </a:p>
          <a:p>
            <a:r>
              <a:rPr lang="ru-RU" sz="2400" b="1">
                <a:latin typeface="Calibri" pitchFamily="34" charset="0"/>
              </a:rPr>
              <a:t>                 лыко</a:t>
            </a:r>
            <a:endParaRPr lang="ru-RU" sz="2400">
              <a:latin typeface="Calibri" pitchFamily="34" charset="0"/>
            </a:endParaRPr>
          </a:p>
        </p:txBody>
      </p:sp>
      <p:sp>
        <p:nvSpPr>
          <p:cNvPr id="24584" name="Прямоугольник 9"/>
          <p:cNvSpPr>
            <a:spLocks noChangeArrowheads="1"/>
          </p:cNvSpPr>
          <p:nvPr/>
        </p:nvSpPr>
        <p:spPr bwMode="auto">
          <a:xfrm>
            <a:off x="250825" y="3244850"/>
            <a:ext cx="47990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              из  деревянных</a:t>
            </a:r>
          </a:p>
          <a:p>
            <a:r>
              <a:rPr lang="ru-RU" sz="2400" b="1">
                <a:latin typeface="Calibri" pitchFamily="34" charset="0"/>
              </a:rPr>
              <a:t>                       досок</a:t>
            </a:r>
            <a:endParaRPr lang="ru-RU" sz="1600">
              <a:latin typeface="Calibri" pitchFamily="34" charset="0"/>
            </a:endParaRPr>
          </a:p>
        </p:txBody>
      </p:sp>
      <p:sp>
        <p:nvSpPr>
          <p:cNvPr id="24585" name="Прямоугольник 10"/>
          <p:cNvSpPr>
            <a:spLocks noChangeArrowheads="1"/>
          </p:cNvSpPr>
          <p:nvPr/>
        </p:nvSpPr>
        <p:spPr bwMode="auto">
          <a:xfrm>
            <a:off x="5940425" y="3244850"/>
            <a:ext cx="32035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    </a:t>
            </a:r>
          </a:p>
          <a:p>
            <a:r>
              <a:rPr lang="ru-RU" b="1">
                <a:latin typeface="Calibri" pitchFamily="34" charset="0"/>
              </a:rPr>
              <a:t>   </a:t>
            </a:r>
          </a:p>
          <a:p>
            <a:r>
              <a:rPr lang="ru-RU" sz="2400" b="1">
                <a:latin typeface="Calibri" pitchFamily="34" charset="0"/>
              </a:rPr>
              <a:t> выдолбленная</a:t>
            </a:r>
          </a:p>
          <a:p>
            <a:r>
              <a:rPr lang="ru-RU" sz="2400" b="1">
                <a:latin typeface="Calibri" pitchFamily="34" charset="0"/>
              </a:rPr>
              <a:t>     из  бревна</a:t>
            </a:r>
          </a:p>
          <a:p>
            <a:r>
              <a:rPr lang="ru-RU" sz="2400" b="1">
                <a:latin typeface="Calibri" pitchFamily="34" charset="0"/>
              </a:rPr>
              <a:t>  </a:t>
            </a:r>
            <a:endParaRPr lang="ru-RU">
              <a:latin typeface="Calibri" pitchFamily="34" charset="0"/>
            </a:endParaRPr>
          </a:p>
        </p:txBody>
      </p:sp>
      <p:pic>
        <p:nvPicPr>
          <p:cNvPr id="24586" name="Picture 2" descr="C:\Users\User\Desktop\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981075"/>
            <a:ext cx="3600450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Рисунок 12" descr="http://rodobozhie.ucoz.ru/_pu/106/7101629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76375" y="4652963"/>
            <a:ext cx="30241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8" name="Прямоугольник 13"/>
          <p:cNvSpPr>
            <a:spLocks noChangeArrowheads="1"/>
          </p:cNvSpPr>
          <p:nvPr/>
        </p:nvSpPr>
        <p:spPr bwMode="auto">
          <a:xfrm>
            <a:off x="250825" y="3244850"/>
            <a:ext cx="4829175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 </a:t>
            </a: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r>
              <a:rPr lang="ru-RU" sz="2400" b="1">
                <a:latin typeface="Calibri" pitchFamily="34" charset="0"/>
              </a:rPr>
              <a:t>береста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5603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Прямоугольник 5"/>
          <p:cNvSpPr>
            <a:spLocks noChangeArrowheads="1"/>
          </p:cNvSpPr>
          <p:nvPr/>
        </p:nvSpPr>
        <p:spPr bwMode="auto">
          <a:xfrm>
            <a:off x="4064000" y="3244850"/>
            <a:ext cx="1857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</p:txBody>
      </p:sp>
      <p:pic>
        <p:nvPicPr>
          <p:cNvPr id="25605" name="Рисунок 6" descr="C:\Users\User\Desktop\1353423955_blake_a_cradle_song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49275"/>
            <a:ext cx="3889375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Прямоугольник 7"/>
          <p:cNvSpPr>
            <a:spLocks noChangeArrowheads="1"/>
          </p:cNvSpPr>
          <p:nvPr/>
        </p:nvSpPr>
        <p:spPr bwMode="auto">
          <a:xfrm>
            <a:off x="395288" y="2565400"/>
            <a:ext cx="5440362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 </a:t>
            </a: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r>
              <a:rPr lang="ru-RU" sz="2000" b="1">
                <a:latin typeface="Calibri" pitchFamily="34" charset="0"/>
              </a:rPr>
              <a:t>плетёная  колыбелька (18 век)</a:t>
            </a:r>
            <a:r>
              <a:rPr lang="ru-RU" sz="2400" b="1">
                <a:latin typeface="Calibri" pitchFamily="34" charset="0"/>
              </a:rPr>
              <a:t> </a:t>
            </a:r>
            <a:endParaRPr lang="ru-RU" sz="2400">
              <a:latin typeface="Calibri" pitchFamily="34" charset="0"/>
            </a:endParaRPr>
          </a:p>
        </p:txBody>
      </p:sp>
      <p:pic>
        <p:nvPicPr>
          <p:cNvPr id="25607" name="Picture 2" descr="C:\Users\User\Desktop\$(KGrHqF,!hEE6,Y-khl(BOp,k8wVh!~~60_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476250"/>
            <a:ext cx="4064000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Прямоугольник 9"/>
          <p:cNvSpPr>
            <a:spLocks noChangeArrowheads="1"/>
          </p:cNvSpPr>
          <p:nvPr/>
        </p:nvSpPr>
        <p:spPr bwMode="auto">
          <a:xfrm>
            <a:off x="5435600" y="0"/>
            <a:ext cx="3529013" cy="714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                                                                    </a:t>
            </a: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r>
              <a:rPr lang="ru-RU" b="1">
                <a:latin typeface="Calibri" pitchFamily="34" charset="0"/>
              </a:rPr>
              <a:t>                                                   </a:t>
            </a:r>
          </a:p>
          <a:p>
            <a:pPr algn="ctr"/>
            <a:endParaRPr lang="ru-RU" sz="2400" b="1">
              <a:latin typeface="Calibri" pitchFamily="34" charset="0"/>
            </a:endParaRPr>
          </a:p>
          <a:p>
            <a:pPr algn="ctr"/>
            <a:endParaRPr lang="ru-RU" sz="2400" b="1">
              <a:latin typeface="Calibri" pitchFamily="34" charset="0"/>
            </a:endParaRPr>
          </a:p>
          <a:p>
            <a:pPr algn="ctr"/>
            <a:endParaRPr lang="ru-RU" sz="2400" b="1">
              <a:latin typeface="Calibri" pitchFamily="34" charset="0"/>
            </a:endParaRPr>
          </a:p>
          <a:p>
            <a:pPr algn="ctr"/>
            <a:r>
              <a:rPr lang="ru-RU" sz="2400" b="1">
                <a:latin typeface="Calibri" pitchFamily="34" charset="0"/>
              </a:rPr>
              <a:t>                                           </a:t>
            </a:r>
            <a:r>
              <a:rPr lang="ru-RU" sz="2000" b="1">
                <a:latin typeface="Calibri" pitchFamily="34" charset="0"/>
              </a:rPr>
              <a:t>качалка (18 век)</a:t>
            </a:r>
            <a:endParaRPr lang="ru-RU" sz="2400" b="1">
              <a:latin typeface="Calibri" pitchFamily="34" charset="0"/>
            </a:endParaRPr>
          </a:p>
          <a:p>
            <a:pPr algn="ctr"/>
            <a:endParaRPr lang="ru-RU" sz="2400" b="1">
              <a:latin typeface="Calibri" pitchFamily="34" charset="0"/>
            </a:endParaRPr>
          </a:p>
          <a:p>
            <a:pPr algn="ctr"/>
            <a:endParaRPr lang="ru-RU" sz="2400" b="1">
              <a:latin typeface="Calibri" pitchFamily="34" charset="0"/>
            </a:endParaRPr>
          </a:p>
          <a:p>
            <a:pPr algn="ctr"/>
            <a:endParaRPr lang="ru-RU" sz="2400" b="1">
              <a:latin typeface="Calibri" pitchFamily="34" charset="0"/>
            </a:endParaRPr>
          </a:p>
          <a:p>
            <a:pPr algn="ctr"/>
            <a:endParaRPr lang="ru-RU" sz="2400" b="1">
              <a:latin typeface="Calibri" pitchFamily="34" charset="0"/>
            </a:endParaRPr>
          </a:p>
          <a:p>
            <a:pPr algn="ctr"/>
            <a:r>
              <a:rPr lang="ru-RU" sz="2400" b="1">
                <a:latin typeface="Calibri" pitchFamily="34" charset="0"/>
              </a:rPr>
              <a:t>                                                                          </a:t>
            </a:r>
          </a:p>
          <a:p>
            <a:pPr algn="ctr"/>
            <a:r>
              <a:rPr lang="ru-RU" sz="2400" b="1">
                <a:latin typeface="Calibri" pitchFamily="34" charset="0"/>
              </a:rPr>
              <a:t>                                 </a:t>
            </a:r>
            <a:r>
              <a:rPr lang="ru-RU" sz="2000" b="1">
                <a:latin typeface="Calibri" pitchFamily="34" charset="0"/>
              </a:rPr>
              <a:t>качалка</a:t>
            </a:r>
          </a:p>
          <a:p>
            <a:pPr algn="ctr"/>
            <a:r>
              <a:rPr lang="ru-RU" sz="2000" b="1">
                <a:latin typeface="Calibri" pitchFamily="34" charset="0"/>
              </a:rPr>
              <a:t>                                        (19  век)</a:t>
            </a:r>
            <a:endParaRPr lang="ru-RU" sz="2000">
              <a:latin typeface="Calibri" pitchFamily="34" charset="0"/>
            </a:endParaRPr>
          </a:p>
          <a:p>
            <a:pPr algn="ctr"/>
            <a:endParaRPr lang="ru-RU" sz="2400" b="1">
              <a:latin typeface="Calibri" pitchFamily="34" charset="0"/>
            </a:endParaRPr>
          </a:p>
          <a:p>
            <a:pPr algn="ctr"/>
            <a:endParaRPr lang="ru-RU" sz="2400" b="1">
              <a:latin typeface="Calibri" pitchFamily="34" charset="0"/>
            </a:endParaRPr>
          </a:p>
        </p:txBody>
      </p:sp>
      <p:pic>
        <p:nvPicPr>
          <p:cNvPr id="25609" name="Picture 3" descr="C:\Users\User\Desktop\81874305_7178_5183_2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860800"/>
            <a:ext cx="302418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6627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Рисунок 5" descr="http://elitechoice.org/wp-content/uploads/2007/07/wooden-cradle-pack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412875"/>
            <a:ext cx="4105275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Прямоугольник 6"/>
          <p:cNvSpPr>
            <a:spLocks noChangeArrowheads="1"/>
          </p:cNvSpPr>
          <p:nvPr/>
        </p:nvSpPr>
        <p:spPr bwMode="auto">
          <a:xfrm>
            <a:off x="4643438" y="333375"/>
            <a:ext cx="4500562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latin typeface="Calibri" pitchFamily="34" charset="0"/>
            </a:endParaRPr>
          </a:p>
          <a:p>
            <a:r>
              <a:rPr lang="ru-RU" sz="2000" b="1">
                <a:latin typeface="Calibri" pitchFamily="34" charset="0"/>
              </a:rPr>
              <a:t>               колыбель     украшенная</a:t>
            </a:r>
          </a:p>
          <a:p>
            <a:r>
              <a:rPr lang="ru-RU" sz="2000" b="1">
                <a:latin typeface="Calibri" pitchFamily="34" charset="0"/>
              </a:rPr>
              <a:t>               драгоценностями (18 век)      </a:t>
            </a:r>
            <a:endParaRPr lang="ru-RU" sz="2000">
              <a:latin typeface="Calibri" pitchFamily="34" charset="0"/>
            </a:endParaRPr>
          </a:p>
        </p:txBody>
      </p:sp>
      <p:sp>
        <p:nvSpPr>
          <p:cNvPr id="26630" name="Прямоугольник 7"/>
          <p:cNvSpPr>
            <a:spLocks noChangeArrowheads="1"/>
          </p:cNvSpPr>
          <p:nvPr/>
        </p:nvSpPr>
        <p:spPr bwMode="auto">
          <a:xfrm>
            <a:off x="684213" y="2205038"/>
            <a:ext cx="5040312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sz="2000" b="1">
              <a:latin typeface="Calibri" pitchFamily="34" charset="0"/>
            </a:endParaRPr>
          </a:p>
          <a:p>
            <a:r>
              <a:rPr lang="ru-RU" sz="2000" b="1">
                <a:latin typeface="Calibri" pitchFamily="34" charset="0"/>
              </a:rPr>
              <a:t>        Резная  и  расписная</a:t>
            </a:r>
          </a:p>
          <a:p>
            <a:r>
              <a:rPr lang="ru-RU" sz="2000" b="1">
                <a:latin typeface="Calibri" pitchFamily="34" charset="0"/>
              </a:rPr>
              <a:t>         колыбелька (19век)</a:t>
            </a:r>
            <a:endParaRPr lang="ru-RU" sz="2000">
              <a:latin typeface="Calibri" pitchFamily="34" charset="0"/>
            </a:endParaRPr>
          </a:p>
        </p:txBody>
      </p:sp>
      <p:pic>
        <p:nvPicPr>
          <p:cNvPr id="26631" name="Picture 2" descr="C:\Users\User\Desktop\ad95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412875"/>
            <a:ext cx="4176713" cy="330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7651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Прямоугольник 4"/>
          <p:cNvSpPr>
            <a:spLocks noChangeArrowheads="1"/>
          </p:cNvSpPr>
          <p:nvPr/>
        </p:nvSpPr>
        <p:spPr bwMode="auto">
          <a:xfrm>
            <a:off x="323850" y="188913"/>
            <a:ext cx="8569325" cy="704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ДЛЯ   ПЕДАГОГОВ    ДОУ    СОБРАНА    ИНТЕРЕСНАЯ    ИНФОРМАЦИЯ  ПО  ДАННОЙ    ТЕМЕ,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   КОТОРАЯ    БЫЛА   ОЗВУЧЕНА    НА   ПЕДСОВЕТЕ</a:t>
            </a:r>
          </a:p>
          <a:p>
            <a:pPr algn="ctr"/>
            <a:endParaRPr lang="ru-RU" b="1">
              <a:solidFill>
                <a:srgbClr val="FFFF00"/>
              </a:solidFill>
              <a:latin typeface="Calibr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b="1">
                <a:solidFill>
                  <a:srgbClr val="C00000"/>
                </a:solidFill>
                <a:latin typeface="Calibri" pitchFamily="34" charset="0"/>
              </a:rPr>
              <a:t>Б</a:t>
            </a:r>
            <a:r>
              <a:rPr lang="ru-RU" b="1">
                <a:latin typeface="Calibri" pitchFamily="34" charset="0"/>
              </a:rPr>
              <a:t>лагодаря  чёткому, равномерному  музыкальному  рисунку  происходит  гармонизация  биоритмов  матери  и  ребёнка</a:t>
            </a:r>
          </a:p>
          <a:p>
            <a:endParaRPr lang="ru-RU" b="1">
              <a:latin typeface="Calibr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b="1">
                <a:latin typeface="Calibri" pitchFamily="34" charset="0"/>
              </a:rPr>
              <a:t> </a:t>
            </a:r>
            <a:r>
              <a:rPr lang="ru-RU" b="1">
                <a:solidFill>
                  <a:srgbClr val="C00000"/>
                </a:solidFill>
                <a:latin typeface="Calibri" pitchFamily="34" charset="0"/>
              </a:rPr>
              <a:t>Р</a:t>
            </a:r>
            <a:r>
              <a:rPr lang="ru-RU" b="1">
                <a:latin typeface="Calibri" pitchFamily="34" charset="0"/>
              </a:rPr>
              <a:t>итм  колыбельных  служит   профилактическим  средством  двигательных  и  речевых  расстройств (тиков, заикания, нарушений  координации)</a:t>
            </a:r>
          </a:p>
          <a:p>
            <a:endParaRPr lang="ru-RU" b="1">
              <a:latin typeface="Calibr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b="1">
                <a:latin typeface="Calibri" pitchFamily="34" charset="0"/>
              </a:rPr>
              <a:t> </a:t>
            </a:r>
            <a:r>
              <a:rPr lang="ru-RU" b="1">
                <a:solidFill>
                  <a:srgbClr val="C00000"/>
                </a:solidFill>
                <a:latin typeface="Calibri" pitchFamily="34" charset="0"/>
              </a:rPr>
              <a:t>Ч</a:t>
            </a:r>
            <a:r>
              <a:rPr lang="ru-RU" b="1">
                <a:latin typeface="Calibri" pitchFamily="34" charset="0"/>
              </a:rPr>
              <a:t>астотность  текстов  колыбельных  ассоциируется  с  сиреневым, голубым, зелёным  цветом, имеющим, как  утверждают  специалисты, оздоровительный  и   психотерапевтический  эффект</a:t>
            </a:r>
          </a:p>
          <a:p>
            <a:endParaRPr lang="ru-RU" b="1">
              <a:latin typeface="Calibr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  </a:t>
            </a:r>
            <a:r>
              <a:rPr lang="ru-RU" b="1">
                <a:solidFill>
                  <a:srgbClr val="C00000"/>
                </a:solidFill>
                <a:latin typeface="Calibri" pitchFamily="34" charset="0"/>
              </a:rPr>
              <a:t>В</a:t>
            </a:r>
            <a:r>
              <a:rPr lang="ru-RU" b="1">
                <a:latin typeface="Calibri" pitchFamily="34" charset="0"/>
              </a:rPr>
              <a:t>  текстах  часто  используется  повтор  звуковых  сочетаний, слогов, отдельных  слов, что  помогает  развивать  память  ребёнка</a:t>
            </a:r>
          </a:p>
          <a:p>
            <a:endParaRPr lang="ru-RU" b="1">
              <a:latin typeface="Calibr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  </a:t>
            </a:r>
            <a:r>
              <a:rPr lang="ru-RU" b="1">
                <a:solidFill>
                  <a:srgbClr val="C00000"/>
                </a:solidFill>
                <a:latin typeface="Calibri" pitchFamily="34" charset="0"/>
              </a:rPr>
              <a:t>В</a:t>
            </a:r>
            <a:r>
              <a:rPr lang="ru-RU" b="1">
                <a:latin typeface="Calibri" pitchFamily="34" charset="0"/>
              </a:rPr>
              <a:t>се  колыбельные   песни   делятся   на   три    группы  -  </a:t>
            </a:r>
          </a:p>
          <a:p>
            <a:pPr>
              <a:buFont typeface="Arial" charset="0"/>
              <a:buChar char="•"/>
            </a:pPr>
            <a:r>
              <a:rPr lang="ru-RU" b="1">
                <a:latin typeface="Calibri" pitchFamily="34" charset="0"/>
              </a:rPr>
              <a:t>   народные  (передаются  из  поколения    в    поколение)</a:t>
            </a:r>
          </a:p>
          <a:p>
            <a:pPr>
              <a:buFont typeface="Arial" charset="0"/>
              <a:buChar char="•"/>
            </a:pPr>
            <a:r>
              <a:rPr lang="ru-RU" b="1">
                <a:latin typeface="Calibri" pitchFamily="34" charset="0"/>
              </a:rPr>
              <a:t>   классические  ( музыка  написанная  композиторами)</a:t>
            </a:r>
          </a:p>
          <a:p>
            <a:pPr>
              <a:buFont typeface="Arial" charset="0"/>
              <a:buChar char="•"/>
            </a:pPr>
            <a:r>
              <a:rPr lang="ru-RU" b="1">
                <a:latin typeface="Calibri" pitchFamily="34" charset="0"/>
              </a:rPr>
              <a:t>   авторские    (современные  литературные)</a:t>
            </a:r>
            <a:endParaRPr lang="ru-RU" b="1">
              <a:solidFill>
                <a:srgbClr val="FFFF00"/>
              </a:solidFill>
              <a:latin typeface="Calibri" pitchFamily="34" charset="0"/>
            </a:endParaRPr>
          </a:p>
          <a:p>
            <a:r>
              <a:rPr lang="ru-RU" b="1">
                <a:latin typeface="Calibri" pitchFamily="34" charset="0"/>
              </a:rPr>
              <a:t>                                                                                  </a:t>
            </a:r>
            <a:endParaRPr lang="ru-RU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r>
              <a:rPr lang="ru-RU" b="1">
                <a:latin typeface="Calibri" pitchFamily="34" charset="0"/>
              </a:rPr>
              <a:t>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8675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Прямоугольник 4"/>
          <p:cNvSpPr>
            <a:spLocks noChangeArrowheads="1"/>
          </p:cNvSpPr>
          <p:nvPr/>
        </p:nvSpPr>
        <p:spPr bwMode="auto">
          <a:xfrm>
            <a:off x="539750" y="404813"/>
            <a:ext cx="813593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ОРГАНИЗАЦИЯ     НЕПОСРЕДСТВЕННОЙ    ОБРАЗОВАТЕЛЬНОЙ   ДЕЯТЕЛЬНОСТИ  С  ДЕТЬМИ   СТАРШЕГО   ВОЗРАСТА</a:t>
            </a:r>
            <a:endParaRPr lang="ru-RU" sz="28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867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56801">
            <a:off x="295275" y="2363788"/>
            <a:ext cx="4376738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3644900"/>
            <a:ext cx="3960813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Прямоугольник 7"/>
          <p:cNvSpPr>
            <a:spLocks noChangeArrowheads="1"/>
          </p:cNvSpPr>
          <p:nvPr/>
        </p:nvSpPr>
        <p:spPr bwMode="auto">
          <a:xfrm>
            <a:off x="611188" y="4005263"/>
            <a:ext cx="3960812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pPr algn="ctr"/>
            <a:r>
              <a:rPr lang="ru-RU" b="1">
                <a:latin typeface="Calibri" pitchFamily="34" charset="0"/>
              </a:rPr>
              <a:t> </a:t>
            </a:r>
            <a:r>
              <a:rPr lang="ru-RU" sz="2000" b="1">
                <a:latin typeface="Calibri" pitchFamily="34" charset="0"/>
              </a:rPr>
              <a:t>ВСЁ  РЕБЯТАМ   РАССКАЖУ, КОЛЫБЕЛЬНУЮ   СПОЮ …</a:t>
            </a:r>
            <a:endParaRPr lang="ru-RU" sz="2000">
              <a:latin typeface="Calibri" pitchFamily="34" charset="0"/>
            </a:endParaRPr>
          </a:p>
        </p:txBody>
      </p:sp>
      <p:sp>
        <p:nvSpPr>
          <p:cNvPr id="28680" name="Прямоугольник 8"/>
          <p:cNvSpPr>
            <a:spLocks noChangeArrowheads="1"/>
          </p:cNvSpPr>
          <p:nvPr/>
        </p:nvSpPr>
        <p:spPr bwMode="auto">
          <a:xfrm>
            <a:off x="5076825" y="1989138"/>
            <a:ext cx="3743325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 b="1">
              <a:latin typeface="Calibri" pitchFamily="34" charset="0"/>
            </a:endParaRPr>
          </a:p>
          <a:p>
            <a:pPr algn="ctr"/>
            <a:r>
              <a:rPr lang="ru-RU" sz="2000" b="1">
                <a:latin typeface="Calibri" pitchFamily="34" charset="0"/>
              </a:rPr>
              <a:t>С   МАЛЫШОМ   МЫ   ПОИГРАЕМ, ЕМУ   ПОТЕШКУ   ПОЧИТАЕМ…</a:t>
            </a:r>
            <a:endParaRPr lang="ru-RU" sz="20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9699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63817">
            <a:off x="431800" y="758825"/>
            <a:ext cx="4633913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3284538"/>
            <a:ext cx="4103687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Рисунок 6" descr="http://savepic.ru/128810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708405">
            <a:off x="6365875" y="485775"/>
            <a:ext cx="17287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Прямоугольник 7"/>
          <p:cNvSpPr>
            <a:spLocks noChangeArrowheads="1"/>
          </p:cNvSpPr>
          <p:nvPr/>
        </p:nvSpPr>
        <p:spPr bwMode="auto">
          <a:xfrm>
            <a:off x="684213" y="2951163"/>
            <a:ext cx="37433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 b="1">
              <a:latin typeface="Calibri" pitchFamily="34" charset="0"/>
            </a:endParaRPr>
          </a:p>
          <a:p>
            <a:pPr algn="ctr"/>
            <a:endParaRPr lang="ru-RU" sz="2000" b="1">
              <a:latin typeface="Calibri" pitchFamily="34" charset="0"/>
            </a:endParaRPr>
          </a:p>
          <a:p>
            <a:pPr algn="ctr"/>
            <a:endParaRPr lang="ru-RU" sz="2000" b="1">
              <a:latin typeface="Calibri" pitchFamily="34" charset="0"/>
            </a:endParaRPr>
          </a:p>
          <a:p>
            <a:pPr algn="ctr"/>
            <a:endParaRPr lang="ru-RU" sz="2000" b="1">
              <a:latin typeface="Calibri" pitchFamily="34" charset="0"/>
            </a:endParaRPr>
          </a:p>
          <a:p>
            <a:endParaRPr lang="ru-RU" sz="2000" b="1">
              <a:latin typeface="Calibri" pitchFamily="34" charset="0"/>
            </a:endParaRPr>
          </a:p>
          <a:p>
            <a:endParaRPr lang="ru-RU" sz="2000" b="1">
              <a:latin typeface="Calibri" pitchFamily="34" charset="0"/>
            </a:endParaRPr>
          </a:p>
          <a:p>
            <a:pPr algn="ctr"/>
            <a:r>
              <a:rPr lang="ru-RU" sz="2000" b="1">
                <a:latin typeface="Calibri" pitchFamily="34" charset="0"/>
              </a:rPr>
              <a:t>БАЮ –БАЮШКИ – БАЮ,  </a:t>
            </a:r>
          </a:p>
          <a:p>
            <a:pPr algn="ctr"/>
            <a:r>
              <a:rPr lang="ru-RU" sz="2000" b="1">
                <a:latin typeface="Calibri" pitchFamily="34" charset="0"/>
              </a:rPr>
              <a:t>МЛАДЕНЦУ</a:t>
            </a:r>
          </a:p>
          <a:p>
            <a:pPr algn="ctr"/>
            <a:r>
              <a:rPr lang="ru-RU" sz="2000" b="1">
                <a:latin typeface="Calibri" pitchFamily="34" charset="0"/>
              </a:rPr>
              <a:t>ПЕСЕНКУ   ПОЮ…</a:t>
            </a:r>
            <a:endParaRPr lang="ru-RU" sz="2000">
              <a:latin typeface="Calibri" pitchFamily="34" charset="0"/>
            </a:endParaRPr>
          </a:p>
          <a:p>
            <a:pPr algn="ctr"/>
            <a:r>
              <a:rPr lang="ru-RU" sz="2000" b="1">
                <a:latin typeface="Calibri" pitchFamily="34" charset="0"/>
              </a:rPr>
              <a:t>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0723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Прямоугольник 4"/>
          <p:cNvSpPr>
            <a:spLocks noChangeArrowheads="1"/>
          </p:cNvSpPr>
          <p:nvPr/>
        </p:nvSpPr>
        <p:spPr bwMode="auto">
          <a:xfrm>
            <a:off x="395288" y="476250"/>
            <a:ext cx="83534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ОРГАНИЗАЦИЯ     НЕПОСРЕДСТВЕННОЙ    ОБРАЗОВАТЕЛЬНОЙ     ДЕЯТЕЛЬНОСТИ    С    ДЕТЬМИ  МЛАДШЕГО   ВОЗРАСТА</a:t>
            </a:r>
            <a:endParaRPr lang="ru-RU" sz="280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endParaRPr lang="ru-RU" sz="2800" b="1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307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916113"/>
            <a:ext cx="4752975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2636838"/>
            <a:ext cx="4460875" cy="371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Прямоугольник 7"/>
          <p:cNvSpPr>
            <a:spLocks noChangeArrowheads="1"/>
          </p:cNvSpPr>
          <p:nvPr/>
        </p:nvSpPr>
        <p:spPr bwMode="auto">
          <a:xfrm>
            <a:off x="611188" y="3090863"/>
            <a:ext cx="374491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alibri" pitchFamily="34" charset="0"/>
              </a:rPr>
              <a:t> </a:t>
            </a:r>
          </a:p>
          <a:p>
            <a:endParaRPr lang="ru-RU" sz="2000" b="1">
              <a:latin typeface="Calibri" pitchFamily="34" charset="0"/>
            </a:endParaRPr>
          </a:p>
          <a:p>
            <a:endParaRPr lang="ru-RU" sz="2000" b="1">
              <a:latin typeface="Calibri" pitchFamily="34" charset="0"/>
            </a:endParaRPr>
          </a:p>
          <a:p>
            <a:endParaRPr lang="ru-RU" sz="2000" b="1">
              <a:latin typeface="Calibri" pitchFamily="34" charset="0"/>
            </a:endParaRPr>
          </a:p>
          <a:p>
            <a:endParaRPr lang="ru-RU" sz="2000" b="1">
              <a:latin typeface="Calibri" pitchFamily="34" charset="0"/>
            </a:endParaRPr>
          </a:p>
          <a:p>
            <a:endParaRPr lang="ru-RU" sz="2000" b="1">
              <a:latin typeface="Calibri" pitchFamily="34" charset="0"/>
            </a:endParaRPr>
          </a:p>
          <a:p>
            <a:endParaRPr lang="ru-RU" sz="2000" b="1">
              <a:latin typeface="Calibri" pitchFamily="34" charset="0"/>
            </a:endParaRPr>
          </a:p>
          <a:p>
            <a:endParaRPr lang="ru-RU" sz="2000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r>
              <a:rPr lang="ru-RU" b="1">
                <a:latin typeface="Calibri" pitchFamily="34" charset="0"/>
              </a:rPr>
              <a:t>БАЮ –БАЮ, БАЮ – БАЮ, </a:t>
            </a:r>
          </a:p>
          <a:p>
            <a:pPr algn="ctr"/>
            <a:r>
              <a:rPr lang="ru-RU" b="1">
                <a:latin typeface="Calibri" pitchFamily="34" charset="0"/>
              </a:rPr>
              <a:t>Я  С  МАЛЮТКОЙ   ПОИГРАЮ…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1747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196975"/>
            <a:ext cx="4464050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692150"/>
            <a:ext cx="3995737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Рисунок 6" descr="http://savepic.ru/128810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708405">
            <a:off x="2236788" y="4195763"/>
            <a:ext cx="21494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Прямоугольник 7"/>
          <p:cNvSpPr>
            <a:spLocks noChangeArrowheads="1"/>
          </p:cNvSpPr>
          <p:nvPr/>
        </p:nvSpPr>
        <p:spPr bwMode="auto">
          <a:xfrm>
            <a:off x="468313" y="260350"/>
            <a:ext cx="4103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МЫ   ВАНЮШКУ   УКАЧАЛИ,</a:t>
            </a:r>
          </a:p>
          <a:p>
            <a:pPr algn="ctr"/>
            <a:r>
              <a:rPr lang="ru-RU" b="1">
                <a:latin typeface="Calibri" pitchFamily="34" charset="0"/>
              </a:rPr>
              <a:t>САМИ  ДРУЖНО    ПОИГРАЛИ…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4339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Прямоугольник 4"/>
          <p:cNvSpPr>
            <a:spLocks noChangeArrowheads="1"/>
          </p:cNvSpPr>
          <p:nvPr/>
        </p:nvSpPr>
        <p:spPr bwMode="auto">
          <a:xfrm>
            <a:off x="539750" y="476250"/>
            <a:ext cx="8064500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АКТУАЛЬНОСТЬ</a:t>
            </a:r>
          </a:p>
          <a:p>
            <a:pPr algn="ctr"/>
            <a:r>
              <a:rPr lang="ru-RU" sz="3600" b="1">
                <a:solidFill>
                  <a:srgbClr val="FFFF00"/>
                </a:solidFill>
                <a:latin typeface="Calibri" pitchFamily="34" charset="0"/>
              </a:rPr>
              <a:t>    </a:t>
            </a:r>
            <a:r>
              <a:rPr lang="ru-RU" sz="3600" b="1">
                <a:latin typeface="Calibri" pitchFamily="34" charset="0"/>
              </a:rPr>
              <a:t>Забывая   народные   обычаи, песни,</a:t>
            </a:r>
          </a:p>
          <a:p>
            <a:pPr algn="ctr"/>
            <a:r>
              <a:rPr lang="ru-RU" sz="3600" b="1">
                <a:latin typeface="Calibri" pitchFamily="34" charset="0"/>
              </a:rPr>
              <a:t>традиции,  мы   что-то  невосполнимо    теряем</a:t>
            </a:r>
            <a:endParaRPr lang="ru-RU" sz="3600">
              <a:latin typeface="Calibri" pitchFamily="34" charset="0"/>
            </a:endParaRPr>
          </a:p>
        </p:txBody>
      </p:sp>
      <p:sp>
        <p:nvSpPr>
          <p:cNvPr id="14341" name="Прямоугольник 5"/>
          <p:cNvSpPr>
            <a:spLocks noChangeArrowheads="1"/>
          </p:cNvSpPr>
          <p:nvPr/>
        </p:nvSpPr>
        <p:spPr bwMode="auto">
          <a:xfrm>
            <a:off x="611188" y="5137150"/>
            <a:ext cx="799306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«Песня  матери - главная песня в мире, начало  всех   человеческих   песен» </a:t>
            </a:r>
          </a:p>
          <a:p>
            <a:pPr algn="r"/>
            <a:r>
              <a:rPr lang="ru-RU" sz="2800" b="1">
                <a:latin typeface="Calibri" pitchFamily="34" charset="0"/>
              </a:rPr>
              <a:t>Расул Гамзатов</a:t>
            </a:r>
          </a:p>
          <a:p>
            <a:pPr algn="r"/>
            <a:r>
              <a:rPr lang="ru-RU" sz="1400" b="1">
                <a:latin typeface="Calibri" pitchFamily="34" charset="0"/>
              </a:rPr>
              <a:t> </a:t>
            </a:r>
            <a:endParaRPr lang="ru-RU">
              <a:latin typeface="Calibri" pitchFamily="34" charset="0"/>
            </a:endParaRPr>
          </a:p>
        </p:txBody>
      </p:sp>
      <p:pic>
        <p:nvPicPr>
          <p:cNvPr id="14342" name="Рисунок 6" descr="http://savepic.ru/12881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3213100"/>
            <a:ext cx="16573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2771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Прямоугольник 4"/>
          <p:cNvSpPr>
            <a:spLocks noChangeArrowheads="1"/>
          </p:cNvSpPr>
          <p:nvPr/>
        </p:nvSpPr>
        <p:spPr bwMode="auto">
          <a:xfrm>
            <a:off x="468313" y="404813"/>
            <a:ext cx="8135937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Calibri" pitchFamily="34" charset="0"/>
              </a:rPr>
              <a:t>  ЗАКЛЮЧИТЕЛЬНЫЙ   ЭТАП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     (поисковая  деятельность)</a:t>
            </a:r>
          </a:p>
          <a:p>
            <a:pPr algn="ctr"/>
            <a:endParaRPr lang="ru-RU" b="1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endParaRPr lang="ru-RU" sz="2000" b="1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  </a:t>
            </a:r>
            <a:r>
              <a:rPr lang="ru-RU" sz="2400" b="1">
                <a:latin typeface="Calibri" pitchFamily="34" charset="0"/>
              </a:rPr>
              <a:t>Сбор   колыбельных   нашего  края</a:t>
            </a:r>
          </a:p>
          <a:p>
            <a:pPr algn="ctr">
              <a:buFont typeface="Wingdings" pitchFamily="2" charset="2"/>
              <a:buChar char="v"/>
            </a:pPr>
            <a:endParaRPr lang="ru-RU" sz="2400" b="1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Создание  рукописного  сборника  колыбельных  песен</a:t>
            </a:r>
          </a:p>
          <a:p>
            <a:pPr algn="ctr"/>
            <a:r>
              <a:rPr lang="ru-RU" sz="2400" b="1">
                <a:latin typeface="Calibri" pitchFamily="34" charset="0"/>
              </a:rPr>
              <a:t>(в  него  вошли  старинные, современные  и  авторские  песни, которые  написали  и  принесли   наши   мамы, бабушки  и  сотрудники   ДОУ)</a:t>
            </a:r>
          </a:p>
          <a:p>
            <a:pPr algn="ctr"/>
            <a:endParaRPr lang="ru-RU" sz="2400" b="1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 </a:t>
            </a:r>
            <a:r>
              <a:rPr lang="ru-RU" sz="2400" b="1">
                <a:latin typeface="Calibri" pitchFamily="34" charset="0"/>
              </a:rPr>
              <a:t> Представление  материалов  проекта  и  презентации  на  педсовете   ДОУ</a:t>
            </a:r>
            <a:endParaRPr lang="ru-RU" sz="2400">
              <a:latin typeface="Calibri" pitchFamily="34" charset="0"/>
            </a:endParaRPr>
          </a:p>
        </p:txBody>
      </p:sp>
      <p:pic>
        <p:nvPicPr>
          <p:cNvPr id="32773" name="Рисунок 5" descr="http://savepic.ru/12881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708405">
            <a:off x="1871663" y="4762500"/>
            <a:ext cx="1746250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3795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Прямоугольник 4"/>
          <p:cNvSpPr>
            <a:spLocks noChangeArrowheads="1"/>
          </p:cNvSpPr>
          <p:nvPr/>
        </p:nvSpPr>
        <p:spPr bwMode="auto">
          <a:xfrm>
            <a:off x="539750" y="404813"/>
            <a:ext cx="82089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Мы  собрали  несколько  десятков  колыбельных  песен</a:t>
            </a:r>
            <a:endParaRPr lang="ru-RU" sz="28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33797" name="Picture 3" descr="C:\Users\User\Desktop\DSCN08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341438"/>
            <a:ext cx="3744912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5" descr="C:\Users\User\Desktop\DSCN088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27588" y="1323975"/>
            <a:ext cx="3698875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4819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2" descr="C:\Users\User\Desktop\DSCN08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76250"/>
            <a:ext cx="4206875" cy="589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3" descr="C:\Users\User\Desktop\DSCN088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476250"/>
            <a:ext cx="3933825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5843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2" descr="C:\Users\User\Desktop\DSCN09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765175"/>
            <a:ext cx="4032250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3" descr="C:\Users\User\Desktop\DSCN09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765175"/>
            <a:ext cx="4154488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36867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Прямоугольник 4"/>
          <p:cNvSpPr>
            <a:spLocks noChangeArrowheads="1"/>
          </p:cNvSpPr>
          <p:nvPr/>
        </p:nvSpPr>
        <p:spPr bwMode="auto">
          <a:xfrm>
            <a:off x="611188" y="549275"/>
            <a:ext cx="8064500" cy="578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Calibri" pitchFamily="34" charset="0"/>
              </a:rPr>
              <a:t>РЕЗУЛЬТАТИВНОСТЬ</a:t>
            </a:r>
          </a:p>
          <a:p>
            <a:pPr algn="ctr">
              <a:buFont typeface="Wingdings" pitchFamily="2" charset="2"/>
              <a:buChar char="v"/>
            </a:pPr>
            <a:endParaRPr lang="ru-RU" b="1">
              <a:solidFill>
                <a:srgbClr val="FFFF00"/>
              </a:solidFill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В   результате  проведения  нашей  работы  по  приобщению  детей  к  истокам  и  традициям  наших  предков, у  них  появилось  желание  больше  узнать  о  народной  колыбельной  песне</a:t>
            </a:r>
          </a:p>
          <a:p>
            <a:pPr algn="ctr">
              <a:buFont typeface="Wingdings" pitchFamily="2" charset="2"/>
              <a:buChar char="v"/>
            </a:pPr>
            <a:endParaRPr lang="ru-RU" sz="2400" b="1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 Дети  стали  укладывать  кукол  спать (30%)</a:t>
            </a:r>
          </a:p>
          <a:p>
            <a:pPr algn="ctr">
              <a:buFont typeface="Wingdings" pitchFamily="2" charset="2"/>
              <a:buChar char="v"/>
            </a:pPr>
            <a:endParaRPr lang="ru-RU" sz="2400" b="1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Создали  рукописный  сборник  колыбельных  песен,</a:t>
            </a:r>
          </a:p>
          <a:p>
            <a:pPr algn="ctr"/>
            <a:r>
              <a:rPr lang="ru-RU" sz="2400" b="1">
                <a:latin typeface="Calibri" pitchFamily="34" charset="0"/>
              </a:rPr>
              <a:t>которые  в  дальнейшем  найдут  своё  практическое  применение</a:t>
            </a:r>
          </a:p>
          <a:p>
            <a:pPr algn="ctr">
              <a:buFont typeface="Wingdings" pitchFamily="2" charset="2"/>
              <a:buChar char="v"/>
            </a:pPr>
            <a:endParaRPr lang="ru-RU" sz="2400" b="1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 </a:t>
            </a:r>
            <a:r>
              <a:rPr lang="ru-RU" sz="2400" b="1">
                <a:latin typeface="Calibri" pitchFamily="34" charset="0"/>
              </a:rPr>
              <a:t>Многие  родители  стали  петь  колыбельные  своим  детям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37891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Прямоугольник 4"/>
          <p:cNvSpPr>
            <a:spLocks noChangeArrowheads="1"/>
          </p:cNvSpPr>
          <p:nvPr/>
        </p:nvSpPr>
        <p:spPr bwMode="auto">
          <a:xfrm>
            <a:off x="468313" y="333375"/>
            <a:ext cx="835183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F0000"/>
                </a:solidFill>
                <a:latin typeface="Calibri" pitchFamily="34" charset="0"/>
              </a:rPr>
              <a:t>ВЫВОД</a:t>
            </a:r>
          </a:p>
          <a:p>
            <a:pPr algn="ctr"/>
            <a:endParaRPr lang="ru-RU" sz="2000" b="1">
              <a:solidFill>
                <a:srgbClr val="FFFF00"/>
              </a:solidFill>
              <a:latin typeface="Calibri" pitchFamily="34" charset="0"/>
            </a:endParaRPr>
          </a:p>
          <a:p>
            <a:pPr algn="ctr"/>
            <a:r>
              <a:rPr lang="ru-RU" sz="2000" b="1">
                <a:latin typeface="Calibri" pitchFamily="34" charset="0"/>
              </a:rPr>
              <a:t>Все  взрослые - бывшие  дети, а  все  дети – будущие  взрослые. Важно, чтобы   они  пели  своим  детям  проверенные  временем  и полезные  для  детской  психики  колыбельные.</a:t>
            </a:r>
          </a:p>
        </p:txBody>
      </p:sp>
      <p:pic>
        <p:nvPicPr>
          <p:cNvPr id="37893" name="Рисунок 5" descr="http://savepic.ru/12881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708405">
            <a:off x="3879850" y="2100263"/>
            <a:ext cx="206375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Прямоугольник 6"/>
          <p:cNvSpPr>
            <a:spLocks noChangeArrowheads="1"/>
          </p:cNvSpPr>
          <p:nvPr/>
        </p:nvSpPr>
        <p:spPr bwMode="auto">
          <a:xfrm>
            <a:off x="684213" y="2828925"/>
            <a:ext cx="7991475" cy="333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sz="100" b="1">
              <a:latin typeface="Calibri" pitchFamily="34" charset="0"/>
            </a:endParaRPr>
          </a:p>
          <a:p>
            <a:pPr algn="ctr"/>
            <a:r>
              <a:rPr lang="ru-RU" sz="2000" b="1">
                <a:latin typeface="Calibri" pitchFamily="34" charset="0"/>
              </a:rPr>
              <a:t>Проведя  такую  работу, узнав  столько  интересного  и  нового, мы прочувствовали  важность  колыбельной  песни  в  жизни  ребенка.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8915" name="Picture 4" descr="http://www.poetryclub.com.ua/upload/poem_all/003586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9939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Прямоугольник 4"/>
          <p:cNvSpPr>
            <a:spLocks noChangeArrowheads="1"/>
          </p:cNvSpPr>
          <p:nvPr/>
        </p:nvSpPr>
        <p:spPr bwMode="auto">
          <a:xfrm>
            <a:off x="468313" y="1120775"/>
            <a:ext cx="8424862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F0000"/>
                </a:solidFill>
                <a:latin typeface="Calibri" pitchFamily="34" charset="0"/>
              </a:rPr>
              <a:t>ИНФОРМАЦИОННЫЕ    РЕСУРСЫ</a:t>
            </a:r>
          </a:p>
          <a:p>
            <a:pPr algn="ctr"/>
            <a:endParaRPr lang="ru-RU" sz="3200" b="1">
              <a:solidFill>
                <a:srgbClr val="FFFF00"/>
              </a:solidFill>
              <a:latin typeface="Calibri" pitchFamily="34" charset="0"/>
            </a:endParaRPr>
          </a:p>
          <a:p>
            <a:pPr>
              <a:buFontTx/>
              <a:buChar char="-"/>
            </a:pPr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b="1"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«Забавы  вокруг  печки»  И. Морозов – 1994  год  изд.</a:t>
            </a:r>
          </a:p>
          <a:p>
            <a:pPr>
              <a:buFontTx/>
              <a:buChar char="-"/>
            </a:pPr>
            <a:r>
              <a:rPr lang="ru-RU" sz="2400" b="1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 «Русское  народное  творчество  и  обрядовые  праздники      в  детском  саду»  А. В. Орлова -  1995 год  изд.</a:t>
            </a:r>
          </a:p>
          <a:p>
            <a:pPr>
              <a:buFontTx/>
              <a:buChar char="-"/>
            </a:pPr>
            <a:endParaRPr lang="ru-RU" sz="2400" b="1">
              <a:latin typeface="Calibri" pitchFamily="34" charset="0"/>
            </a:endParaRPr>
          </a:p>
          <a:p>
            <a:pPr>
              <a:buFontTx/>
              <a:buChar char="-"/>
            </a:pPr>
            <a:r>
              <a:rPr lang="ru-RU" sz="2400" b="1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 Народное  искусство  в  воспитании  детей. / под  ред. </a:t>
            </a:r>
          </a:p>
          <a:p>
            <a:r>
              <a:rPr lang="ru-RU" sz="2400" b="1">
                <a:latin typeface="Calibri" pitchFamily="34" charset="0"/>
              </a:rPr>
              <a:t>   Т. С. Комаровой.</a:t>
            </a:r>
          </a:p>
          <a:p>
            <a:endParaRPr lang="ru-RU" sz="2400" b="1">
              <a:latin typeface="Calibri" pitchFamily="34" charset="0"/>
            </a:endParaRPr>
          </a:p>
          <a:p>
            <a:r>
              <a:rPr lang="ru-RU" sz="2400" b="1">
                <a:solidFill>
                  <a:srgbClr val="FFFF00"/>
                </a:solidFill>
                <a:latin typeface="Calibri" pitchFamily="34" charset="0"/>
              </a:rPr>
              <a:t>-</a:t>
            </a:r>
            <a:r>
              <a:rPr lang="ru-RU" sz="2400" b="1">
                <a:latin typeface="Calibri" pitchFamily="34" charset="0"/>
              </a:rPr>
              <a:t>  Интернет  ресурсы.</a:t>
            </a:r>
            <a:endParaRPr lang="ru-RU" sz="2400">
              <a:latin typeface="Calibri" pitchFamily="34" charset="0"/>
            </a:endParaRPr>
          </a:p>
        </p:txBody>
      </p:sp>
      <p:pic>
        <p:nvPicPr>
          <p:cNvPr id="39941" name="Рисунок 5" descr="http://savepic.ru/12881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708405">
            <a:off x="5608638" y="3900488"/>
            <a:ext cx="206375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5363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Прямоугольник 4"/>
          <p:cNvSpPr>
            <a:spLocks noChangeArrowheads="1"/>
          </p:cNvSpPr>
          <p:nvPr/>
        </p:nvSpPr>
        <p:spPr bwMode="auto">
          <a:xfrm>
            <a:off x="611188" y="620713"/>
            <a:ext cx="8137525" cy="45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ПРОБЛЕМА</a:t>
            </a:r>
          </a:p>
          <a:p>
            <a:pPr algn="ctr"/>
            <a:endParaRPr lang="ru-RU" sz="2400" b="1">
              <a:solidFill>
                <a:srgbClr val="FFFF00"/>
              </a:solidFill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800" b="1">
                <a:latin typeface="Calibri" pitchFamily="34" charset="0"/>
              </a:rPr>
              <a:t>Сегодня  колыбельные  песни  стали  уходить  из</a:t>
            </a:r>
          </a:p>
          <a:p>
            <a:pPr algn="ctr"/>
            <a:r>
              <a:rPr lang="ru-RU" sz="2800" b="1">
                <a:latin typeface="Calibri" pitchFamily="34" charset="0"/>
              </a:rPr>
              <a:t>                                      нашей  жизни</a:t>
            </a:r>
          </a:p>
          <a:p>
            <a:pPr algn="ctr"/>
            <a:endParaRPr lang="ru-RU" sz="2800" b="1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800" b="1">
                <a:latin typeface="Calibri" pitchFamily="34" charset="0"/>
              </a:rPr>
              <a:t>Современные  мамы  редко  поют  колыбельные</a:t>
            </a:r>
          </a:p>
          <a:p>
            <a:pPr algn="ctr"/>
            <a:endParaRPr lang="ru-RU" sz="2800" b="1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800" b="1">
                <a:latin typeface="Calibri" pitchFamily="34" charset="0"/>
              </a:rPr>
              <a:t> Дети  не  знают  колыбельных  песен</a:t>
            </a:r>
          </a:p>
          <a:p>
            <a:pPr algn="ctr"/>
            <a:endParaRPr lang="ru-RU" sz="2400" b="1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15365" name="Рисунок 5" descr="http://savepic.ru/12881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4724400"/>
            <a:ext cx="1728787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6387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Прямоугольник 4"/>
          <p:cNvSpPr>
            <a:spLocks noChangeArrowheads="1"/>
          </p:cNvSpPr>
          <p:nvPr/>
        </p:nvSpPr>
        <p:spPr bwMode="auto">
          <a:xfrm>
            <a:off x="179388" y="836613"/>
            <a:ext cx="8424862" cy="563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ЦЕЛЬ</a:t>
            </a:r>
          </a:p>
          <a:p>
            <a:pPr algn="ctr"/>
            <a:endParaRPr lang="ru-RU" sz="3600" b="1">
              <a:solidFill>
                <a:srgbClr val="FFFF00"/>
              </a:solidFill>
            </a:endParaRPr>
          </a:p>
          <a:p>
            <a:pPr algn="ctr"/>
            <a:endParaRPr lang="ru-RU" sz="3600" b="1">
              <a:solidFill>
                <a:srgbClr val="FFFF00"/>
              </a:solidFill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FFFF00"/>
                </a:solidFill>
                <a:latin typeface="Calibri" pitchFamily="34" charset="0"/>
              </a:rPr>
              <a:t>   </a:t>
            </a:r>
            <a:r>
              <a:rPr lang="ru-RU" sz="2400" b="1">
                <a:latin typeface="Calibri" pitchFamily="34" charset="0"/>
              </a:rPr>
              <a:t>Развитие  познавательного  интереса  к колыбельным</a:t>
            </a:r>
          </a:p>
          <a:p>
            <a:pPr algn="ctr"/>
            <a:r>
              <a:rPr lang="ru-RU" sz="2400" b="1">
                <a:latin typeface="Calibri" pitchFamily="34" charset="0"/>
              </a:rPr>
              <a:t>               песням  и  традициям, использование  их  в  быту</a:t>
            </a:r>
          </a:p>
          <a:p>
            <a:pPr algn="ctr"/>
            <a:endParaRPr lang="ru-RU" sz="2400" b="1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 Пение  и  знание  детьми </a:t>
            </a:r>
            <a:r>
              <a:rPr lang="ru-RU" sz="2400" b="1"/>
              <a:t>и родителями </a:t>
            </a:r>
            <a:r>
              <a:rPr lang="ru-RU" sz="2400" b="1">
                <a:latin typeface="Calibri" pitchFamily="34" charset="0"/>
              </a:rPr>
              <a:t> колыбельных</a:t>
            </a:r>
            <a:r>
              <a:rPr lang="ru-RU" sz="2400" b="1"/>
              <a:t> песенок</a:t>
            </a:r>
          </a:p>
          <a:p>
            <a:pPr algn="ctr"/>
            <a:endParaRPr lang="ru-RU" sz="2400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400"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Творческий  поиск  сбора  колыбельных</a:t>
            </a:r>
          </a:p>
          <a:p>
            <a:pPr algn="ctr"/>
            <a:r>
              <a:rPr lang="ru-RU" sz="2400" b="1">
                <a:latin typeface="Calibri" pitchFamily="34" charset="0"/>
              </a:rPr>
              <a:t>                                                       Владимирского  края</a:t>
            </a:r>
          </a:p>
        </p:txBody>
      </p:sp>
      <p:pic>
        <p:nvPicPr>
          <p:cNvPr id="16389" name="Рисунок 5" descr="http://savepic.ru/12881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0"/>
            <a:ext cx="230346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7411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Прямоугольник 4"/>
          <p:cNvSpPr>
            <a:spLocks noChangeArrowheads="1"/>
          </p:cNvSpPr>
          <p:nvPr/>
        </p:nvSpPr>
        <p:spPr bwMode="auto">
          <a:xfrm>
            <a:off x="323850" y="188913"/>
            <a:ext cx="8424863" cy="643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ЗАДАЧИ</a:t>
            </a:r>
          </a:p>
          <a:p>
            <a:pPr algn="ctr"/>
            <a:endParaRPr lang="ru-RU" sz="2400" b="1">
              <a:solidFill>
                <a:srgbClr val="FFFF00"/>
              </a:solidFill>
              <a:latin typeface="Calibr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000" b="1">
                <a:latin typeface="Calibri" pitchFamily="34" charset="0"/>
              </a:rPr>
              <a:t>расширять  представление  о  жанре  колыбельных  песен  </a:t>
            </a:r>
          </a:p>
          <a:p>
            <a:r>
              <a:rPr lang="ru-RU" sz="2000" b="1">
                <a:latin typeface="Calibri" pitchFamily="34" charset="0"/>
              </a:rPr>
              <a:t>     и  различных  их  видах (народные, авторские, классические)</a:t>
            </a:r>
          </a:p>
          <a:p>
            <a:r>
              <a:rPr lang="ru-RU" sz="2000" b="1">
                <a:latin typeface="Calibri" pitchFamily="34" charset="0"/>
              </a:rPr>
              <a:t>       </a:t>
            </a:r>
          </a:p>
          <a:p>
            <a:r>
              <a:rPr lang="ru-RU" sz="2000" b="1">
                <a:latin typeface="Calibri" pitchFamily="34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ru-RU" sz="2000" b="1">
                <a:solidFill>
                  <a:srgbClr val="FF0000"/>
                </a:solidFill>
                <a:latin typeface="Calibri" pitchFamily="34" charset="0"/>
              </a:rPr>
              <a:t>  </a:t>
            </a:r>
            <a:r>
              <a:rPr lang="ru-RU" sz="2000" b="1">
                <a:latin typeface="Calibri" pitchFamily="34" charset="0"/>
              </a:rPr>
              <a:t>повышать развитие  творческих  способностей, коммуникативных навыков, эмоционального  отклика  на   музыку</a:t>
            </a:r>
          </a:p>
          <a:p>
            <a:endParaRPr lang="ru-RU" sz="2000" b="1">
              <a:latin typeface="Calibr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>
                <a:solidFill>
                  <a:srgbClr val="FF0000"/>
                </a:solidFill>
                <a:latin typeface="Calibri" pitchFamily="34" charset="0"/>
              </a:rPr>
              <a:t>  </a:t>
            </a:r>
            <a:r>
              <a:rPr lang="ru-RU" sz="2000" b="1">
                <a:latin typeface="Calibri" pitchFamily="34" charset="0"/>
              </a:rPr>
              <a:t> помочь  осознать  детям  и  родителям  важность  колыбельных         песен  в  современной  жизни</a:t>
            </a:r>
          </a:p>
          <a:p>
            <a:endParaRPr lang="ru-RU" sz="2000" b="1">
              <a:latin typeface="Calibr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000" b="1">
                <a:latin typeface="Calibri" pitchFamily="34" charset="0"/>
              </a:rPr>
              <a:t>способствовать  заинтересованности  детей  и  родителей  в  сохранении  народных  традиций  в  пении  колыбельных</a:t>
            </a:r>
          </a:p>
          <a:p>
            <a:endParaRPr lang="ru-RU" sz="2000" b="1">
              <a:latin typeface="Calibr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000" b="1">
                <a:latin typeface="Calibri" pitchFamily="34" charset="0"/>
              </a:rPr>
              <a:t>активно  вовлекать  родителей  в  совместную  с  детьми   </a:t>
            </a:r>
          </a:p>
          <a:p>
            <a:r>
              <a:rPr lang="ru-RU" sz="2000" b="1">
                <a:latin typeface="Calibri" pitchFamily="34" charset="0"/>
              </a:rPr>
              <a:t>            познавательно – творческую  деятельность  </a:t>
            </a:r>
          </a:p>
          <a:p>
            <a:r>
              <a:rPr lang="ru-RU" sz="2000" b="1">
                <a:latin typeface="Calibri" pitchFamily="34" charset="0"/>
              </a:rPr>
              <a:t>                             в  образовательном   процессе</a:t>
            </a:r>
          </a:p>
          <a:p>
            <a:r>
              <a:rPr lang="ru-RU" sz="2000" b="1">
                <a:latin typeface="Calibri" pitchFamily="34" charset="0"/>
              </a:rPr>
              <a:t>                                </a:t>
            </a:r>
          </a:p>
        </p:txBody>
      </p:sp>
      <p:pic>
        <p:nvPicPr>
          <p:cNvPr id="17413" name="Рисунок 5" descr="http://savepic.ru/12881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333375"/>
            <a:ext cx="176371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8435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539750" y="1412875"/>
            <a:ext cx="8135938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УЧАСТНИКИ   ПРОЕКТА</a:t>
            </a:r>
          </a:p>
          <a:p>
            <a:pPr algn="ctr"/>
            <a:endParaRPr lang="ru-RU" sz="3200" b="1">
              <a:solidFill>
                <a:srgbClr val="FFFF00"/>
              </a:solidFill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800" b="1">
                <a:latin typeface="Calibri" pitchFamily="34" charset="0"/>
              </a:rPr>
              <a:t>Музыкальный  руководитель</a:t>
            </a:r>
          </a:p>
          <a:p>
            <a:pPr algn="ctr">
              <a:buFont typeface="Wingdings" pitchFamily="2" charset="2"/>
              <a:buChar char="v"/>
            </a:pPr>
            <a:endParaRPr lang="ru-RU" sz="2800" b="1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800" b="1">
                <a:latin typeface="Calibri" pitchFamily="34" charset="0"/>
              </a:rPr>
              <a:t>Сотрудники  ДОУ</a:t>
            </a:r>
          </a:p>
          <a:p>
            <a:pPr algn="ctr">
              <a:buFont typeface="Wingdings" pitchFamily="2" charset="2"/>
              <a:buChar char="v"/>
            </a:pPr>
            <a:endParaRPr lang="ru-RU" sz="2800" b="1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800" b="1">
                <a:latin typeface="Calibri" pitchFamily="34" charset="0"/>
              </a:rPr>
              <a:t>Родители</a:t>
            </a:r>
          </a:p>
          <a:p>
            <a:pPr algn="ctr"/>
            <a:endParaRPr lang="ru-RU" sz="2800" b="1">
              <a:latin typeface="Calibri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800" b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800" b="1">
                <a:latin typeface="Calibri" pitchFamily="34" charset="0"/>
              </a:rPr>
              <a:t>Дети</a:t>
            </a:r>
            <a:endParaRPr lang="ru-RU" sz="2800">
              <a:latin typeface="Calibri" pitchFamily="34" charset="0"/>
            </a:endParaRPr>
          </a:p>
        </p:txBody>
      </p:sp>
      <p:pic>
        <p:nvPicPr>
          <p:cNvPr id="18437" name="Рисунок 5" descr="http://savepic.ru/12881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3860800"/>
            <a:ext cx="248443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9459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Прямоугольник 4"/>
          <p:cNvSpPr>
            <a:spLocks noChangeArrowheads="1"/>
          </p:cNvSpPr>
          <p:nvPr/>
        </p:nvSpPr>
        <p:spPr bwMode="auto">
          <a:xfrm>
            <a:off x="539750" y="476250"/>
            <a:ext cx="80645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ЭТАПЫ   ПРОВЕДЕНИЯ</a:t>
            </a:r>
          </a:p>
          <a:p>
            <a:r>
              <a:rPr lang="ru-RU" sz="2400" b="1">
                <a:solidFill>
                  <a:srgbClr val="C00000"/>
                </a:solidFill>
                <a:latin typeface="Calibri" pitchFamily="34" charset="0"/>
              </a:rPr>
              <a:t>Подготовительный  этап – </a:t>
            </a:r>
            <a:r>
              <a:rPr lang="ru-RU" sz="2400" b="1">
                <a:latin typeface="Calibri" pitchFamily="34" charset="0"/>
              </a:rPr>
              <a:t>размещение  объявления  для</a:t>
            </a:r>
          </a:p>
          <a:p>
            <a:r>
              <a:rPr lang="ru-RU" sz="2400" b="1">
                <a:latin typeface="Calibri" pitchFamily="34" charset="0"/>
              </a:rPr>
              <a:t>                  родителей, сообщение  о  предстоящем  проекте.</a:t>
            </a:r>
            <a:endParaRPr lang="ru-RU" b="1">
              <a:latin typeface="Calibri" pitchFamily="34" charset="0"/>
            </a:endParaRPr>
          </a:p>
        </p:txBody>
      </p:sp>
      <p:pic>
        <p:nvPicPr>
          <p:cNvPr id="19461" name="Picture 10" descr="http://www.nn.ru/data/forum/images/2012-12/60219282-675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6738" y="2781300"/>
            <a:ext cx="2760662" cy="372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Прямоугольник 6"/>
          <p:cNvSpPr>
            <a:spLocks noChangeArrowheads="1"/>
          </p:cNvSpPr>
          <p:nvPr/>
        </p:nvSpPr>
        <p:spPr bwMode="auto">
          <a:xfrm>
            <a:off x="3059113" y="2924175"/>
            <a:ext cx="2808287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900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Уважаемые  родители !</a:t>
            </a:r>
            <a:endParaRPr lang="ru-RU" sz="90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9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Приглашаем  Вас  принять  участие  в  нашем  проекте </a:t>
            </a:r>
            <a:endParaRPr lang="ru-RU" sz="900"/>
          </a:p>
          <a:p>
            <a:pPr algn="ctr" eaLnBrk="0" hangingPunct="0"/>
            <a:r>
              <a:rPr lang="ru-RU" sz="900" b="1">
                <a:solidFill>
                  <a:srgbClr val="FF0000"/>
                </a:solidFill>
                <a:latin typeface="Calibri" pitchFamily="34" charset="0"/>
              </a:rPr>
              <a:t>«ПЕСЕНКА   ИЗ   ДЕТСТВА»</a:t>
            </a:r>
            <a:endParaRPr lang="ru-RU" sz="900"/>
          </a:p>
          <a:p>
            <a:pPr algn="ctr" eaLnBrk="0" hangingPunct="0"/>
            <a:r>
              <a:rPr lang="ru-RU" sz="900" b="1">
                <a:latin typeface="Calibri" pitchFamily="34" charset="0"/>
              </a:rPr>
              <a:t> по  сбору  колыбельных  песен  Владимирского  края, которые  Вы  слышали  в  своём  детстве  от  своих  бабушек  и  мам.</a:t>
            </a:r>
            <a:endParaRPr lang="ru-RU" sz="900"/>
          </a:p>
          <a:p>
            <a:pPr algn="ctr" eaLnBrk="0" hangingPunct="0"/>
            <a:r>
              <a:rPr lang="ru-RU" sz="900" b="1" u="sng">
                <a:solidFill>
                  <a:srgbClr val="FF0000"/>
                </a:solidFill>
                <a:latin typeface="Calibri" pitchFamily="34" charset="0"/>
              </a:rPr>
              <a:t>Критерии   к   оформлению   колыбельной   песни:</a:t>
            </a:r>
            <a:endParaRPr lang="ru-RU" sz="900"/>
          </a:p>
          <a:p>
            <a:pPr algn="ctr" eaLnBrk="0" hangingPunct="0">
              <a:buFontTx/>
              <a:buChar char="•"/>
            </a:pPr>
            <a:r>
              <a:rPr lang="ru-RU" sz="900" b="1">
                <a:latin typeface="Calibri" pitchFamily="34" charset="0"/>
              </a:rPr>
              <a:t> Формат  листа - А4  (альбомный  лист);</a:t>
            </a:r>
            <a:endParaRPr lang="ru-RU" sz="900"/>
          </a:p>
          <a:p>
            <a:pPr algn="ctr" eaLnBrk="0" hangingPunct="0">
              <a:buFontTx/>
              <a:buChar char="•"/>
            </a:pPr>
            <a:r>
              <a:rPr lang="ru-RU" sz="900" b="1">
                <a:latin typeface="Calibri" pitchFamily="34" charset="0"/>
              </a:rPr>
              <a:t>Рамка;</a:t>
            </a:r>
            <a:endParaRPr lang="ru-RU" sz="900"/>
          </a:p>
          <a:p>
            <a:pPr algn="ctr" eaLnBrk="0" hangingPunct="0">
              <a:buFontTx/>
              <a:buChar char="•"/>
            </a:pPr>
            <a:r>
              <a:rPr lang="ru-RU" sz="900" b="1">
                <a:latin typeface="Calibri" pitchFamily="34" charset="0"/>
              </a:rPr>
              <a:t>Запись  песни  от  руки (печатные  буквы  фломастером   или  маркером);</a:t>
            </a:r>
            <a:endParaRPr lang="ru-RU" sz="900"/>
          </a:p>
          <a:p>
            <a:pPr algn="ctr" eaLnBrk="0" hangingPunct="0">
              <a:buFontTx/>
              <a:buChar char="•"/>
            </a:pPr>
            <a:r>
              <a:rPr lang="ru-RU" sz="900" b="1">
                <a:latin typeface="Calibri" pitchFamily="34" charset="0"/>
              </a:rPr>
              <a:t>Картинка (может  быть  вырезной, собственный  рисунок, наклейка  по  тематике);</a:t>
            </a:r>
            <a:endParaRPr lang="ru-RU" sz="900"/>
          </a:p>
          <a:p>
            <a:pPr algn="ctr" eaLnBrk="0" hangingPunct="0">
              <a:buFontTx/>
              <a:buChar char="•"/>
            </a:pPr>
            <a:r>
              <a:rPr lang="ru-RU" sz="900" b="1">
                <a:latin typeface="Calibri" pitchFamily="34" charset="0"/>
              </a:rPr>
              <a:t>Файл;</a:t>
            </a:r>
            <a:endParaRPr lang="ru-RU" sz="900"/>
          </a:p>
          <a:p>
            <a:pPr algn="ctr" eaLnBrk="0" hangingPunct="0">
              <a:buFontTx/>
              <a:buChar char="•"/>
            </a:pPr>
            <a:r>
              <a:rPr lang="ru-RU" sz="900" b="1">
                <a:latin typeface="Calibri" pitchFamily="34" charset="0"/>
              </a:rPr>
              <a:t>Подпись  фамилии  семьи  с  обратной  стороны  листа.</a:t>
            </a:r>
            <a:endParaRPr lang="ru-RU" sz="900"/>
          </a:p>
          <a:p>
            <a:pPr algn="ctr" eaLnBrk="0" hangingPunct="0"/>
            <a:r>
              <a:rPr lang="ru-RU" sz="900" b="1">
                <a:solidFill>
                  <a:srgbClr val="FF0000"/>
                </a:solidFill>
                <a:latin typeface="Calibri" pitchFamily="34" charset="0"/>
              </a:rPr>
              <a:t>СПАСИБО   ЗА   СОТРУДНИЧЕСТВО!!!</a:t>
            </a:r>
            <a:endParaRPr lang="ru-RU" sz="900"/>
          </a:p>
          <a:p>
            <a:pPr algn="ctr" eaLnBrk="0" hangingPunct="0"/>
            <a:endParaRPr lang="ru-RU" sz="100"/>
          </a:p>
        </p:txBody>
      </p:sp>
      <p:pic>
        <p:nvPicPr>
          <p:cNvPr id="19463" name="Рисунок 1" descr="http://mp3dot.ru/images/art/c/f/e/2/b_cfe2582e363cd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40175" y="5207000"/>
            <a:ext cx="703263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Rectangle 13"/>
          <p:cNvSpPr>
            <a:spLocks noChangeArrowheads="1"/>
          </p:cNvSpPr>
          <p:nvPr/>
        </p:nvSpPr>
        <p:spPr bwMode="auto">
          <a:xfrm>
            <a:off x="3851275" y="6165850"/>
            <a:ext cx="194468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8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Муз. руководитель  Тимофеева Т. В.</a:t>
            </a:r>
            <a:endParaRPr lang="ru-RU" sz="8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0483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Прямоугольник 4"/>
          <p:cNvSpPr>
            <a:spLocks noChangeArrowheads="1"/>
          </p:cNvSpPr>
          <p:nvPr/>
        </p:nvSpPr>
        <p:spPr bwMode="auto">
          <a:xfrm>
            <a:off x="468313" y="188913"/>
            <a:ext cx="82804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Основной  этап  (познавательный, практический)</a:t>
            </a:r>
          </a:p>
          <a:p>
            <a:pPr algn="ctr"/>
            <a:r>
              <a:rPr lang="ru-RU" sz="2000" b="1">
                <a:latin typeface="Calibri" pitchFamily="34" charset="0"/>
              </a:rPr>
              <a:t>                Публикация  в  журнале «Весёлые  нотки»</a:t>
            </a:r>
            <a:r>
              <a:rPr lang="ru-RU" sz="2000" b="1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000" b="1">
                <a:latin typeface="Calibri" pitchFamily="34" charset="0"/>
              </a:rPr>
              <a:t>статьи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        </a:t>
            </a:r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000" b="1">
                <a:solidFill>
                  <a:srgbClr val="FF0000"/>
                </a:solidFill>
                <a:latin typeface="Calibri" pitchFamily="34" charset="0"/>
              </a:rPr>
              <a:t>ВОЛШЕБНАЯ  СИЛА  НАРОДНЫХ  КОЛЫБЕЛЬНЫХ  ПЕСЕН» </a:t>
            </a:r>
          </a:p>
          <a:p>
            <a:pPr algn="ctr"/>
            <a:r>
              <a:rPr lang="ru-RU" sz="2000" b="1">
                <a:latin typeface="Calibri" pitchFamily="34" charset="0"/>
              </a:rPr>
              <a:t>                  где  родители  получили  информацию  о значении</a:t>
            </a:r>
          </a:p>
          <a:p>
            <a:pPr algn="ctr"/>
            <a:r>
              <a:rPr lang="ru-RU" sz="2000" b="1">
                <a:latin typeface="Calibri" pitchFamily="34" charset="0"/>
              </a:rPr>
              <a:t>      старинных   колыбельных</a:t>
            </a:r>
            <a:endParaRPr lang="ru-RU" b="1">
              <a:latin typeface="Calibri" pitchFamily="34" charset="0"/>
            </a:endParaRPr>
          </a:p>
          <a:p>
            <a:r>
              <a:rPr lang="ru-RU" b="1">
                <a:latin typeface="Calibri" pitchFamily="34" charset="0"/>
              </a:rPr>
              <a:t> </a:t>
            </a:r>
            <a:endParaRPr lang="ru-RU">
              <a:latin typeface="Calibri" pitchFamily="34" charset="0"/>
            </a:endParaRPr>
          </a:p>
        </p:txBody>
      </p:sp>
      <p:pic>
        <p:nvPicPr>
          <p:cNvPr id="20485" name="Picture 2" descr="http://www.nn.ru/data/forum/images/2012-12/60219282-675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2492375"/>
            <a:ext cx="3455987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2" descr="http://www.nn.ru/data/forum/images/2012-12/60219282-675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492375"/>
            <a:ext cx="3455987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Прямоугольник 7"/>
          <p:cNvSpPr>
            <a:spLocks noChangeArrowheads="1"/>
          </p:cNvSpPr>
          <p:nvPr/>
        </p:nvSpPr>
        <p:spPr bwMode="auto">
          <a:xfrm>
            <a:off x="827088" y="2636838"/>
            <a:ext cx="3024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900" b="1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ВЫПУСК  ЖУРНАЛА  № 6 - 2014 г. (февраль)</a:t>
            </a:r>
            <a:endParaRPr lang="ru-RU" sz="90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900" b="1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МБДОУ   №8 «Росинка»</a:t>
            </a:r>
            <a:endParaRPr lang="ru-RU" sz="900"/>
          </a:p>
          <a:p>
            <a:pPr algn="ctr" eaLnBrk="0" hangingPunct="0"/>
            <a:r>
              <a:rPr lang="ru-RU" sz="900" b="1">
                <a:solidFill>
                  <a:srgbClr val="7030A0"/>
                </a:solidFill>
                <a:latin typeface="Calibri" pitchFamily="34" charset="0"/>
              </a:rPr>
              <a:t>     г. Собинка</a:t>
            </a:r>
          </a:p>
          <a:p>
            <a:pPr algn="ctr" eaLnBrk="0" hangingPunct="0"/>
            <a:r>
              <a:rPr lang="ru-RU" sz="900" b="1">
                <a:solidFill>
                  <a:srgbClr val="7030A0"/>
                </a:solidFill>
                <a:latin typeface="Calibri" pitchFamily="34" charset="0"/>
                <a:cs typeface="Times New Roman" pitchFamily="18" charset="0"/>
              </a:rPr>
              <a:t>___________________________________</a:t>
            </a:r>
            <a:endParaRPr lang="ru-RU"/>
          </a:p>
        </p:txBody>
      </p:sp>
      <p:pic>
        <p:nvPicPr>
          <p:cNvPr id="20488" name="Рисунок 1" descr="http://d1.endata.cx/data/games/34856/x_c100e97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9613" y="3716338"/>
            <a:ext cx="87471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259632" y="3789040"/>
            <a:ext cx="2376263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Веселые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нотки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20490" name="Прямоугольник 10"/>
          <p:cNvSpPr>
            <a:spLocks noChangeArrowheads="1"/>
          </p:cNvSpPr>
          <p:nvPr/>
        </p:nvSpPr>
        <p:spPr bwMode="auto">
          <a:xfrm>
            <a:off x="5003800" y="2636838"/>
            <a:ext cx="252095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" b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ЭТО   ИНТЕРЕСНО !</a:t>
            </a:r>
            <a:r>
              <a:rPr lang="ru-RU" sz="600" b="1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_____________________________________________________________</a:t>
            </a:r>
          </a:p>
          <a:p>
            <a:pPr algn="ctr"/>
            <a:endParaRPr lang="ru-RU" sz="60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600" b="1">
                <a:solidFill>
                  <a:srgbClr val="548DD4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ВОЛШЕБНАЯ СИЛА НАРОДНЫХ КОЛЫБЕЛЬНЫХ ПЕСЕН</a:t>
            </a:r>
            <a:r>
              <a:rPr lang="ru-RU" sz="600">
                <a:solidFill>
                  <a:srgbClr val="333333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600">
                <a:solidFill>
                  <a:srgbClr val="333333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600" b="1">
                <a:solidFill>
                  <a:srgbClr val="333333"/>
                </a:solidFill>
                <a:latin typeface="Calibri" pitchFamily="34" charset="0"/>
              </a:rPr>
              <a:t>Колыбельные песни, которые есть у всех народов мира, являются не просто элементом фольклора и служат не только для убаюкивания ребенка. Колыбельные очень важны в процессе овладения ребенком речью (следовательно, они играют значимую роль в развитии у него мышления). Заведующий кафедрой психологии Новосибирского государственного педагогического университета, доктор биологических наук Виталий Леутин утверждает, что существует взаимосвязь между слушанием колыбельных песен в детстве и интеллектуальным потенциалом человека в зрелом возрасте (от этого потенциала, в свою очередь, во многом зависит и уровень образования, и социальный статус, и пр.).</a:t>
            </a:r>
            <a:r>
              <a:rPr lang="ru-RU" sz="600">
                <a:solidFill>
                  <a:srgbClr val="333333"/>
                </a:solidFill>
                <a:latin typeface="Trebuchet MS" pitchFamily="34" charset="0"/>
              </a:rPr>
              <a:t/>
            </a:r>
            <a:br>
              <a:rPr lang="ru-RU" sz="600">
                <a:solidFill>
                  <a:srgbClr val="333333"/>
                </a:solidFill>
                <a:latin typeface="Trebuchet MS" pitchFamily="34" charset="0"/>
              </a:rPr>
            </a:br>
            <a:endParaRPr lang="ru-RU" sz="600"/>
          </a:p>
          <a:p>
            <a:pPr algn="ctr" eaLnBrk="0" hangingPunct="0"/>
            <a:r>
              <a:rPr lang="ru-RU" sz="600" b="1">
                <a:solidFill>
                  <a:srgbClr val="333333"/>
                </a:solidFill>
                <a:latin typeface="Calibri" pitchFamily="34" charset="0"/>
              </a:rPr>
              <a:t>В старые добрые времена люди уже знали, что младенческий возраст – самый подходящий для закладывания в маленького человека нравственных основ. Исполняя традиционную народную колыбельную песню со всей искренностью и душевной материнской теплотой, мать психологически как бы кодирует сознание и подсознание сына или дочери на определенный поведенческий стереотип, принятый в обществе. Посредством этих песен в момент засыпания (в т.н. просоночных состояниях психики, когда доступ к подсознанию значительно облегчается) происходит очень интенсивное опосредованное обучение ребенка всему тому, что его окружает. При этом в детское подсознание буквально “впечатывается” позитивная программа его будущей деятельности в течение всей жизни. Именно этим фактором современные ученые объясняют статистику, согласно которой дети, засыпавшие под колыбельные песни, по достижении взрослого возраста становятся более успешными и устойчивыми в жизни (они в меньшей степени подвержены различным психическим расстройствам), чем те, кто колыбельных не слышал.</a:t>
            </a:r>
            <a:endParaRPr lang="ru-RU" sz="600"/>
          </a:p>
        </p:txBody>
      </p:sp>
      <p:pic>
        <p:nvPicPr>
          <p:cNvPr id="20491" name="Рисунок 1" descr="http://rozamira.ucoz.ru/_pu/16/1172154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863" y="5876925"/>
            <a:ext cx="6477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1507" name="Picture 2" descr="http://900igr.net/data/tsvet-i-forma/TSveta-palitra.files/0036-036-Bledno-gol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рямоугольник 4"/>
          <p:cNvSpPr>
            <a:spLocks noChangeArrowheads="1"/>
          </p:cNvSpPr>
          <p:nvPr/>
        </p:nvSpPr>
        <p:spPr bwMode="auto">
          <a:xfrm>
            <a:off x="468313" y="474663"/>
            <a:ext cx="8351837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  <a:latin typeface="Calibri" pitchFamily="34" charset="0"/>
              </a:rPr>
              <a:t>Колыбельная  песня </a:t>
            </a:r>
            <a:r>
              <a:rPr lang="ru-RU" sz="2400" b="1">
                <a:latin typeface="Calibri" pitchFamily="34" charset="0"/>
              </a:rPr>
              <a:t>–</a:t>
            </a:r>
            <a:r>
              <a:rPr lang="ru-RU" sz="2400" b="1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000" b="1">
                <a:latin typeface="Calibri" pitchFamily="34" charset="0"/>
              </a:rPr>
              <a:t>это  исторический  жанр. Отчего  же  песню  назвали  колыбельной? </a:t>
            </a:r>
          </a:p>
          <a:p>
            <a:pPr algn="ctr"/>
            <a:r>
              <a:rPr lang="ru-RU" sz="2000" b="1">
                <a:latin typeface="Calibri" pitchFamily="34" charset="0"/>
              </a:rPr>
              <a:t>Слово  «колыбель»</a:t>
            </a:r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  </a:t>
            </a:r>
            <a:r>
              <a:rPr lang="ru-RU" sz="2000" b="1">
                <a:latin typeface="Calibri" pitchFamily="34" charset="0"/>
              </a:rPr>
              <a:t>происходит  от  глагола  </a:t>
            </a:r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колыбать</a:t>
            </a:r>
            <a:r>
              <a:rPr lang="ru-RU" sz="2400" b="1">
                <a:latin typeface="Calibri" pitchFamily="34" charset="0"/>
              </a:rPr>
              <a:t> </a:t>
            </a:r>
            <a:r>
              <a:rPr lang="ru-RU" sz="2000" b="1">
                <a:latin typeface="Calibri" pitchFamily="34" charset="0"/>
              </a:rPr>
              <a:t>(качать, зыбать, колыхать) , т.е  заставлять  качаться  взад  и  вперёд. </a:t>
            </a:r>
          </a:p>
          <a:p>
            <a:pPr algn="ctr"/>
            <a:endParaRPr lang="ru-RU" sz="2000" b="1">
              <a:latin typeface="Calibri" pitchFamily="34" charset="0"/>
            </a:endParaRPr>
          </a:p>
          <a:p>
            <a:pPr algn="ctr"/>
            <a:r>
              <a:rPr lang="ru-RU" sz="2000" b="1">
                <a:latin typeface="Calibri" pitchFamily="34" charset="0"/>
              </a:rPr>
              <a:t>Издавна  было  подмечено, что  при  определённом  ритме  покачивания  младенец  быстро  засыпал  и  успокаивался. Эти  наблюдения  привели  к  изобретению  своеобразного  «инструмента» укачивания – колыбели.</a:t>
            </a:r>
          </a:p>
          <a:p>
            <a:pPr algn="ctr"/>
            <a:r>
              <a:rPr lang="ru-RU" sz="2000" b="1">
                <a:latin typeface="Calibri" pitchFamily="34" charset="0"/>
              </a:rPr>
              <a:t>Исследователи  колыбельных  песен  дали  определение  этого  жанра: колыбельная – это  песня  адресованная  малышу, находящемуся  в  состоянии  перехода  от  бодрствования  ко  сну.</a:t>
            </a:r>
            <a:endParaRPr lang="ru-RU" sz="2000">
              <a:latin typeface="Calibri" pitchFamily="34" charset="0"/>
            </a:endParaRPr>
          </a:p>
          <a:p>
            <a:pPr algn="ctr"/>
            <a:endParaRPr lang="ru-RU" sz="20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21509" name="Рисунок 5" descr="http://savepic.ru/12881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4221163"/>
            <a:ext cx="2195513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918</Words>
  <Application>Microsoft Office PowerPoint</Application>
  <PresentationFormat>Экран (4:3)</PresentationFormat>
  <Paragraphs>305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Calibri</vt:lpstr>
      <vt:lpstr>Arial</vt:lpstr>
      <vt:lpstr>Wingdings</vt:lpstr>
      <vt:lpstr>Times New Roman</vt:lpstr>
      <vt:lpstr>Trebuchet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21</cp:revision>
  <dcterms:created xsi:type="dcterms:W3CDTF">2014-04-10T17:42:10Z</dcterms:created>
  <dcterms:modified xsi:type="dcterms:W3CDTF">2015-01-05T07:29:10Z</dcterms:modified>
</cp:coreProperties>
</file>