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2" r:id="rId4"/>
    <p:sldId id="266" r:id="rId5"/>
    <p:sldId id="264" r:id="rId6"/>
    <p:sldId id="263" r:id="rId7"/>
    <p:sldId id="259" r:id="rId8"/>
    <p:sldId id="258" r:id="rId9"/>
    <p:sldId id="260" r:id="rId10"/>
    <p:sldId id="261" r:id="rId11"/>
    <p:sldId id="265" r:id="rId12"/>
    <p:sldId id="268" r:id="rId13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6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ECFA8-B668-47E3-A505-AC97E7246DB1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A9D77-1C0A-41F1-B9E8-FF40BBED3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757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0CF19-8E12-48B7-8674-5EA12E70C468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81EEB-DC24-4B2C-BB02-B65921D22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11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26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665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341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363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738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55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426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209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243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13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476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81EEB-DC24-4B2C-BB02-B65921D221A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93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85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843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531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030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6794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867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864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99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11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510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078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40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23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43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26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3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85BE3-3BF1-4391-93C0-58DA9A41CFDD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32D0591-90C1-4B4C-BE19-4DAAC848D8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73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tt.doinhmao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att@iro.86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34622" y="1409131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ПОРЯДОК АТТЕСТАЦИИ ПЕДАГОГИЧЕСКИХ РАБОТНИКОВ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/>
              <a:t>Инструктивный семинар</a:t>
            </a:r>
          </a:p>
          <a:p>
            <a:pPr algn="r"/>
            <a:r>
              <a:rPr lang="ru-RU" dirty="0" smtClean="0"/>
              <a:t>Методист </a:t>
            </a:r>
            <a:r>
              <a:rPr lang="ru-RU" dirty="0" smtClean="0"/>
              <a:t>Т.Г. Плетнева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97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5747" y="936008"/>
            <a:ext cx="9654032" cy="535560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dirty="0" smtClean="0"/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основании результатов оценки профессиональной деятельности аттестационная комиссия принимает решение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установить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первую (высшую) квалификационную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категорию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отказать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установлении первой (высшей) квалификационной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категории.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Оформление протокола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Издание приказа Департамента об установлении первой (высшей) квалификационной категории  - в течение 15 календарных дней со дня решения аттестационной комиссии.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Приказ директора об оплате труда, оформление записи в трудовой книжке – со дня принятия решения аттестационной комиссией</a:t>
            </a: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2497391" y="241972"/>
            <a:ext cx="8911687" cy="645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 ЭТАП ЗАКЛЮЧИТЕЛЬНЫЙ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690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79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711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6530" y="1778757"/>
            <a:ext cx="10417105" cy="4649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Успехов в работе!</a:t>
            </a:r>
            <a:endParaRPr lang="ru-RU" sz="9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014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7458" y="221713"/>
            <a:ext cx="8911687" cy="573094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Нормативно-правовая база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2322" y="975674"/>
            <a:ext cx="10085696" cy="5882326"/>
          </a:xfrm>
        </p:spPr>
        <p:txBody>
          <a:bodyPr>
            <a:normAutofit fontScale="62500" lnSpcReduction="20000"/>
          </a:bodyPr>
          <a:lstStyle/>
          <a:p>
            <a:endParaRPr lang="ru-RU" sz="16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№273-ФЗ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«Об образовании» от 29.12.2012. Глава 5. Педагогические, руководящие и иные работники организаций, осуществляющих образовательную деятельность.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07.04.2014 №276 «Об утверждении порядка проведения аттестации педагогических работников организаций, осуществляющих образовательную деятельность».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Приказ Министерства здравоохранения и социального развития РФ от 26.08.2010 № 761н «Об утверждении Единого квалификационного справочника должностей руководителей, специалистов, служащих».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ДОиМП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ХМАО-Югры от 24.05.2016 №828 «Об аттестации педагогических работников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организаций, осуществляющих образовательную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деятельность»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Внутренний порядок подготовки к аттестации педагогических работников колледжа, утвержденный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приказом директора от 19.09.2014 №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273-1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Положение об экспертных группах для оценки профессиональной деятельности педагогических работников при аттестации на соответствие занимаемой должности,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утвержденное приказом директора от 19.09.2014 №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273-1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Положение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о порядке организации и проведении аттестации педагогических работников на соответствие занимаемой должности, утвержденное приказом директора от 19.09.2014 №273-1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Положение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об аттестационной комиссии колледжа, утвержденное приказом директора от 19.09.2014 №273-1</a:t>
            </a:r>
          </a:p>
          <a:p>
            <a:pPr algn="just"/>
            <a:endParaRPr lang="ru-RU" sz="1600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41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549" y="160930"/>
            <a:ext cx="10335904" cy="53538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Аттестация на соответствие занимаемой должности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2712" y="764742"/>
            <a:ext cx="10510887" cy="570429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Установление сроков аттестационной комиссией для каждого аттестуемого- не более трех месяцев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Приказ об аттестации – назначение внутренних экспертов, ответственного лица за аттестацию, график аттестации в текущем учебном году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аттестующимся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отчета на основе самообследования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представления экспертом – не позднее, чем за 1 месяц до заседания аттестационной комиссии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Ознакомление с представлением 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позднее, чем 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30 дней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 заседания аттестационной комиссии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Составление индивидуального графика аттестации для каждого аттестующего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ДВА ЭТАПА: 1)выполнение аттестационного задания (представление внутренним экспертам, коллегам, общественности  открытого мероприятия, конспекта и самоанализа этого мероприятия), 2) публичная презентация результатов профессиональной деятельности на основе отчета 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самообследовании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Заседание аттестационной комиссии, принятие решения, оформление протокола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Оформление выписки из протокола, ознакомление с выпиской в течение 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58402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548" y="241974"/>
            <a:ext cx="8911687" cy="9590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Деятельность аттестуемого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(соответствие занимаемой должности)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4710" y="1760563"/>
            <a:ext cx="9198592" cy="453105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Предоставление информации внутренним экспертам для написания представления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Подготовка  и проведение открытого урока (мероприятия), конспект урока (мероприятия), самоанализ урока (мероприятия)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Публичная презентация результатов профессиональной деятельности на основе отчета 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самообследовании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488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492" y="187382"/>
            <a:ext cx="8911687" cy="82255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Деятельность внутренних экспертов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699" y="1023582"/>
            <a:ext cx="9608023" cy="545910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Назначаются приказом директора колледжа на год.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Действуют на основании положения об экспертных группах.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Готовят представление в аттестационную комиссию колледжа не позднее, чем за меся до заседания аттестационной комиссии, обязательно с подписью председателя профсоюзной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организации.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Знакомят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аттестуемого под роспись не позднее чем за 30 дней до дня проведения аттестации (при отказе от ознакомления с представлением составляется акт, который подписывается работодателем и лицами (не менее 2-х).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Посещают открытое мероприятие (урок).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Составляют экспертное заключение на основании анализа открытого мероприятия, публичной презентации результатов профессиональной деятельности педагога на основе отчета 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самообследовании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передают в аттестационную комиссию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колледжа.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786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4436" y="228325"/>
            <a:ext cx="8911687" cy="516533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Деятельность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аттестационной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комиссии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3392" y="941697"/>
            <a:ext cx="10126638" cy="4969526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Срок действия  - 1 год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Состав утверждается педагогическим советом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Осуществляет деятельность в соответствии с графиком аттестации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Рассматривает представление, дополнительные сведения, результаты экспертного заключения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Решение аттестационной комиссии оформляется протоколом оформляется протоколом 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761509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776" y="255620"/>
            <a:ext cx="9198740" cy="119104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Аттестация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педагогических  работников на 1 и высшую категорию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617" y="1947455"/>
            <a:ext cx="10235821" cy="3777622"/>
          </a:xfrm>
        </p:spPr>
        <p:txBody>
          <a:bodyPr>
            <a:noAutofit/>
          </a:bodyPr>
          <a:lstStyle/>
          <a:p>
            <a:pPr marL="273050" indent="0">
              <a:buFont typeface="Wingdings" pitchFamily="2" charset="2"/>
              <a:buChar char="v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этап – подготовительный</a:t>
            </a:r>
          </a:p>
          <a:p>
            <a:pPr marL="804863" indent="-531813" algn="just">
              <a:buFont typeface="Wingdings" pitchFamily="2" charset="2"/>
              <a:buChar char="v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этап - оценка профессиональной деятельности</a:t>
            </a:r>
          </a:p>
          <a:p>
            <a:pPr marL="273050" indent="0">
              <a:buFont typeface="Wingdings" pitchFamily="2" charset="2"/>
              <a:buChar char="v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этап - заключительный</a:t>
            </a:r>
          </a:p>
        </p:txBody>
      </p:sp>
    </p:spTree>
    <p:extLst>
      <p:ext uri="{BB962C8B-B14F-4D97-AF65-F5344CB8AC3E}">
        <p14:creationId xmlns:p14="http://schemas.microsoft.com/office/powerpoint/2010/main" val="323542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4595" y="204717"/>
            <a:ext cx="10155059" cy="57320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этап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5844" y="1030664"/>
            <a:ext cx="10085695" cy="3777622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Подача заявления на сайт </a:t>
            </a:r>
            <a:r>
              <a:rPr lang="en-US" sz="22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http://att.doinhmao.ru</a:t>
            </a:r>
            <a:r>
              <a:rPr lang="en-US" sz="2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электронном виде, оформленное в соответствии с требованиями – не позднее трех месяцев окончания сроков аттестации.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Получение сообщения о дате регистрации заявления и его регистрационном номере на эл. почту, указанную в заявлении.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Аттестационная комиссия устанавливает индивидуальный аттестационный период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indent="284163" algn="just">
              <a:buFont typeface="Arial" pitchFamily="34" charset="0"/>
              <a:buChar char="•"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материалов педагогического работника – в течение 15 дней со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дня подачи заявления</a:t>
            </a:r>
          </a:p>
          <a:p>
            <a:pPr indent="284163" algn="just">
              <a:buFont typeface="Arial" pitchFamily="34" charset="0"/>
              <a:buChar char="•"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Экспертиза материалов в течение 15 дней со дня получения материалов</a:t>
            </a:r>
          </a:p>
          <a:p>
            <a:pPr indent="284163" algn="just">
              <a:buFont typeface="Arial" pitchFamily="34" charset="0"/>
              <a:buChar char="•"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Принятие решения об установлении квалификационной категории  - в течение 30 дней со дня окончания экспертизы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Примечание : на любом этапе можно отозвать заявление, по нескольким должностям – отдельные пакеты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9166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5603" y="1190497"/>
            <a:ext cx="10052132" cy="526644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Процедура экспертизы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предполагает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комплексный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анализ следующих материалов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направленных в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Институт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адрес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  <a:hlinkClick r:id="rId3"/>
              </a:rPr>
              <a:t>att@iro.86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электронной форме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804863" indent="-449263">
              <a:buFont typeface="Arial" pitchFamily="34" charset="0"/>
              <a:buChar char="•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аявление на прохождение процедуры аттестации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4863" indent="-449263">
              <a:buFont typeface="Arial" pitchFamily="34" charset="0"/>
              <a:buChar char="•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тчет 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самообследовании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соотвествии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 критериями оценки, приложение 4)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4863" indent="-449263">
              <a:buFont typeface="Arial" pitchFamily="34" charset="0"/>
              <a:buChar char="•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ыполненное аттестационное задание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 итогам экспертизы оформляет экспертное заключение.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категория – не менее 50 баллов за отчет 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самообследовании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не менее 12 баллов за решение аттестационного задания.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Высшая категория - не менее 60 баллов за отчет 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самообследовании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не менее 16 баллов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 решение аттестационного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задания.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Примечание</a:t>
            </a:r>
            <a:r>
              <a:rPr lang="en-US" dirty="0" smtClean="0"/>
              <a:t>: </a:t>
            </a:r>
            <a:r>
              <a:rPr lang="ru-RU" dirty="0" smtClean="0"/>
              <a:t> экспертиза всех материалов осуществляется дистанционно</a:t>
            </a:r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4595" y="228184"/>
            <a:ext cx="10213140" cy="601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ЭТАП ОЦЕНКА ПРОФЕССИОНАЛЬНОЙ ДЕЯТЕЛЬНОСТИ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81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886</TotalTime>
  <Words>818</Words>
  <Application>Microsoft Office PowerPoint</Application>
  <PresentationFormat>Произвольный</PresentationFormat>
  <Paragraphs>87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ПОРЯДОК АТТЕСТАЦИИ ПЕДАГОГИЧЕСКИХ РАБОТНИКОВ</vt:lpstr>
      <vt:lpstr>Нормативно-правовая база</vt:lpstr>
      <vt:lpstr>Аттестация на соответствие занимаемой должности</vt:lpstr>
      <vt:lpstr>Деятельность аттестуемого  (соответствие занимаемой должности)</vt:lpstr>
      <vt:lpstr>Деятельность внутренних экспертов</vt:lpstr>
      <vt:lpstr>Деятельность аттестационной комиссии</vt:lpstr>
      <vt:lpstr>Аттестация педагогических  работников на 1 и высшую категорию</vt:lpstr>
      <vt:lpstr>1 этап</vt:lpstr>
      <vt:lpstr>Презентация PowerPoint</vt:lpstr>
      <vt:lpstr>3 ЭТАП ЗАКЛЮЧИТЕЛЬНЫЙ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АТТЕСТАЦИИ ПЕДАГОГИЧЕСКИХ РАБОТНИКОВ</dc:title>
  <dc:creator>лена</dc:creator>
  <cp:lastModifiedBy>user</cp:lastModifiedBy>
  <cp:revision>43</cp:revision>
  <cp:lastPrinted>2018-10-19T07:00:32Z</cp:lastPrinted>
  <dcterms:created xsi:type="dcterms:W3CDTF">2016-09-28T03:26:01Z</dcterms:created>
  <dcterms:modified xsi:type="dcterms:W3CDTF">2018-12-12T11:10:43Z</dcterms:modified>
</cp:coreProperties>
</file>