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194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5B681-CB56-4044-A819-5339D00591C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F08C-34D2-493E-A603-B364F510BCA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5B681-CB56-4044-A819-5339D00591C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F08C-34D2-493E-A603-B364F510BC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5B681-CB56-4044-A819-5339D00591C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F08C-34D2-493E-A603-B364F510BC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5B681-CB56-4044-A819-5339D00591C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F08C-34D2-493E-A603-B364F510BC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5B681-CB56-4044-A819-5339D00591C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B1AF08C-34D2-493E-A603-B364F510BCA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5B681-CB56-4044-A819-5339D00591C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F08C-34D2-493E-A603-B364F510BC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5B681-CB56-4044-A819-5339D00591C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F08C-34D2-493E-A603-B364F510BC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5B681-CB56-4044-A819-5339D00591C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F08C-34D2-493E-A603-B364F510BC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5B681-CB56-4044-A819-5339D00591C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F08C-34D2-493E-A603-B364F510BC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5B681-CB56-4044-A819-5339D00591C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F08C-34D2-493E-A603-B364F510BC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5B681-CB56-4044-A819-5339D00591C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F08C-34D2-493E-A603-B364F510BC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5B681-CB56-4044-A819-5339D00591C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B1AF08C-34D2-493E-A603-B364F510BCA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9.xml"/><Relationship Id="rId18" Type="http://schemas.openxmlformats.org/officeDocument/2006/relationships/slide" Target="slide29.xml"/><Relationship Id="rId3" Type="http://schemas.openxmlformats.org/officeDocument/2006/relationships/image" Target="../media/image4.jpeg"/><Relationship Id="rId21" Type="http://schemas.openxmlformats.org/officeDocument/2006/relationships/slide" Target="slide35.xml"/><Relationship Id="rId7" Type="http://schemas.openxmlformats.org/officeDocument/2006/relationships/slide" Target="slide7.xml"/><Relationship Id="rId12" Type="http://schemas.openxmlformats.org/officeDocument/2006/relationships/slide" Target="slide17.xml"/><Relationship Id="rId17" Type="http://schemas.openxmlformats.org/officeDocument/2006/relationships/slide" Target="slide27.xml"/><Relationship Id="rId2" Type="http://schemas.openxmlformats.org/officeDocument/2006/relationships/image" Target="../media/image3.jpeg"/><Relationship Id="rId16" Type="http://schemas.openxmlformats.org/officeDocument/2006/relationships/slide" Target="slide25.xml"/><Relationship Id="rId20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5.xml"/><Relationship Id="rId24" Type="http://schemas.openxmlformats.org/officeDocument/2006/relationships/slide" Target="slide41.xml"/><Relationship Id="rId5" Type="http://schemas.openxmlformats.org/officeDocument/2006/relationships/image" Target="../media/image5.jpeg"/><Relationship Id="rId15" Type="http://schemas.openxmlformats.org/officeDocument/2006/relationships/slide" Target="slide23.xml"/><Relationship Id="rId23" Type="http://schemas.openxmlformats.org/officeDocument/2006/relationships/slide" Target="slide39.xml"/><Relationship Id="rId10" Type="http://schemas.openxmlformats.org/officeDocument/2006/relationships/slide" Target="slide13.xml"/><Relationship Id="rId19" Type="http://schemas.openxmlformats.org/officeDocument/2006/relationships/slide" Target="slide31.xml"/><Relationship Id="rId4" Type="http://schemas.openxmlformats.org/officeDocument/2006/relationships/slide" Target="slide3.xml"/><Relationship Id="rId9" Type="http://schemas.openxmlformats.org/officeDocument/2006/relationships/slide" Target="slide11.xml"/><Relationship Id="rId14" Type="http://schemas.openxmlformats.org/officeDocument/2006/relationships/slide" Target="slide21.xml"/><Relationship Id="rId22" Type="http://schemas.openxmlformats.org/officeDocument/2006/relationships/slide" Target="slide3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30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3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4580" y="500042"/>
            <a:ext cx="6429420" cy="985846"/>
          </a:xfrm>
        </p:spPr>
        <p:txBody>
          <a:bodyPr/>
          <a:lstStyle/>
          <a:p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oper Black" pitchFamily="18" charset="0"/>
              </a:rPr>
              <a:t> game</a:t>
            </a:r>
            <a:endParaRPr lang="ru-RU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072050"/>
            <a:ext cx="8929718" cy="1785950"/>
          </a:xfrm>
        </p:spPr>
        <p:txBody>
          <a:bodyPr>
            <a:normAutofit/>
          </a:bodyPr>
          <a:lstStyle/>
          <a:p>
            <a:pPr algn="r"/>
            <a:r>
              <a:rPr lang="en-US" sz="2000" b="1" dirty="0" smtClean="0">
                <a:solidFill>
                  <a:srgbClr val="C00000"/>
                </a:solidFill>
              </a:rPr>
              <a:t>,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181416">
            <a:off x="1357290" y="2714620"/>
            <a:ext cx="648927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dirty="0" smtClean="0">
                <a:ln w="11430"/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0000" endA="300" endPos="50000" dist="60007" dir="5400000" sy="-100000" algn="bl" rotWithShape="0"/>
                </a:effectLst>
              </a:rPr>
              <a:t>“</a:t>
            </a:r>
            <a:r>
              <a:rPr lang="en-US" sz="6000" b="1" cap="none" spc="0" dirty="0" smtClean="0">
                <a:ln w="11430"/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0000" endA="300" endPos="50000" dist="60007" dir="5400000" sy="-100000" algn="bl" rotWithShape="0"/>
                </a:effectLst>
              </a:rPr>
              <a:t>Christmas Quiz”</a:t>
            </a:r>
            <a:endParaRPr lang="ru-RU" sz="6000" b="1" cap="none" spc="0" dirty="0">
              <a:ln w="11430"/>
              <a:solidFill>
                <a:srgbClr val="C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0000" endA="300" endPos="50000" dist="60007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332656"/>
            <a:ext cx="8229600" cy="1427584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carols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user\Desktop\для през Рождество\acd9d02cf9ba9b3716d986a6bda2d0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4821535" cy="33071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для през Рождество\4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848919"/>
            <a:ext cx="2577480" cy="2577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5-конечная звезда 6">
            <a:hlinkClick r:id="rId5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450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16632"/>
            <a:ext cx="8229600" cy="3456384"/>
          </a:xfrm>
        </p:spPr>
        <p:txBody>
          <a:bodyPr>
            <a:normAutofit fontScale="90000"/>
          </a:bodyPr>
          <a:lstStyle/>
          <a:p>
            <a:pPr algn="just"/>
            <a:r>
              <a:rPr lang="en-US" i="1" dirty="0" err="1">
                <a:solidFill>
                  <a:schemeClr val="tx1"/>
                </a:solidFill>
                <a:effectLst/>
              </a:rPr>
              <a:t>j</a:t>
            </a:r>
            <a:r>
              <a:rPr lang="en-US" i="1" dirty="0" err="1" smtClean="0">
                <a:solidFill>
                  <a:schemeClr val="tx1"/>
                </a:solidFill>
                <a:effectLst/>
              </a:rPr>
              <a:t>ngle</a:t>
            </a:r>
            <a:r>
              <a:rPr lang="en-US" i="1" dirty="0" smtClean="0">
                <a:solidFill>
                  <a:schemeClr val="tx1"/>
                </a:solidFill>
                <a:effectLst/>
              </a:rPr>
              <a:t> _____, </a:t>
            </a:r>
            <a:r>
              <a:rPr lang="en-US" i="1" dirty="0">
                <a:solidFill>
                  <a:schemeClr val="tx1"/>
                </a:solidFill>
                <a:effectLst/>
              </a:rPr>
              <a:t>jingle </a:t>
            </a:r>
            <a:r>
              <a:rPr lang="en-US" i="1" dirty="0" smtClean="0">
                <a:solidFill>
                  <a:schemeClr val="tx1"/>
                </a:solidFill>
                <a:effectLst/>
              </a:rPr>
              <a:t>_____,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i="1" dirty="0">
                <a:solidFill>
                  <a:schemeClr val="tx1"/>
                </a:solidFill>
                <a:effectLst/>
              </a:rPr>
              <a:t>Jingle all the way.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i="1" dirty="0">
                <a:solidFill>
                  <a:schemeClr val="tx1"/>
                </a:solidFill>
                <a:effectLst/>
              </a:rPr>
              <a:t>Oh! what fun it is to ride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i="1" dirty="0">
                <a:solidFill>
                  <a:schemeClr val="tx1"/>
                </a:solidFill>
                <a:effectLst/>
              </a:rPr>
              <a:t>In a one-horse open sleigh.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74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60648"/>
            <a:ext cx="8229600" cy="995536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bells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Users\user\Desktop\для през Рождество\Gold_Christmas_Bells_with_Red_Ribbon_and_Pine_Twigs_Vector_Clip_Art_Illustration_Picture_111119-235618-465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44824"/>
            <a:ext cx="2776997" cy="32362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5-конечная звезда 3">
            <a:hlinkClick r:id="rId4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26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8229600" cy="2507704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>
                <a:solidFill>
                  <a:srgbClr val="002060"/>
                </a:solidFill>
              </a:rPr>
              <a:t>Children hang them by the fireplace on </a:t>
            </a:r>
            <a:r>
              <a:rPr lang="en-US" dirty="0" err="1" smtClean="0">
                <a:solidFill>
                  <a:srgbClr val="002060"/>
                </a:solidFill>
              </a:rPr>
              <a:t>christmas</a:t>
            </a:r>
            <a:r>
              <a:rPr lang="en-US" dirty="0" smtClean="0">
                <a:solidFill>
                  <a:srgbClr val="002060"/>
                </a:solidFill>
              </a:rPr>
              <a:t> eve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96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764704"/>
            <a:ext cx="8229600" cy="1139552"/>
          </a:xfrm>
        </p:spPr>
        <p:txBody>
          <a:bodyPr/>
          <a:lstStyle/>
          <a:p>
            <a:r>
              <a:rPr lang="en-US" dirty="0" err="1" smtClean="0">
                <a:solidFill>
                  <a:srgbClr val="002060"/>
                </a:solidFill>
              </a:rPr>
              <a:t>stokings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user\Desktop\разное для Рождества\sala-natal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070511"/>
            <a:ext cx="4731211" cy="36982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5-конечная звезда 4">
            <a:hlinkClick r:id="rId4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410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16632"/>
            <a:ext cx="8229600" cy="3083768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>
                <a:solidFill>
                  <a:srgbClr val="002060"/>
                </a:solidFill>
              </a:rPr>
              <a:t>They have a gift and make an exploding sound when you pull them apart.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55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229600" cy="1211560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crackers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user\Desktop\для през Рождество\Christmas-cracker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3936437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для през Рождество\XmasCrackers395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12" y="3176972"/>
            <a:ext cx="3253350" cy="21732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-конечная звезда 5">
            <a:hlinkClick r:id="rId5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918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48680"/>
            <a:ext cx="8229600" cy="2651720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>
                <a:solidFill>
                  <a:srgbClr val="002060"/>
                </a:solidFill>
              </a:rPr>
              <a:t>You burn it to give light. It’s also used as an ornament.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35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8229600" cy="1180728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candle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user\Desktop\для през Рождество\1101147_10340-550x5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81" y="2780928"/>
            <a:ext cx="3748566" cy="28086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для през Рождество\bbd0e6e400d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571" y="1988840"/>
            <a:ext cx="4224469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5-конечная звезда 7">
            <a:hlinkClick r:id="rId5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155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476672"/>
            <a:ext cx="8229600" cy="272372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It is a plant and it’s a tradition to kiss people under it.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36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901089"/>
              </p:ext>
            </p:extLst>
          </p:nvPr>
        </p:nvGraphicFramePr>
        <p:xfrm>
          <a:off x="214284" y="285728"/>
          <a:ext cx="8643996" cy="5429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9444"/>
                <a:gridCol w="1368152"/>
                <a:gridCol w="1368152"/>
                <a:gridCol w="1368152"/>
                <a:gridCol w="1296144"/>
                <a:gridCol w="1333952"/>
              </a:tblGrid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en-US" sz="2400" b="1" u="sng" dirty="0" smtClean="0">
                          <a:solidFill>
                            <a:srgbClr val="0070C0"/>
                          </a:solidFill>
                          <a:cs typeface="Aharoni" pitchFamily="2" charset="-79"/>
                        </a:rPr>
                        <a:t>Symbols</a:t>
                      </a:r>
                      <a:endParaRPr lang="ru-RU" sz="2400" b="1" u="sng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4" action="ppaction://hlinksldjump"/>
                        </a:rPr>
                        <a:t>1</a:t>
                      </a:r>
                      <a:endParaRPr lang="ru-RU" sz="4400" dirty="0" smtClean="0">
                        <a:solidFill>
                          <a:srgbClr val="0070C0"/>
                        </a:solidFill>
                        <a:latin typeface="Aharoni" pitchFamily="2" charset="-79"/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6" action="ppaction://hlinksldjump"/>
                        </a:rPr>
                        <a:t>2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7" action="ppaction://hlinksldjump"/>
                        </a:rPr>
                        <a:t>3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8" action="ppaction://hlinksldjump"/>
                        </a:rPr>
                        <a:t>4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9" action="ppaction://hlinksldjump"/>
                        </a:rPr>
                        <a:t>5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de-DE" sz="2400" b="1" u="sng" dirty="0" err="1" smtClean="0">
                          <a:solidFill>
                            <a:srgbClr val="0070C0"/>
                          </a:solidFill>
                          <a:cs typeface="Aharoni" pitchFamily="2" charset="-79"/>
                        </a:rPr>
                        <a:t>Decoration</a:t>
                      </a:r>
                      <a:endParaRPr lang="ru-RU" sz="2400" b="1" u="sng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10" action="ppaction://hlinksldjump"/>
                        </a:rPr>
                        <a:t>1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11" action="ppaction://hlinksldjump"/>
                        </a:rPr>
                        <a:t>2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12" action="ppaction://hlinksldjump"/>
                        </a:rPr>
                        <a:t>3</a:t>
                      </a:r>
                      <a:endParaRPr lang="ru-RU" sz="4400" b="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13" action="ppaction://hlinksldjump"/>
                        </a:rPr>
                        <a:t>4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14" action="ppaction://hlinksldjump"/>
                        </a:rPr>
                        <a:t>5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de-DE" sz="2400" b="1" u="sng" dirty="0" smtClean="0">
                          <a:solidFill>
                            <a:srgbClr val="0070C0"/>
                          </a:solidFill>
                          <a:cs typeface="Aharoni" pitchFamily="2" charset="-79"/>
                        </a:rPr>
                        <a:t>Santa</a:t>
                      </a:r>
                      <a:r>
                        <a:rPr lang="de-DE" sz="2400" b="1" u="sng" baseline="0" dirty="0" smtClean="0">
                          <a:solidFill>
                            <a:srgbClr val="0070C0"/>
                          </a:solidFill>
                          <a:cs typeface="Aharoni" pitchFamily="2" charset="-79"/>
                        </a:rPr>
                        <a:t> </a:t>
                      </a:r>
                      <a:r>
                        <a:rPr lang="de-DE" sz="2400" b="1" u="sng" baseline="0" dirty="0" err="1" smtClean="0">
                          <a:solidFill>
                            <a:srgbClr val="0070C0"/>
                          </a:solidFill>
                          <a:cs typeface="Aharoni" pitchFamily="2" charset="-79"/>
                        </a:rPr>
                        <a:t>and</a:t>
                      </a:r>
                      <a:r>
                        <a:rPr lang="de-DE" sz="2400" b="1" u="sng" baseline="0" dirty="0" smtClean="0">
                          <a:solidFill>
                            <a:srgbClr val="0070C0"/>
                          </a:solidFill>
                          <a:cs typeface="Aharoni" pitchFamily="2" charset="-79"/>
                        </a:rPr>
                        <a:t> </a:t>
                      </a:r>
                      <a:r>
                        <a:rPr lang="de-DE" sz="2400" b="1" u="sng" baseline="0" dirty="0" err="1" smtClean="0">
                          <a:solidFill>
                            <a:srgbClr val="0070C0"/>
                          </a:solidFill>
                          <a:cs typeface="Aharoni" pitchFamily="2" charset="-79"/>
                        </a:rPr>
                        <a:t>his</a:t>
                      </a:r>
                      <a:r>
                        <a:rPr lang="de-DE" sz="2400" b="1" u="sng" baseline="0" dirty="0" smtClean="0">
                          <a:solidFill>
                            <a:srgbClr val="0070C0"/>
                          </a:solidFill>
                          <a:cs typeface="Aharoni" pitchFamily="2" charset="-79"/>
                        </a:rPr>
                        <a:t> </a:t>
                      </a:r>
                      <a:r>
                        <a:rPr lang="de-DE" sz="2400" b="1" u="sng" baseline="0" dirty="0" err="1" smtClean="0">
                          <a:solidFill>
                            <a:srgbClr val="0070C0"/>
                          </a:solidFill>
                          <a:cs typeface="Aharoni" pitchFamily="2" charset="-79"/>
                        </a:rPr>
                        <a:t>friends</a:t>
                      </a:r>
                      <a:endParaRPr lang="ru-RU" sz="2400" b="1" u="sng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15" action="ppaction://hlinksldjump"/>
                        </a:rPr>
                        <a:t>1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16" action="ppaction://hlinksldjump"/>
                        </a:rPr>
                        <a:t>2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17" action="ppaction://hlinksldjump"/>
                        </a:rPr>
                        <a:t>3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18" action="ppaction://hlinksldjump"/>
                        </a:rPr>
                        <a:t>4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19" action="ppaction://hlinksldjump"/>
                        </a:rPr>
                        <a:t>5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de-DE" sz="2400" b="1" u="sng" dirty="0" smtClean="0">
                          <a:solidFill>
                            <a:srgbClr val="0070C0"/>
                          </a:solidFill>
                          <a:cs typeface="Aharoni" pitchFamily="2" charset="-79"/>
                        </a:rPr>
                        <a:t>General </a:t>
                      </a:r>
                      <a:r>
                        <a:rPr lang="de-DE" sz="2400" b="1" u="sng" dirty="0" err="1" smtClean="0">
                          <a:solidFill>
                            <a:srgbClr val="0070C0"/>
                          </a:solidFill>
                          <a:cs typeface="Aharoni" pitchFamily="2" charset="-79"/>
                        </a:rPr>
                        <a:t>information</a:t>
                      </a:r>
                      <a:endParaRPr lang="ru-RU" sz="2400" b="1" u="sng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20" action="ppaction://hlinksldjump"/>
                        </a:rPr>
                        <a:t>1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21" action="ppaction://hlinksldjump"/>
                        </a:rPr>
                        <a:t>2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22" action="ppaction://hlinksldjump"/>
                        </a:rPr>
                        <a:t>3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23" action="ppaction://hlinksldjump"/>
                        </a:rPr>
                        <a:t>4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0070C0"/>
                          </a:solidFill>
                          <a:latin typeface="Aharoni" pitchFamily="2" charset="-79"/>
                          <a:cs typeface="Aharoni" pitchFamily="2" charset="-79"/>
                          <a:hlinkClick r:id="rId24" action="ppaction://hlinksldjump"/>
                        </a:rPr>
                        <a:t>5</a:t>
                      </a:r>
                      <a:endParaRPr lang="ru-RU" sz="4400" dirty="0">
                        <a:solidFill>
                          <a:srgbClr val="0070C0"/>
                        </a:solidFill>
                        <a:cs typeface="Aharoni" pitchFamily="2" charset="-79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836712"/>
            <a:ext cx="8229600" cy="1139552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mistletoe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100" name="Picture 4" descr="C:\Users\user\Desktop\для през Рождество\shutterstock_43012510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014" y="1408182"/>
            <a:ext cx="4305226" cy="5449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5-конечная звезда 6">
            <a:hlinkClick r:id="rId5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593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229600" cy="243569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It is an ornament which people usually hang on the front door.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14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229600" cy="1283568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wreath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122" name="Picture 2" descr="C:\Users\user\Desktop\для през Рождество\christmas-front-door-decor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4019600" cy="35975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5-конечная звезда 4">
            <a:hlinkClick r:id="rId4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073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508104" cy="432048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002060"/>
                </a:solidFill>
              </a:rPr>
              <a:t>Small creatures whose ears are pointed. They have magical powers.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16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7175" y="188640"/>
            <a:ext cx="5951838" cy="1139552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elves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5-конечная звезда 3">
            <a:hlinkClick r:id="rId3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  <p:pic>
        <p:nvPicPr>
          <p:cNvPr id="6146" name="Picture 2" descr="C:\Users\user\Desktop\для през Рождество\all-elves-grou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46" y="1628800"/>
            <a:ext cx="4802005" cy="3419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65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0"/>
            <a:ext cx="4942058" cy="3960440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How does </a:t>
            </a:r>
            <a:r>
              <a:rPr lang="en-US" dirty="0" err="1" smtClean="0">
                <a:solidFill>
                  <a:srgbClr val="002060"/>
                </a:solidFill>
              </a:rPr>
              <a:t>santa</a:t>
            </a:r>
            <a:r>
              <a:rPr lang="en-US" dirty="0" smtClean="0">
                <a:solidFill>
                  <a:srgbClr val="002060"/>
                </a:solidFill>
              </a:rPr>
              <a:t> go from home to home?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58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692696"/>
            <a:ext cx="6048672" cy="1139552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On sleigh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5-конечная звезда 3">
            <a:hlinkClick r:id="rId3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  <p:pic>
        <p:nvPicPr>
          <p:cNvPr id="7170" name="Picture 2" descr="C:\Users\user\Desktop\для през Рождество\3349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30" y="1341628"/>
            <a:ext cx="5516372" cy="5516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52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5518122" cy="3497560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Santa </a:t>
            </a:r>
            <a:r>
              <a:rPr lang="en-US" dirty="0" err="1" smtClean="0">
                <a:solidFill>
                  <a:srgbClr val="002060"/>
                </a:solidFill>
              </a:rPr>
              <a:t>claus</a:t>
            </a:r>
            <a:r>
              <a:rPr lang="en-US" dirty="0" smtClean="0">
                <a:solidFill>
                  <a:srgbClr val="002060"/>
                </a:solidFill>
              </a:rPr>
              <a:t> has got a big bag with </a:t>
            </a:r>
            <a:r>
              <a:rPr lang="en-US" dirty="0" smtClean="0">
                <a:solidFill>
                  <a:srgbClr val="FF0000"/>
                </a:solidFill>
              </a:rPr>
              <a:t>_____ 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74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92696"/>
            <a:ext cx="5688632" cy="1067544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presents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5-конечная звезда 3">
            <a:hlinkClick r:id="rId3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67116"/>
            <a:ext cx="3990975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157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76672"/>
            <a:ext cx="5148064" cy="2705472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Where is </a:t>
            </a:r>
            <a:r>
              <a:rPr lang="en-US" dirty="0" err="1" smtClean="0">
                <a:solidFill>
                  <a:srgbClr val="002060"/>
                </a:solidFill>
              </a:rPr>
              <a:t>santa</a:t>
            </a:r>
            <a:r>
              <a:rPr lang="en-US" dirty="0" smtClean="0">
                <a:solidFill>
                  <a:srgbClr val="002060"/>
                </a:solidFill>
              </a:rPr>
              <a:t> from?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53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76672"/>
            <a:ext cx="8614466" cy="2651720"/>
          </a:xfrm>
        </p:spPr>
        <p:txBody>
          <a:bodyPr>
            <a:normAutofit fontScale="90000"/>
          </a:bodyPr>
          <a:lstStyle/>
          <a:p>
            <a:pPr algn="just"/>
            <a:r>
              <a:rPr lang="en-US" dirty="0" smtClean="0">
                <a:solidFill>
                  <a:schemeClr val="tx1"/>
                </a:solidFill>
              </a:rPr>
              <a:t>We usually send lots of Christmas _____ to our friends and relatives.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805264"/>
            <a:ext cx="4568552" cy="88939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  <a:hlinkClick r:id="rId3" action="ppaction://hlinksldjump"/>
              </a:rPr>
              <a:t>Answer</a:t>
            </a:r>
            <a:endParaRPr lang="ru-RU" sz="5400" b="1" dirty="0">
              <a:solidFill>
                <a:srgbClr val="002060"/>
              </a:solidFill>
              <a:hlinkClick r:id="rId3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406749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7856"/>
            <a:ext cx="5688632" cy="1355576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The north pole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5-конечная звезда 3">
            <a:hlinkClick r:id="rId3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  <p:pic>
        <p:nvPicPr>
          <p:cNvPr id="9218" name="Picture 2" descr="C:\Users\user\Desktop\для през Рождество\north-pole-sign-wallpapers_32042_1280x10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4885571" cy="3912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52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692" y="260648"/>
            <a:ext cx="4942058" cy="3857600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Santa’s sleigh is pulled by </a:t>
            </a:r>
            <a:r>
              <a:rPr lang="en-US" dirty="0" smtClean="0">
                <a:solidFill>
                  <a:srgbClr val="FF0000"/>
                </a:solidFill>
              </a:rPr>
              <a:t>___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91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60648"/>
            <a:ext cx="4438002" cy="1036712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9 reindeer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5-конечная звезда 3">
            <a:hlinkClick r:id="rId3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  <p:pic>
        <p:nvPicPr>
          <p:cNvPr id="10242" name="Picture 2" descr="C:\Users\user\Desktop\для през Рождество\lawver_santa_klaus_podarki_upryazhka_sani_oleni_polet_novyy_god_noch_2104x10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32" y="1916832"/>
            <a:ext cx="7847524" cy="4028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8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620688"/>
            <a:ext cx="5806154" cy="18288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Rudolph’s nose is ___ 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85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3357882" cy="113955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red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266" name="Picture 2" descr="C:\Users\user\Desktop\для през Рождество\rudolphs-bright-christmas-by-gold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4320480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5-конечная звезда 4">
            <a:hlinkClick r:id="rId4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45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5472608" cy="3600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It is a sweet and it usually has red and white stripes.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39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1" y="548680"/>
            <a:ext cx="6454226" cy="1355576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Candy cane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290" name="Picture 2" descr="C:\Users\user\Desktop\разное для Рождества\tumblr_ldi2r0ko4x1qebenwo1_5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64904"/>
            <a:ext cx="4710165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5-конечная звезда 4">
            <a:hlinkClick r:id="rId4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144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2"/>
            <a:ext cx="4942058" cy="4824536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It is white and falls from the sky when it is very cold in winter.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93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5374106" cy="121156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snowflake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314" name="Picture 2" descr="C:\Users\user\Desktop\для през Рождество\mikusha50506-0-2010_01_27_1242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36912"/>
            <a:ext cx="5095833" cy="3268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user\Desktop\разное для Рождества\69b351f8e82cf4a256ee93d5f63b6ea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534280"/>
            <a:ext cx="8096766" cy="373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-конечная звезда 5">
            <a:hlinkClick r:id="rId5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084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5302098" cy="4361656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Santa </a:t>
            </a:r>
            <a:r>
              <a:rPr lang="en-US" dirty="0" err="1" smtClean="0">
                <a:solidFill>
                  <a:schemeClr val="tx1"/>
                </a:solidFill>
              </a:rPr>
              <a:t>claus</a:t>
            </a:r>
            <a:r>
              <a:rPr lang="en-US" dirty="0" smtClean="0">
                <a:solidFill>
                  <a:schemeClr val="tx1"/>
                </a:solidFill>
              </a:rPr>
              <a:t> goes down it to deliver his presents on </a:t>
            </a:r>
            <a:r>
              <a:rPr lang="en-US" dirty="0" err="1" smtClean="0">
                <a:solidFill>
                  <a:schemeClr val="tx1"/>
                </a:solidFill>
              </a:rPr>
              <a:t>christmas</a:t>
            </a:r>
            <a:r>
              <a:rPr lang="en-US" dirty="0" smtClean="0">
                <a:solidFill>
                  <a:schemeClr val="tx1"/>
                </a:solidFill>
              </a:rPr>
              <a:t> eve.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60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5700" y="116632"/>
            <a:ext cx="8229600" cy="964704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Christmas cards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user\Desktop\для през Рождество\521536_406467372757309_524966803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700808"/>
            <a:ext cx="4857750" cy="3876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5-конечная звезда 4">
            <a:hlinkClick r:id="rId4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31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0"/>
            <a:ext cx="4870050" cy="995536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chimney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4339" name="Picture 3" descr="C:\Users\user\Desktop\для през Рождество\0a024e1a40382e69795ce0d83d5fb9d7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96366"/>
            <a:ext cx="4081636" cy="406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user\Desktop\для през Рождество\stockings-in-the-roo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645024"/>
            <a:ext cx="3088635" cy="19303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5-конечная звезда 6">
            <a:hlinkClick r:id="rId5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693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5374106" cy="622007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Santa </a:t>
            </a:r>
            <a:r>
              <a:rPr lang="en-US" dirty="0" err="1" smtClean="0">
                <a:solidFill>
                  <a:schemeClr val="tx1"/>
                </a:solidFill>
              </a:rPr>
              <a:t>claus</a:t>
            </a:r>
            <a:r>
              <a:rPr lang="en-US" dirty="0" smtClean="0">
                <a:solidFill>
                  <a:schemeClr val="tx1"/>
                </a:solidFill>
              </a:rPr>
              <a:t> checks it before delivering his presents to the children all over the world.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4067944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58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4293986" cy="1283568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 list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362" name="Picture 2" descr="C:\Users\user\Desktop\для през Рождество\santa.gif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8719" y1="3366" x2="68719" y2="3366"/>
                        <a14:foregroundMark x1="69013" y1="3787" x2="65787" y2="9116"/>
                        <a14:foregroundMark x1="35777" y1="29313" x2="44184" y2="33941"/>
                        <a14:foregroundMark x1="29326" y1="7994" x2="38514" y2="17952"/>
                        <a14:foregroundMark x1="27859" y1="9537" x2="27859" y2="9537"/>
                        <a14:foregroundMark x1="31574" y1="9116" x2="31574" y2="9116"/>
                        <a14:foregroundMark x1="78397" y1="9537" x2="78397" y2="9537"/>
                        <a14:foregroundMark x1="73705" y1="7013" x2="80156" y2="13324"/>
                        <a14:foregroundMark x1="75464" y1="24825" x2="75464" y2="248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5592118" cy="3897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5-конечная звезда 4">
            <a:hlinkClick r:id="rId5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914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764704"/>
            <a:ext cx="7966394" cy="2435696"/>
          </a:xfrm>
        </p:spPr>
        <p:txBody>
          <a:bodyPr>
            <a:normAutofit/>
          </a:bodyPr>
          <a:lstStyle/>
          <a:p>
            <a:pPr algn="just"/>
            <a:r>
              <a:rPr lang="en-US" dirty="0">
                <a:solidFill>
                  <a:schemeClr val="tx1"/>
                </a:solidFill>
                <a:effectLst/>
              </a:rPr>
              <a:t>We </a:t>
            </a:r>
            <a:r>
              <a:rPr lang="en-US" dirty="0" smtClean="0">
                <a:solidFill>
                  <a:schemeClr val="tx1"/>
                </a:solidFill>
                <a:effectLst/>
              </a:rPr>
              <a:t>decorate </a:t>
            </a:r>
            <a:r>
              <a:rPr lang="en-US" dirty="0" smtClean="0">
                <a:solidFill>
                  <a:srgbClr val="FF0000"/>
                </a:solidFill>
                <a:effectLst/>
              </a:rPr>
              <a:t>________</a:t>
            </a:r>
            <a:r>
              <a:rPr lang="en-US" dirty="0" smtClean="0">
                <a:solidFill>
                  <a:schemeClr val="tx1"/>
                </a:solidFill>
                <a:effectLst/>
              </a:rPr>
              <a:t> with </a:t>
            </a:r>
            <a:r>
              <a:rPr lang="en-US" dirty="0">
                <a:solidFill>
                  <a:schemeClr val="tx1"/>
                </a:solidFill>
                <a:effectLst/>
              </a:rPr>
              <a:t>toys, glass balls, sweets, bells.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01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32656"/>
            <a:ext cx="8229600" cy="1283568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Christmas tree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user\Desktop\для през Рождество\2-novogodniy-dizay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916832"/>
            <a:ext cx="3056070" cy="4042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5-конечная звезда 4">
            <a:hlinkClick r:id="rId4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274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229600" cy="18288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effectLst/>
              </a:rPr>
              <a:t>We </a:t>
            </a:r>
            <a:r>
              <a:rPr lang="en-US" dirty="0" smtClean="0">
                <a:solidFill>
                  <a:schemeClr val="tx1"/>
                </a:solidFill>
                <a:effectLst/>
              </a:rPr>
              <a:t>put it on top of the </a:t>
            </a:r>
            <a:r>
              <a:rPr lang="en-US" dirty="0" err="1" smtClean="0">
                <a:solidFill>
                  <a:schemeClr val="tx1"/>
                </a:solidFill>
                <a:effectLst/>
              </a:rPr>
              <a:t>christmas</a:t>
            </a:r>
            <a:r>
              <a:rPr lang="en-US" dirty="0" smtClean="0">
                <a:solidFill>
                  <a:schemeClr val="tx1"/>
                </a:solidFill>
                <a:effectLst/>
              </a:rPr>
              <a:t> tree.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86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8229600" cy="1067544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star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5-конечная звезда 4">
            <a:hlinkClick r:id="rId3" action="ppaction://hlinksldjump"/>
          </p:cNvPr>
          <p:cNvSpPr/>
          <p:nvPr/>
        </p:nvSpPr>
        <p:spPr>
          <a:xfrm>
            <a:off x="7668344" y="5747053"/>
            <a:ext cx="1187624" cy="936104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65628"/>
            <a:ext cx="5905500" cy="378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54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76672"/>
            <a:ext cx="8229600" cy="236368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effectLst/>
              </a:rPr>
              <a:t>A special Xmas song which is sung during Christmas time.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>
            <a:hlinkClick r:id="rId3" action="ppaction://hlinksldjump"/>
          </p:cNvPr>
          <p:cNvSpPr txBox="1">
            <a:spLocks/>
          </p:cNvSpPr>
          <p:nvPr/>
        </p:nvSpPr>
        <p:spPr>
          <a:xfrm>
            <a:off x="179512" y="5805264"/>
            <a:ext cx="4568552" cy="889390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rgbClr val="002060"/>
                </a:solidFill>
                <a:latin typeface="Brush Script MT" pitchFamily="66" charset="0"/>
              </a:rPr>
              <a:t>Answer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00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233</TotalTime>
  <Words>324</Words>
  <Application>Microsoft Office PowerPoint</Application>
  <PresentationFormat>Экран (4:3)</PresentationFormat>
  <Paragraphs>107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Апекс</vt:lpstr>
      <vt:lpstr> game</vt:lpstr>
      <vt:lpstr>Презентация PowerPoint</vt:lpstr>
      <vt:lpstr>We usually send lots of Christmas _____ to our friends and relatives.</vt:lpstr>
      <vt:lpstr>Christmas cards</vt:lpstr>
      <vt:lpstr>We decorate ________ with toys, glass balls, sweets, bells.</vt:lpstr>
      <vt:lpstr>Christmas tree</vt:lpstr>
      <vt:lpstr>We put it on top of the christmas tree.</vt:lpstr>
      <vt:lpstr>star</vt:lpstr>
      <vt:lpstr>A special Xmas song which is sung during Christmas time.</vt:lpstr>
      <vt:lpstr>carols</vt:lpstr>
      <vt:lpstr>jngle _____, jingle _____, Jingle all the way. Oh! what fun it is to ride In a one-horse open sleigh.</vt:lpstr>
      <vt:lpstr>bells</vt:lpstr>
      <vt:lpstr>Children hang them by the fireplace on christmas eve</vt:lpstr>
      <vt:lpstr>stokings</vt:lpstr>
      <vt:lpstr>They have a gift and make an exploding sound when you pull them apart.</vt:lpstr>
      <vt:lpstr>crackers</vt:lpstr>
      <vt:lpstr>You burn it to give light. It’s also used as an ornament.</vt:lpstr>
      <vt:lpstr>candle</vt:lpstr>
      <vt:lpstr>It is a plant and it’s a tradition to kiss people under it.</vt:lpstr>
      <vt:lpstr>mistletoe</vt:lpstr>
      <vt:lpstr>It is an ornament which people usually hang on the front door.</vt:lpstr>
      <vt:lpstr>wreath</vt:lpstr>
      <vt:lpstr>Small creatures whose ears are pointed. They have magical powers.</vt:lpstr>
      <vt:lpstr>elves</vt:lpstr>
      <vt:lpstr>How does santa go from home to home?</vt:lpstr>
      <vt:lpstr>On sleigh</vt:lpstr>
      <vt:lpstr>Santa claus has got a big bag with _____ .</vt:lpstr>
      <vt:lpstr>presents</vt:lpstr>
      <vt:lpstr>Where is santa from?</vt:lpstr>
      <vt:lpstr>The north pole</vt:lpstr>
      <vt:lpstr>Santa’s sleigh is pulled by ___</vt:lpstr>
      <vt:lpstr>9 reindeer</vt:lpstr>
      <vt:lpstr>Rudolph’s nose is ___ .</vt:lpstr>
      <vt:lpstr>red</vt:lpstr>
      <vt:lpstr>It is a sweet and it usually has red and white stripes.</vt:lpstr>
      <vt:lpstr>Candy cane</vt:lpstr>
      <vt:lpstr>It is white and falls from the sky when it is very cold in winter.</vt:lpstr>
      <vt:lpstr>snowflake</vt:lpstr>
      <vt:lpstr>Santa claus goes down it to deliver his presents on christmas eve.</vt:lpstr>
      <vt:lpstr>chimney</vt:lpstr>
      <vt:lpstr>Santa claus checks it before delivering his presents to the children all over the world.</vt:lpstr>
      <vt:lpstr> list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Own game</dc:title>
  <dc:creator>Школа 5</dc:creator>
  <cp:lastModifiedBy>SLAVA</cp:lastModifiedBy>
  <cp:revision>56</cp:revision>
  <dcterms:created xsi:type="dcterms:W3CDTF">2014-12-17T09:43:13Z</dcterms:created>
  <dcterms:modified xsi:type="dcterms:W3CDTF">2017-12-28T10:52:38Z</dcterms:modified>
</cp:coreProperties>
</file>