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16" r:id="rId1"/>
  </p:sldMasterIdLst>
  <p:sldIdLst>
    <p:sldId id="256" r:id="rId2"/>
    <p:sldId id="257" r:id="rId3"/>
    <p:sldId id="258" r:id="rId4"/>
    <p:sldId id="259" r:id="rId5"/>
    <p:sldId id="260" r:id="rId6"/>
    <p:sldId id="262" r:id="rId7"/>
    <p:sldId id="261" r:id="rId8"/>
    <p:sldId id="263" r:id="rId9"/>
    <p:sldId id="270" r:id="rId10"/>
    <p:sldId id="264" r:id="rId11"/>
    <p:sldId id="265" r:id="rId12"/>
    <p:sldId id="266" r:id="rId13"/>
    <p:sldId id="267" r:id="rId14"/>
    <p:sldId id="268" r:id="rId15"/>
    <p:sldId id="269"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5" r:id="rId30"/>
    <p:sldId id="284" r:id="rId3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102" d="100"/>
          <a:sy n="102" d="100"/>
        </p:scale>
        <p:origin x="-96" y="-13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2"/>
      </p:bgRef>
    </p:bg>
    <p:spTree>
      <p:nvGrpSpPr>
        <p:cNvPr id="1" name=""/>
        <p:cNvGrpSpPr/>
        <p:nvPr/>
      </p:nvGrpSpPr>
      <p:grpSpPr>
        <a:xfrm>
          <a:off x="0" y="0"/>
          <a:ext cx="0" cy="0"/>
          <a:chOff x="0" y="0"/>
          <a:chExt cx="0" cy="0"/>
        </a:xfrm>
      </p:grpSpPr>
      <p:sp>
        <p:nvSpPr>
          <p:cNvPr id="16" name="Rectangle 15"/>
          <p:cNvSpPr/>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11" name="Rectangle 10"/>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15" name="Rectangle 14"/>
          <p:cNvSpPr/>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4" name="Group 3"/>
          <p:cNvGrpSpPr/>
          <p:nvPr/>
        </p:nvGrpSpPr>
        <p:grpSpPr>
          <a:xfrm>
            <a:off x="5250180" y="1267730"/>
            <a:ext cx="1691640" cy="645295"/>
            <a:chOff x="5318306" y="1386268"/>
            <a:chExt cx="1567331" cy="645295"/>
          </a:xfrm>
        </p:grpSpPr>
        <p:cxnSp>
          <p:nvCxnSpPr>
            <p:cNvPr id="17" name="Straight Connector 16"/>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561708" y="2091263"/>
            <a:ext cx="9068586" cy="2590800"/>
          </a:xfrm>
        </p:spPr>
        <p:txBody>
          <a:bodyPr tIns="45720" bIns="45720" anchor="ctr">
            <a:noAutofit/>
          </a:bodyPr>
          <a:lstStyle>
            <a:lvl1pPr algn="ctr">
              <a:lnSpc>
                <a:spcPct val="83000"/>
              </a:lnSpc>
              <a:defRPr lang="en-US" sz="7200" b="0" kern="1200" cap="all" spc="-100" baseline="0" dirty="0">
                <a:solidFill>
                  <a:schemeClr val="tx1">
                    <a:lumMod val="85000"/>
                    <a:lumOff val="15000"/>
                  </a:schemeClr>
                </a:solidFill>
                <a:effectLst/>
                <a:latin typeface="+mj-lt"/>
                <a:ea typeface="+mn-ea"/>
                <a:cs typeface="+mn-cs"/>
              </a:defRPr>
            </a:lvl1pPr>
          </a:lstStyle>
          <a:p>
            <a:r>
              <a:rPr lang="ru-RU"/>
              <a:t>Образец заголовка</a:t>
            </a:r>
            <a:endParaRPr lang="en-US" dirty="0"/>
          </a:p>
        </p:txBody>
      </p:sp>
      <p:sp>
        <p:nvSpPr>
          <p:cNvPr id="3" name="Subtitle 2"/>
          <p:cNvSpPr>
            <a:spLocks noGrp="1"/>
          </p:cNvSpPr>
          <p:nvPr>
            <p:ph type="subTitle" idx="1"/>
          </p:nvPr>
        </p:nvSpPr>
        <p:spPr>
          <a:xfrm>
            <a:off x="1562100" y="4682062"/>
            <a:ext cx="9070848" cy="457201"/>
          </a:xfrm>
        </p:spPr>
        <p:txBody>
          <a:bodyPr>
            <a:normAutofit/>
          </a:bodyPr>
          <a:lstStyle>
            <a:lvl1pPr marL="0" indent="0" algn="ctr">
              <a:spcBef>
                <a:spcPts val="0"/>
              </a:spcBef>
              <a:buNone/>
              <a:defRPr sz="1600" spc="80" baseline="0">
                <a:solidFill>
                  <a:schemeClr val="tx1"/>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dirty="0"/>
          </a:p>
        </p:txBody>
      </p:sp>
      <p:sp>
        <p:nvSpPr>
          <p:cNvPr id="20" name="Date Placeholder 19"/>
          <p:cNvSpPr>
            <a:spLocks noGrp="1"/>
          </p:cNvSpPr>
          <p:nvPr>
            <p:ph type="dt" sz="half" idx="10"/>
          </p:nvPr>
        </p:nvSpPr>
        <p:spPr>
          <a:xfrm>
            <a:off x="5318760" y="1341255"/>
            <a:ext cx="1554480" cy="527213"/>
          </a:xfrm>
        </p:spPr>
        <p:txBody>
          <a:bodyPr/>
          <a:lstStyle>
            <a:lvl1pPr algn="ctr">
              <a:defRPr sz="1300" spc="0" baseline="0">
                <a:solidFill>
                  <a:schemeClr val="tx1"/>
                </a:solidFill>
                <a:latin typeface="+mn-lt"/>
              </a:defRPr>
            </a:lvl1pPr>
          </a:lstStyle>
          <a:p>
            <a:fld id="{03FCE02C-6EC6-4E09-BC2C-9FDED4DE236E}" type="datetimeFigureOut">
              <a:rPr lang="en-US" smtClean="0"/>
              <a:pPr/>
              <a:t>1/6/2019</a:t>
            </a:fld>
            <a:endParaRPr lang="en-US" dirty="0"/>
          </a:p>
        </p:txBody>
      </p:sp>
      <p:sp>
        <p:nvSpPr>
          <p:cNvPr id="21" name="Footer Placeholder 20"/>
          <p:cNvSpPr>
            <a:spLocks noGrp="1"/>
          </p:cNvSpPr>
          <p:nvPr>
            <p:ph type="ftr" sz="quarter" idx="11"/>
          </p:nvPr>
        </p:nvSpPr>
        <p:spPr>
          <a:xfrm>
            <a:off x="1453896" y="5211060"/>
            <a:ext cx="5905500" cy="228600"/>
          </a:xfrm>
        </p:spPr>
        <p:txBody>
          <a:bodyPr/>
          <a:lstStyle>
            <a:lvl1pPr algn="l">
              <a:defRPr>
                <a:solidFill>
                  <a:schemeClr val="tx1">
                    <a:lumMod val="75000"/>
                    <a:lumOff val="25000"/>
                  </a:schemeClr>
                </a:solidFill>
              </a:defRPr>
            </a:lvl1pPr>
          </a:lstStyle>
          <a:p>
            <a:endParaRPr lang="en-US" dirty="0"/>
          </a:p>
        </p:txBody>
      </p:sp>
      <p:sp>
        <p:nvSpPr>
          <p:cNvPr id="22" name="Slide Number Placeholder 21"/>
          <p:cNvSpPr>
            <a:spLocks noGrp="1"/>
          </p:cNvSpPr>
          <p:nvPr>
            <p:ph type="sldNum" sz="quarter" idx="12"/>
          </p:nvPr>
        </p:nvSpPr>
        <p:spPr>
          <a:xfrm>
            <a:off x="8606919" y="5212080"/>
            <a:ext cx="2111881" cy="228600"/>
          </a:xfrm>
        </p:spPr>
        <p:txBody>
          <a:bodyPr/>
          <a:lstStyle>
            <a:lvl1pPr>
              <a:defRPr>
                <a:solidFill>
                  <a:schemeClr val="tx1">
                    <a:lumMod val="75000"/>
                    <a:lumOff val="25000"/>
                  </a:schemeClr>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xmlns="" val="2594618615"/>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FB075A7A-4A9A-410F-B848-AB998ACC9419}" type="datetimeFigureOut">
              <a:rPr lang="en-US" smtClean="0"/>
              <a:pPr/>
              <a:t>1/6/2019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xmlns="" val="32929072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1600" y="762000"/>
            <a:ext cx="2362200" cy="5257800"/>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838200" y="762000"/>
            <a:ext cx="8077200" cy="5257800"/>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A5F3E88-2D66-4D17-B0FA-EA13CB20B2FF}" type="datetimeFigureOut">
              <a:rPr lang="en-US" smtClean="0"/>
              <a:pPr/>
              <a:t>1/6/2019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xmlns="" val="21281663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4D8F36E1-9596-4E98-8786-4A17C5D29C65}" type="datetimeFigureOut">
              <a:rPr lang="en-US" smtClean="0"/>
              <a:pPr/>
              <a:t>1/6/2019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xmlns="" val="32337332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2" name="Rectangle 21"/>
          <p:cNvSpPr/>
          <p:nvPr/>
        </p:nvSpPr>
        <p:spPr>
          <a:xfrm>
            <a:off x="0" y="0"/>
            <a:ext cx="12192000" cy="6858000"/>
          </a:xfrm>
          <a:prstGeom prst="rect">
            <a:avLst/>
          </a:prstGeom>
          <a:blipFill dpi="0" rotWithShape="1">
            <a:blip r:embed="rId2">
              <a:alphaModFix amt="45000"/>
              <a:duotone>
                <a:schemeClr val="accent2">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3" name="Rectangle 22"/>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24" name="Rectangle 23"/>
          <p:cNvSpPr/>
          <p:nvPr/>
        </p:nvSpPr>
        <p:spPr>
          <a:xfrm>
            <a:off x="1447800"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30" name="Rectangle 29"/>
          <p:cNvSpPr/>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31" name="Group 30"/>
          <p:cNvGrpSpPr/>
          <p:nvPr/>
        </p:nvGrpSpPr>
        <p:grpSpPr>
          <a:xfrm>
            <a:off x="5250180" y="1267730"/>
            <a:ext cx="1691640" cy="645295"/>
            <a:chOff x="5318306" y="1386268"/>
            <a:chExt cx="1567331" cy="645295"/>
          </a:xfrm>
        </p:grpSpPr>
        <p:cxnSp>
          <p:nvCxnSpPr>
            <p:cNvPr id="32" name="Straight Connector 31"/>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1563623" y="2094309"/>
            <a:ext cx="9070848" cy="2587752"/>
          </a:xfrm>
        </p:spPr>
        <p:txBody>
          <a:bodyPr anchor="ctr">
            <a:noAutofit/>
          </a:bodyPr>
          <a:lstStyle>
            <a:lvl1pPr algn="ctr">
              <a:lnSpc>
                <a:spcPct val="83000"/>
              </a:lnSpc>
              <a:defRPr lang="en-US" sz="7200" kern="1200" cap="all" spc="-100" baseline="0" dirty="0">
                <a:solidFill>
                  <a:schemeClr val="tx1">
                    <a:lumMod val="85000"/>
                    <a:lumOff val="15000"/>
                  </a:schemeClr>
                </a:solidFill>
                <a:effectLst/>
                <a:latin typeface="+mj-lt"/>
                <a:ea typeface="+mn-ea"/>
                <a:cs typeface="+mn-cs"/>
              </a:defRPr>
            </a:lvl1pPr>
          </a:lstStyle>
          <a:p>
            <a:r>
              <a:rPr lang="ru-RU"/>
              <a:t>Образец заголовка</a:t>
            </a:r>
            <a:endParaRPr lang="en-US" dirty="0"/>
          </a:p>
        </p:txBody>
      </p:sp>
      <p:sp>
        <p:nvSpPr>
          <p:cNvPr id="3" name="Text Placeholder 2"/>
          <p:cNvSpPr>
            <a:spLocks noGrp="1"/>
          </p:cNvSpPr>
          <p:nvPr>
            <p:ph type="body" idx="1"/>
          </p:nvPr>
        </p:nvSpPr>
        <p:spPr>
          <a:xfrm>
            <a:off x="1563624" y="4682062"/>
            <a:ext cx="9070848" cy="457200"/>
          </a:xfrm>
        </p:spPr>
        <p:txBody>
          <a:bodyPr anchor="t">
            <a:normAutofit/>
          </a:bodyPr>
          <a:lstStyle>
            <a:lvl1pPr marL="0" indent="0" algn="ctr">
              <a:buNone/>
              <a:defRPr sz="1600">
                <a:solidFill>
                  <a:schemeClr val="tx1"/>
                </a:solidFill>
                <a:effectLst/>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a:xfrm>
            <a:off x="5321808" y="1344502"/>
            <a:ext cx="1554480" cy="530352"/>
          </a:xfrm>
        </p:spPr>
        <p:txBody>
          <a:bodyPr/>
          <a:lstStyle>
            <a:lvl1pPr algn="ctr">
              <a:defRPr lang="en-US" sz="1300" kern="1200" spc="0" baseline="0">
                <a:solidFill>
                  <a:schemeClr val="tx1"/>
                </a:solidFill>
                <a:latin typeface="+mn-lt"/>
                <a:ea typeface="+mn-ea"/>
                <a:cs typeface="+mn-cs"/>
              </a:defRPr>
            </a:lvl1pPr>
          </a:lstStyle>
          <a:p>
            <a:fld id="{EE4D1A55-63BC-4BA2-9538-7DDEADA10621}" type="datetimeFigureOut">
              <a:rPr lang="en-US" smtClean="0"/>
              <a:pPr/>
              <a:t>1/6/2019</a:t>
            </a:fld>
            <a:endParaRPr lang="en-US" dirty="0"/>
          </a:p>
        </p:txBody>
      </p:sp>
      <p:sp>
        <p:nvSpPr>
          <p:cNvPr id="5" name="Footer Placeholder 4"/>
          <p:cNvSpPr>
            <a:spLocks noGrp="1"/>
          </p:cNvSpPr>
          <p:nvPr>
            <p:ph type="ftr" sz="quarter" idx="11"/>
          </p:nvPr>
        </p:nvSpPr>
        <p:spPr>
          <a:xfrm>
            <a:off x="1453553" y="5211060"/>
            <a:ext cx="5907024" cy="228600"/>
          </a:xfrm>
        </p:spPr>
        <p:txBody>
          <a:bodyPr/>
          <a:lstStyle>
            <a:lvl1pPr algn="l">
              <a:defRPr/>
            </a:lvl1pPr>
          </a:lstStyle>
          <a:p>
            <a:endParaRPr lang="en-US" dirty="0"/>
          </a:p>
        </p:txBody>
      </p:sp>
      <p:sp>
        <p:nvSpPr>
          <p:cNvPr id="6" name="Slide Number Placeholder 5"/>
          <p:cNvSpPr>
            <a:spLocks noGrp="1"/>
          </p:cNvSpPr>
          <p:nvPr>
            <p:ph type="sldNum" sz="quarter" idx="12"/>
          </p:nvPr>
        </p:nvSpPr>
        <p:spPr>
          <a:xfrm>
            <a:off x="8604504" y="5211060"/>
            <a:ext cx="2112264" cy="228600"/>
          </a:xfrm>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xmlns="" val="161726622"/>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106680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637032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66D01ABB-8821-4BF5-97A9-E1A66ACAEAA9}" type="datetimeFigureOut">
              <a:rPr lang="en-US" smtClean="0"/>
              <a:pPr/>
              <a:t>1/6/2019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xmlns="" val="22261814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Text Placeholder 2"/>
          <p:cNvSpPr>
            <a:spLocks noGrp="1"/>
          </p:cNvSpPr>
          <p:nvPr>
            <p:ph type="body" idx="1"/>
          </p:nvPr>
        </p:nvSpPr>
        <p:spPr>
          <a:xfrm>
            <a:off x="1069848" y="2074334"/>
            <a:ext cx="4754880" cy="640080"/>
          </a:xfrm>
        </p:spPr>
        <p:txBody>
          <a:bodyPr anchor="ctr">
            <a:normAutofit/>
          </a:bodyPr>
          <a:lstStyle>
            <a:lvl1pPr marL="0" indent="0" algn="ctr">
              <a:spcBef>
                <a:spcPts val="0"/>
              </a:spcBef>
              <a:buNone/>
              <a:defRPr sz="1900" b="0">
                <a:solidFill>
                  <a:schemeClr val="tx2"/>
                </a:solidFill>
                <a:latin typeface="+mn-lt"/>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1069848" y="2755898"/>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373368" y="2074334"/>
            <a:ext cx="4754880" cy="640080"/>
          </a:xfrm>
        </p:spPr>
        <p:txBody>
          <a:bodyPr anchor="ctr">
            <a:normAutofit/>
          </a:bodyPr>
          <a:lstStyle>
            <a:lvl1pPr marL="0" indent="0" algn="ctr">
              <a:spcBef>
                <a:spcPts val="0"/>
              </a:spcBef>
              <a:buNone/>
              <a:defRPr sz="1900" b="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6373368" y="2756581"/>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20C37B1C-D4A1-4A4F-A470-80868146AFC5}" type="datetimeFigureOut">
              <a:rPr lang="en-US" smtClean="0"/>
              <a:pPr/>
              <a:t>1/6/2019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xmlns="" val="13814613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6D31D1B9-F39E-471E-80A9-595CAA5664AD}" type="datetimeFigureOut">
              <a:rPr lang="en-US" smtClean="0"/>
              <a:pPr/>
              <a:t>1/6/2019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xmlns="" val="24689121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FCEABC-E2B9-4606-A74F-CB06AF596887}" type="datetimeFigureOut">
              <a:rPr lang="en-US" smtClean="0"/>
              <a:pPr/>
              <a:t>1/6/2019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xmlns="" val="14631680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6" name="Rectangle 15"/>
          <p:cNvSpPr/>
          <p:nvPr/>
        </p:nvSpPr>
        <p:spPr>
          <a:xfrm>
            <a:off x="245529" y="237744"/>
            <a:ext cx="8531352" cy="638251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9020386" y="237744"/>
            <a:ext cx="2926080" cy="6382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7392"/>
            <a:ext cx="2430780" cy="1645920"/>
          </a:xfrm>
        </p:spPr>
        <p:txBody>
          <a:bodyPr anchor="b">
            <a:normAutofit/>
          </a:bodyPr>
          <a:lstStyle>
            <a:lvl1pPr algn="l" defTabSz="914400" rtl="0" eaLnBrk="1" latinLnBrk="0" hangingPunct="1">
              <a:lnSpc>
                <a:spcPct val="90000"/>
              </a:lnSpc>
              <a:spcBef>
                <a:spcPct val="0"/>
              </a:spcBef>
              <a:buNone/>
              <a:defRPr lang="en-US" sz="2800" b="0" kern="1200" cap="none" spc="0" baseline="0" dirty="0">
                <a:solidFill>
                  <a:srgbClr val="FFFFFF"/>
                </a:solidFill>
                <a:effectLst/>
                <a:latin typeface="+mj-lt"/>
                <a:ea typeface="+mn-ea"/>
                <a:cs typeface="+mn-cs"/>
              </a:defRPr>
            </a:lvl1pPr>
          </a:lstStyle>
          <a:p>
            <a:r>
              <a:rPr lang="ru-RU"/>
              <a:t>Образец заголовка</a:t>
            </a:r>
            <a:endParaRPr lang="en-US" dirty="0"/>
          </a:p>
        </p:txBody>
      </p:sp>
      <p:sp>
        <p:nvSpPr>
          <p:cNvPr id="3" name="Content Placeholder 2"/>
          <p:cNvSpPr>
            <a:spLocks noGrp="1"/>
          </p:cNvSpPr>
          <p:nvPr>
            <p:ph idx="1"/>
          </p:nvPr>
        </p:nvSpPr>
        <p:spPr>
          <a:xfrm>
            <a:off x="685800" y="609600"/>
            <a:ext cx="7772400" cy="53340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9296400" y="2286000"/>
            <a:ext cx="2430780" cy="3505200"/>
          </a:xfrm>
        </p:spPr>
        <p:txBody>
          <a:bodyPr>
            <a:normAutofit/>
          </a:bodyPr>
          <a:lstStyle>
            <a:lvl1pPr marL="0" indent="0">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8" name="Date Placeholder 7"/>
          <p:cNvSpPr>
            <a:spLocks noGrp="1"/>
          </p:cNvSpPr>
          <p:nvPr>
            <p:ph type="dt" sz="half" idx="10"/>
          </p:nvPr>
        </p:nvSpPr>
        <p:spPr/>
        <p:txBody>
          <a:bodyPr/>
          <a:lstStyle/>
          <a:p>
            <a:fld id="{FA8850A0-01A3-4F4E-AA52-F716A9BFD4EB}" type="datetimeFigureOut">
              <a:rPr lang="en-US" smtClean="0"/>
              <a:pPr/>
              <a:t>1/6/2019</a:t>
            </a:fld>
            <a:endParaRPr lang="en-US" dirty="0"/>
          </a:p>
        </p:txBody>
      </p:sp>
      <p:sp>
        <p:nvSpPr>
          <p:cNvPr id="9" name="Footer Placeholder 8"/>
          <p:cNvSpPr>
            <a:spLocks noGrp="1"/>
          </p:cNvSpPr>
          <p:nvPr>
            <p:ph type="ftr" sz="quarter" idx="11"/>
          </p:nvPr>
        </p:nvSpPr>
        <p:spPr/>
        <p:txBody>
          <a:bodyPr/>
          <a:lstStyle>
            <a:lvl1pPr algn="r">
              <a:defRPr/>
            </a:lvl1pPr>
          </a:lstStyle>
          <a:p>
            <a:endParaRPr lang="en-US" dirty="0"/>
          </a:p>
        </p:txBody>
      </p:sp>
      <p:sp>
        <p:nvSpPr>
          <p:cNvPr id="11" name="Slide Number Placeholder 10"/>
          <p:cNvSpPr>
            <a:spLocks noGrp="1"/>
          </p:cNvSpPr>
          <p:nvPr>
            <p:ph type="sldNum" sz="quarter" idx="12"/>
          </p:nvPr>
        </p:nvSpPr>
        <p:spPr>
          <a:xfrm>
            <a:off x="10393677" y="6223002"/>
            <a:ext cx="1463040" cy="274320"/>
          </a:xfrm>
        </p:spPr>
        <p:txBody>
          <a:bodyPr/>
          <a:lstStyle>
            <a:lvl1pPr>
              <a:defRPr>
                <a:solidFill>
                  <a:srgbClr val="FFFFFF"/>
                </a:solidFill>
              </a:defRPr>
            </a:lvl1pPr>
          </a:lstStyle>
          <a:p>
            <a:fld id="{4FAB73BC-B049-4115-A692-8D63A059BFB8}" type="slidenum">
              <a:rPr lang="en-US" smtClean="0"/>
              <a:pPr/>
              <a:t>‹#›</a:t>
            </a:fld>
            <a:endParaRPr lang="en-US" dirty="0"/>
          </a:p>
        </p:txBody>
      </p:sp>
      <p:sp>
        <p:nvSpPr>
          <p:cNvPr id="12" name="Rectangle 11"/>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xmlns="" val="7571839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4" name="Rectangle 13"/>
          <p:cNvSpPr/>
          <p:nvPr/>
        </p:nvSpPr>
        <p:spPr>
          <a:xfrm>
            <a:off x="9020386" y="237744"/>
            <a:ext cx="2926080" cy="6382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3504"/>
            <a:ext cx="2432304" cy="1645920"/>
          </a:xfrm>
        </p:spPr>
        <p:txBody>
          <a:bodyPr anchor="b">
            <a:noAutofit/>
          </a:bodyPr>
          <a:lstStyle>
            <a:lvl1pPr algn="l">
              <a:defRPr sz="2800" b="0">
                <a:solidFill>
                  <a:srgbClr val="FFFFFF"/>
                </a:solidFill>
                <a:latin typeface="+mj-lt"/>
              </a:defRPr>
            </a:lvl1pPr>
          </a:lstStyle>
          <a:p>
            <a:r>
              <a:rPr lang="ru-RU"/>
              <a:t>Образец заголовка</a:t>
            </a:r>
            <a:endParaRPr lang="en-US" dirty="0"/>
          </a:p>
        </p:txBody>
      </p:sp>
      <p:sp>
        <p:nvSpPr>
          <p:cNvPr id="3" name="Picture Placeholder 2"/>
          <p:cNvSpPr>
            <a:spLocks noGrp="1" noChangeAspect="1"/>
          </p:cNvSpPr>
          <p:nvPr>
            <p:ph type="pic" idx="1"/>
          </p:nvPr>
        </p:nvSpPr>
        <p:spPr>
          <a:xfrm>
            <a:off x="228599" y="237744"/>
            <a:ext cx="8531352" cy="6382512"/>
          </a:xfrm>
          <a:solidFill>
            <a:schemeClr val="accent1">
              <a:lumMod val="60000"/>
              <a:lumOff val="40000"/>
            </a:schemeClr>
          </a:solidFill>
          <a:ln>
            <a:noFill/>
          </a:ln>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dirty="0"/>
          </a:p>
        </p:txBody>
      </p:sp>
      <p:sp>
        <p:nvSpPr>
          <p:cNvPr id="4" name="Text Placeholder 3"/>
          <p:cNvSpPr>
            <a:spLocks noGrp="1"/>
          </p:cNvSpPr>
          <p:nvPr>
            <p:ph type="body" sz="half" idx="2"/>
          </p:nvPr>
        </p:nvSpPr>
        <p:spPr>
          <a:xfrm>
            <a:off x="9296400" y="2286000"/>
            <a:ext cx="2432304" cy="3502152"/>
          </a:xfrm>
        </p:spPr>
        <p:txBody>
          <a:bodyPr>
            <a:normAutofit/>
          </a:bodyPr>
          <a:lstStyle>
            <a:lvl1pPr marL="0" indent="0" algn="l">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lvl1pPr>
              <a:defRPr>
                <a:solidFill>
                  <a:srgbClr val="FFFFFF"/>
                </a:solidFill>
                <a:effectLst>
                  <a:outerShdw blurRad="12700" dist="6350" dir="2700000" algn="tl" rotWithShape="0">
                    <a:prstClr val="black">
                      <a:alpha val="40000"/>
                    </a:prstClr>
                  </a:outerShdw>
                </a:effectLst>
              </a:defRPr>
            </a:lvl1pPr>
          </a:lstStyle>
          <a:p>
            <a:fld id="{E5811CCA-BB49-46C7-A0E2-F42339750F9A}" type="datetimeFigureOut">
              <a:rPr lang="en-US" smtClean="0"/>
              <a:pPr/>
              <a:t>1/6/2019</a:t>
            </a:fld>
            <a:endParaRPr lang="en-US" dirty="0"/>
          </a:p>
        </p:txBody>
      </p:sp>
      <p:sp>
        <p:nvSpPr>
          <p:cNvPr id="6" name="Footer Placeholder 5"/>
          <p:cNvSpPr>
            <a:spLocks noGrp="1"/>
          </p:cNvSpPr>
          <p:nvPr>
            <p:ph type="ftr" sz="quarter" idx="11"/>
          </p:nvPr>
        </p:nvSpPr>
        <p:spPr/>
        <p:txBody>
          <a:bodyPr/>
          <a:lstStyle>
            <a:lvl1pPr marL="0" algn="r" defTabSz="914400" rtl="0" eaLnBrk="1" latinLnBrk="0" hangingPunct="1">
              <a:defRPr lang="en-US" sz="1000" kern="1200" dirty="0">
                <a:solidFill>
                  <a:srgbClr val="FFFFFF"/>
                </a:solidFill>
                <a:effectLst>
                  <a:outerShdw blurRad="12700" dist="6350" dir="2700000" algn="tl" rotWithShape="0">
                    <a:prstClr val="black">
                      <a:alpha val="40000"/>
                    </a:prstClr>
                  </a:outerShdw>
                </a:effectLst>
                <a:latin typeface="+mn-lt"/>
                <a:ea typeface="+mn-ea"/>
                <a:cs typeface="+mn-cs"/>
              </a:defRPr>
            </a:lvl1pPr>
          </a:lstStyle>
          <a:p>
            <a:endParaRPr lang="en-US" dirty="0"/>
          </a:p>
        </p:txBody>
      </p:sp>
      <p:sp>
        <p:nvSpPr>
          <p:cNvPr id="7" name="Slide Number Placeholder 6"/>
          <p:cNvSpPr>
            <a:spLocks noGrp="1"/>
          </p:cNvSpPr>
          <p:nvPr>
            <p:ph type="sldNum" sz="quarter" idx="12"/>
          </p:nvPr>
        </p:nvSpPr>
        <p:spPr>
          <a:xfrm>
            <a:off x="10396728" y="6227064"/>
            <a:ext cx="1463040" cy="274320"/>
          </a:xfrm>
        </p:spPr>
        <p:txBody>
          <a:bodyPr/>
          <a:lstStyle>
            <a:lvl1pPr>
              <a:defRPr>
                <a:solidFill>
                  <a:srgbClr val="FFFFFF"/>
                </a:solidFill>
              </a:defRPr>
            </a:lvl1pPr>
          </a:lstStyle>
          <a:p>
            <a:fld id="{4FAB73BC-B049-4115-A692-8D63A059BFB8}" type="slidenum">
              <a:rPr lang="en-US" smtClean="0"/>
              <a:pPr/>
              <a:t>‹#›</a:t>
            </a:fld>
            <a:endParaRPr lang="en-US" dirty="0"/>
          </a:p>
        </p:txBody>
      </p:sp>
      <p:sp>
        <p:nvSpPr>
          <p:cNvPr id="10" name="Rectangle 9"/>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xmlns="" val="27827280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4696" y="237744"/>
            <a:ext cx="11722608" cy="6382512"/>
          </a:xfrm>
          <a:prstGeom prst="rect">
            <a:avLst/>
          </a:prstGeom>
          <a:solidFill>
            <a:schemeClr val="bg2"/>
          </a:solidFill>
          <a:ln w="6350" cap="flat" cmpd="sng" algn="ctr">
            <a:noFill/>
            <a:prstDash val="solid"/>
          </a:ln>
          <a:effectLst>
            <a:softEdge rad="0"/>
          </a:effectLst>
        </p:spPr>
      </p:sp>
      <p:sp>
        <p:nvSpPr>
          <p:cNvPr id="2" name="Title Placeholder 1"/>
          <p:cNvSpPr>
            <a:spLocks noGrp="1"/>
          </p:cNvSpPr>
          <p:nvPr>
            <p:ph type="title"/>
          </p:nvPr>
        </p:nvSpPr>
        <p:spPr>
          <a:xfrm>
            <a:off x="1066800" y="642594"/>
            <a:ext cx="10058400" cy="1371600"/>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1066800" y="2103120"/>
            <a:ext cx="10058400" cy="3931920"/>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274320" y="6307672"/>
            <a:ext cx="2743200" cy="274320"/>
          </a:xfrm>
          <a:prstGeom prst="rect">
            <a:avLst/>
          </a:prstGeom>
        </p:spPr>
        <p:txBody>
          <a:bodyPr vert="horz" lIns="91440" tIns="45720" rIns="91440" bIns="45720" rtlCol="0" anchor="b"/>
          <a:lstStyle>
            <a:lvl1pPr algn="l">
              <a:defRPr sz="1000">
                <a:solidFill>
                  <a:schemeClr val="tx1">
                    <a:lumMod val="75000"/>
                    <a:lumOff val="25000"/>
                  </a:schemeClr>
                </a:solidFill>
              </a:defRPr>
            </a:lvl1pPr>
          </a:lstStyle>
          <a:p>
            <a:fld id="{17205CAA-4E5A-4223-BD55-C5D2841AC9EF}" type="datetimeFigureOut">
              <a:rPr lang="en-US" smtClean="0"/>
              <a:pPr/>
              <a:t>1/6/2019</a:t>
            </a:fld>
            <a:endParaRPr lang="en-US" dirty="0"/>
          </a:p>
        </p:txBody>
      </p:sp>
      <p:sp>
        <p:nvSpPr>
          <p:cNvPr id="5" name="Footer Placeholder 4"/>
          <p:cNvSpPr>
            <a:spLocks noGrp="1"/>
          </p:cNvSpPr>
          <p:nvPr>
            <p:ph type="ftr" sz="quarter" idx="3"/>
          </p:nvPr>
        </p:nvSpPr>
        <p:spPr>
          <a:xfrm>
            <a:off x="3489960" y="6307672"/>
            <a:ext cx="5212080" cy="274320"/>
          </a:xfrm>
          <a:prstGeom prst="rect">
            <a:avLst/>
          </a:prstGeom>
        </p:spPr>
        <p:txBody>
          <a:bodyPr vert="horz" lIns="91440" tIns="45720" rIns="91440" bIns="45720" rtlCol="0" anchor="b"/>
          <a:lstStyle>
            <a:lvl1pPr algn="ctr">
              <a:defRPr sz="1000">
                <a:solidFill>
                  <a:schemeClr val="tx1">
                    <a:lumMod val="75000"/>
                    <a:lumOff val="25000"/>
                  </a:schemeClr>
                </a:solidFill>
              </a:defRPr>
            </a:lvl1pPr>
          </a:lstStyle>
          <a:p>
            <a:endParaRPr lang="en-US" dirty="0"/>
          </a:p>
        </p:txBody>
      </p:sp>
      <p:sp>
        <p:nvSpPr>
          <p:cNvPr id="6" name="Slide Number Placeholder 5"/>
          <p:cNvSpPr>
            <a:spLocks noGrp="1"/>
          </p:cNvSpPr>
          <p:nvPr>
            <p:ph type="sldNum" sz="quarter" idx="4"/>
          </p:nvPr>
        </p:nvSpPr>
        <p:spPr>
          <a:xfrm>
            <a:off x="10469880" y="6307672"/>
            <a:ext cx="1463040" cy="274320"/>
          </a:xfrm>
          <a:prstGeom prst="rect">
            <a:avLst/>
          </a:prstGeom>
        </p:spPr>
        <p:txBody>
          <a:bodyPr vert="horz" lIns="91440" tIns="45720" rIns="91440" bIns="45720" rtlCol="0" anchor="b"/>
          <a:lstStyle>
            <a:lvl1pPr algn="r">
              <a:defRPr sz="1000">
                <a:solidFill>
                  <a:schemeClr val="tx1">
                    <a:lumMod val="75000"/>
                    <a:lumOff val="25000"/>
                  </a:schemeClr>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xmlns="" val="4264417381"/>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hf sldNum="0" hdr="0" ftr="0" dt="0"/>
  <p:txStyles>
    <p:titleStyle>
      <a:lvl1pPr algn="l" defTabSz="914400" rtl="0" eaLnBrk="1" latinLnBrk="0" hangingPunct="1">
        <a:lnSpc>
          <a:spcPct val="90000"/>
        </a:lnSpc>
        <a:spcBef>
          <a:spcPct val="0"/>
        </a:spcBef>
        <a:buNone/>
        <a:defRPr lang="en-US" sz="4800" kern="1200" cap="none" spc="0" baseline="0" dirty="0">
          <a:solidFill>
            <a:schemeClr val="tx1">
              <a:lumMod val="85000"/>
              <a:lumOff val="15000"/>
            </a:schemeClr>
          </a:solidFill>
          <a:effectLst/>
          <a:latin typeface="+mj-lt"/>
          <a:ea typeface="+mn-ea"/>
          <a:cs typeface="+mn-cs"/>
        </a:defRPr>
      </a:lvl1pPr>
    </p:titleStyle>
    <p:bodyStyle>
      <a:lvl1pPr marL="182880" indent="-182880" algn="l" defTabSz="914400" rtl="0" eaLnBrk="1" latinLnBrk="0" hangingPunct="1">
        <a:lnSpc>
          <a:spcPct val="100000"/>
        </a:lnSpc>
        <a:spcBef>
          <a:spcPts val="900"/>
        </a:spcBef>
        <a:spcAft>
          <a:spcPts val="0"/>
        </a:spcAft>
        <a:buClr>
          <a:schemeClr val="tx1">
            <a:lumMod val="85000"/>
            <a:lumOff val="15000"/>
          </a:schemeClr>
        </a:buClr>
        <a:buFont typeface="Garamond" pitchFamily="18" charset="0"/>
        <a:buChar char="◦"/>
        <a:defRPr sz="18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6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2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19201124-A643-42FC-8B4E-0077C9AE17A4}"/>
              </a:ext>
            </a:extLst>
          </p:cNvPr>
          <p:cNvSpPr>
            <a:spLocks noGrp="1"/>
          </p:cNvSpPr>
          <p:nvPr>
            <p:ph type="ctrTitle"/>
          </p:nvPr>
        </p:nvSpPr>
        <p:spPr/>
        <p:txBody>
          <a:bodyPr/>
          <a:lstStyle/>
          <a:p>
            <a:r>
              <a:rPr lang="ru-RU" dirty="0"/>
              <a:t>«Иконопись в древнерусском искусстве»</a:t>
            </a:r>
          </a:p>
        </p:txBody>
      </p:sp>
      <p:sp>
        <p:nvSpPr>
          <p:cNvPr id="3" name="Подзаголовок 2">
            <a:extLst>
              <a:ext uri="{FF2B5EF4-FFF2-40B4-BE49-F238E27FC236}">
                <a16:creationId xmlns:a16="http://schemas.microsoft.com/office/drawing/2014/main" xmlns="" id="{A4E9334B-F44D-48D8-B58C-AEC58DC0BFCB}"/>
              </a:ext>
            </a:extLst>
          </p:cNvPr>
          <p:cNvSpPr>
            <a:spLocks noGrp="1"/>
          </p:cNvSpPr>
          <p:nvPr>
            <p:ph type="subTitle" idx="1"/>
          </p:nvPr>
        </p:nvSpPr>
        <p:spPr>
          <a:xfrm>
            <a:off x="6917634" y="5618921"/>
            <a:ext cx="4046618" cy="1331844"/>
          </a:xfrm>
        </p:spPr>
        <p:txBody>
          <a:bodyPr>
            <a:normAutofit/>
          </a:bodyPr>
          <a:lstStyle/>
          <a:p>
            <a:pPr algn="r"/>
            <a:endParaRPr lang="ru-RU" sz="1800" b="1" u="sng" dirty="0"/>
          </a:p>
        </p:txBody>
      </p:sp>
    </p:spTree>
    <p:extLst>
      <p:ext uri="{BB962C8B-B14F-4D97-AF65-F5344CB8AC3E}">
        <p14:creationId xmlns:p14="http://schemas.microsoft.com/office/powerpoint/2010/main" xmlns="" val="39949650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a:extLst>
              <a:ext uri="{FF2B5EF4-FFF2-40B4-BE49-F238E27FC236}">
                <a16:creationId xmlns:a16="http://schemas.microsoft.com/office/drawing/2014/main" xmlns="" id="{3C6F5BAD-943D-415D-9AFC-519E46CB0AB4}"/>
              </a:ext>
            </a:extLst>
          </p:cNvPr>
          <p:cNvPicPr>
            <a:picLocks noGrp="1" noChangeAspect="1"/>
          </p:cNvPicPr>
          <p:nvPr>
            <p:ph idx="1"/>
          </p:nvPr>
        </p:nvPicPr>
        <p:blipFill>
          <a:blip r:embed="rId2"/>
          <a:stretch>
            <a:fillRect/>
          </a:stretch>
        </p:blipFill>
        <p:spPr>
          <a:xfrm>
            <a:off x="8513541" y="612844"/>
            <a:ext cx="3220868" cy="5827849"/>
          </a:xfrm>
          <a:prstGeom prst="rect">
            <a:avLst/>
          </a:prstGeom>
        </p:spPr>
      </p:pic>
      <p:sp>
        <p:nvSpPr>
          <p:cNvPr id="5" name="Прямоугольник 4">
            <a:extLst>
              <a:ext uri="{FF2B5EF4-FFF2-40B4-BE49-F238E27FC236}">
                <a16:creationId xmlns:a16="http://schemas.microsoft.com/office/drawing/2014/main" xmlns="" id="{D434CA06-6C9C-4EC5-A5CC-55748FD26887}"/>
              </a:ext>
            </a:extLst>
          </p:cNvPr>
          <p:cNvSpPr/>
          <p:nvPr/>
        </p:nvSpPr>
        <p:spPr>
          <a:xfrm>
            <a:off x="457591" y="612844"/>
            <a:ext cx="7917783" cy="5632311"/>
          </a:xfrm>
          <a:prstGeom prst="rect">
            <a:avLst/>
          </a:prstGeom>
        </p:spPr>
        <p:txBody>
          <a:bodyPr wrap="square">
            <a:spAutoFit/>
          </a:bodyPr>
          <a:lstStyle/>
          <a:p>
            <a:r>
              <a:rPr lang="ru-RU" sz="2000" dirty="0"/>
              <a:t>Стиль Феофана Грека отличается выразительностью и экспрессией. Для его фресковых росписей характерна «скоропись»: почти монохромная живопись, </a:t>
            </a:r>
            <a:r>
              <a:rPr lang="ru-RU" sz="2000" dirty="0" err="1"/>
              <a:t>непроработанность</a:t>
            </a:r>
            <a:r>
              <a:rPr lang="ru-RU" sz="2000" dirty="0"/>
              <a:t> мелких деталей, но при этом изображения оказывают сильное воздействие на зрителя.</a:t>
            </a:r>
          </a:p>
          <a:p>
            <a:r>
              <a:rPr lang="ru-RU" sz="2000" dirty="0"/>
              <a:t>В творчестве Феофана Грека выразились византийское классическое начало (воспевание земной красоты как Божественного творения) и устремление к духовной аскезе, отвергающей внешнее, эффектное, красивое.</a:t>
            </a:r>
          </a:p>
          <a:p>
            <a:r>
              <a:rPr lang="ru-RU" sz="2000" dirty="0"/>
              <a:t>Искусство Феофана Грека внесло на Русь понятие христианской символики: символ Божественного света через передачу белых бликов, пробелов. Ограниченность цветовой гаммы символизирует образ монашеского отречения от многоцветия мира. Творческая личность Феофана Грека проявляется и в его революционном мышлении, отрешенности от канонов. Его религиозные переживания индивидуальны и тяготеют к монашескому подвижничеству.</a:t>
            </a:r>
          </a:p>
        </p:txBody>
      </p:sp>
    </p:spTree>
    <p:extLst>
      <p:ext uri="{BB962C8B-B14F-4D97-AF65-F5344CB8AC3E}">
        <p14:creationId xmlns:p14="http://schemas.microsoft.com/office/powerpoint/2010/main" xmlns="" val="2480799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6">
            <a:extLst>
              <a:ext uri="{FF2B5EF4-FFF2-40B4-BE49-F238E27FC236}">
                <a16:creationId xmlns:a16="http://schemas.microsoft.com/office/drawing/2014/main" xmlns="" id="{560DE640-EED3-408F-89B4-4E526CEAAE01}"/>
              </a:ext>
            </a:extLst>
          </p:cNvPr>
          <p:cNvSpPr/>
          <p:nvPr/>
        </p:nvSpPr>
        <p:spPr>
          <a:xfrm>
            <a:off x="680004" y="305068"/>
            <a:ext cx="6440556" cy="6247864"/>
          </a:xfrm>
          <a:prstGeom prst="rect">
            <a:avLst/>
          </a:prstGeom>
        </p:spPr>
        <p:txBody>
          <a:bodyPr wrap="square">
            <a:spAutoFit/>
          </a:bodyPr>
          <a:lstStyle/>
          <a:p>
            <a:r>
              <a:rPr lang="ru-RU" sz="2000" dirty="0"/>
              <a:t>Феофан Грек родился в Византии, даты жизни художника только предположительные: 1340-1410. Более 30 лет работал на Руси – сначала в Великом Новгороде, Нижнем Новгороде, Переславле-Залесском, Коломне, затем в Москве. Древнерусский писатель </a:t>
            </a:r>
            <a:r>
              <a:rPr lang="ru-RU" sz="2000" dirty="0" err="1"/>
              <a:t>Епифаний</a:t>
            </a:r>
            <a:r>
              <a:rPr lang="ru-RU" sz="2000" dirty="0"/>
              <a:t> Премудрый в своём письме к Кириллу, архимандриту Тверского </a:t>
            </a:r>
            <a:r>
              <a:rPr lang="ru-RU" sz="2000" dirty="0" err="1"/>
              <a:t>Спасо</a:t>
            </a:r>
            <a:r>
              <a:rPr lang="ru-RU" sz="2000" dirty="0"/>
              <a:t>-Афанасьевского монастыря сообщает, что Феофан расписал сорок церквей в Константинополе, </a:t>
            </a:r>
            <a:r>
              <a:rPr lang="ru-RU" sz="2000" dirty="0" err="1"/>
              <a:t>Галате</a:t>
            </a:r>
            <a:r>
              <a:rPr lang="ru-RU" sz="2000" dirty="0"/>
              <a:t>, Кафе (современная Феодосия) и других городах, т.е. на Русь он прибыл уже состоявшимся мастером.</a:t>
            </a:r>
          </a:p>
          <a:p>
            <a:r>
              <a:rPr lang="ru-RU" sz="2000" dirty="0"/>
              <a:t>Феофан родился, предположительно, в Константинополе (Византия). В связи со своим происхождением и получил на Руси прозвище «Грек». Сведений о нём сохранилось мало, в основном это отдельные факты, изложенные в летописях, а также указанное письмо </a:t>
            </a:r>
            <a:r>
              <a:rPr lang="ru-RU" sz="2000" dirty="0" err="1"/>
              <a:t>Епифания</a:t>
            </a:r>
            <a:r>
              <a:rPr lang="ru-RU" sz="2000" dirty="0"/>
              <a:t> Премудрого. </a:t>
            </a:r>
          </a:p>
        </p:txBody>
      </p:sp>
      <p:pic>
        <p:nvPicPr>
          <p:cNvPr id="9" name="Рисунок 8">
            <a:extLst>
              <a:ext uri="{FF2B5EF4-FFF2-40B4-BE49-F238E27FC236}">
                <a16:creationId xmlns:a16="http://schemas.microsoft.com/office/drawing/2014/main" xmlns="" id="{40EC98AE-E753-41AE-8DCD-54EA073DE0F5}"/>
              </a:ext>
            </a:extLst>
          </p:cNvPr>
          <p:cNvPicPr>
            <a:picLocks noChangeAspect="1"/>
          </p:cNvPicPr>
          <p:nvPr/>
        </p:nvPicPr>
        <p:blipFill>
          <a:blip r:embed="rId2"/>
          <a:stretch>
            <a:fillRect/>
          </a:stretch>
        </p:blipFill>
        <p:spPr>
          <a:xfrm>
            <a:off x="7372351" y="460844"/>
            <a:ext cx="4236553" cy="5292172"/>
          </a:xfrm>
          <a:prstGeom prst="rect">
            <a:avLst/>
          </a:prstGeom>
        </p:spPr>
      </p:pic>
      <p:sp>
        <p:nvSpPr>
          <p:cNvPr id="10" name="Прямоугольник 9">
            <a:extLst>
              <a:ext uri="{FF2B5EF4-FFF2-40B4-BE49-F238E27FC236}">
                <a16:creationId xmlns:a16="http://schemas.microsoft.com/office/drawing/2014/main" xmlns="" id="{E77A6C23-B83C-400C-98C0-36A9B9D4B560}"/>
              </a:ext>
            </a:extLst>
          </p:cNvPr>
          <p:cNvSpPr/>
          <p:nvPr/>
        </p:nvSpPr>
        <p:spPr>
          <a:xfrm>
            <a:off x="7222435" y="5753016"/>
            <a:ext cx="5062331" cy="738664"/>
          </a:xfrm>
          <a:prstGeom prst="rect">
            <a:avLst/>
          </a:prstGeom>
        </p:spPr>
        <p:txBody>
          <a:bodyPr wrap="square">
            <a:spAutoFit/>
          </a:bodyPr>
          <a:lstStyle/>
          <a:p>
            <a:r>
              <a:rPr lang="ru-RU" sz="1400" dirty="0"/>
              <a:t>Икона «Преображение Иисуса Христа пред учениками на горе Фавор» (</a:t>
            </a:r>
            <a:r>
              <a:rPr lang="ru-RU" sz="1400" dirty="0" err="1"/>
              <a:t>ок</a:t>
            </a:r>
            <a:r>
              <a:rPr lang="ru-RU" sz="1400" dirty="0"/>
              <a:t>. 1403). Государственная Третьяковская галерея (Москва)</a:t>
            </a:r>
          </a:p>
        </p:txBody>
      </p:sp>
    </p:spTree>
    <p:extLst>
      <p:ext uri="{BB962C8B-B14F-4D97-AF65-F5344CB8AC3E}">
        <p14:creationId xmlns:p14="http://schemas.microsoft.com/office/powerpoint/2010/main" xmlns="" val="61957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a:extLst>
              <a:ext uri="{FF2B5EF4-FFF2-40B4-BE49-F238E27FC236}">
                <a16:creationId xmlns:a16="http://schemas.microsoft.com/office/drawing/2014/main" xmlns="" id="{7D533E93-96C5-4BC7-98AE-BDC768EB65FC}"/>
              </a:ext>
            </a:extLst>
          </p:cNvPr>
          <p:cNvSpPr/>
          <p:nvPr/>
        </p:nvSpPr>
        <p:spPr>
          <a:xfrm>
            <a:off x="530086" y="420831"/>
            <a:ext cx="5565913" cy="3785652"/>
          </a:xfrm>
          <a:prstGeom prst="rect">
            <a:avLst/>
          </a:prstGeom>
        </p:spPr>
        <p:txBody>
          <a:bodyPr wrap="square">
            <a:spAutoFit/>
          </a:bodyPr>
          <a:lstStyle/>
          <a:p>
            <a:r>
              <a:rPr lang="ru-RU" sz="2000" dirty="0"/>
              <a:t>В 1370-х годах Феофан прибыл в Новгород Великий и расписал </a:t>
            </a:r>
            <a:r>
              <a:rPr lang="ru-RU" sz="2000" dirty="0" err="1"/>
              <a:t>Спасо</a:t>
            </a:r>
            <a:r>
              <a:rPr lang="ru-RU" sz="2000" dirty="0"/>
              <a:t>-Преображенскую церковь на Ильине улице. Фрески </a:t>
            </a:r>
            <a:r>
              <a:rPr lang="ru-RU" sz="2000" dirty="0" err="1"/>
              <a:t>Спасо</a:t>
            </a:r>
            <a:r>
              <a:rPr lang="ru-RU" sz="2000" dirty="0"/>
              <a:t>-Преображенской церкви – первая известная работа Феофана на Руси. Эти фрески дошли до нас только в виде фрагментов. Лучше всего сохранились фрески купола: Пантократор (Вседержитель), фигуры архангелов и шестикрылых серафимов. В барабане купола – фигуры </a:t>
            </a:r>
            <a:r>
              <a:rPr lang="ru-RU" sz="2000" dirty="0" err="1"/>
              <a:t>праотцев</a:t>
            </a:r>
            <a:r>
              <a:rPr lang="ru-RU" sz="2000" dirty="0"/>
              <a:t> в рост.</a:t>
            </a:r>
          </a:p>
        </p:txBody>
      </p:sp>
      <p:pic>
        <p:nvPicPr>
          <p:cNvPr id="4" name="Рисунок 3">
            <a:extLst>
              <a:ext uri="{FF2B5EF4-FFF2-40B4-BE49-F238E27FC236}">
                <a16:creationId xmlns:a16="http://schemas.microsoft.com/office/drawing/2014/main" xmlns="" id="{E4A29C33-9E23-449D-9AD4-70927B31EB4A}"/>
              </a:ext>
            </a:extLst>
          </p:cNvPr>
          <p:cNvPicPr>
            <a:picLocks noChangeAspect="1"/>
          </p:cNvPicPr>
          <p:nvPr/>
        </p:nvPicPr>
        <p:blipFill>
          <a:blip r:embed="rId2"/>
          <a:stretch>
            <a:fillRect/>
          </a:stretch>
        </p:blipFill>
        <p:spPr>
          <a:xfrm>
            <a:off x="6203674" y="420831"/>
            <a:ext cx="5458240" cy="5458240"/>
          </a:xfrm>
          <a:prstGeom prst="rect">
            <a:avLst/>
          </a:prstGeom>
        </p:spPr>
      </p:pic>
      <p:sp>
        <p:nvSpPr>
          <p:cNvPr id="5" name="Прямоугольник 4">
            <a:extLst>
              <a:ext uri="{FF2B5EF4-FFF2-40B4-BE49-F238E27FC236}">
                <a16:creationId xmlns:a16="http://schemas.microsoft.com/office/drawing/2014/main" xmlns="" id="{8386A6F5-8B0B-4367-A7B4-96E65642F4AF}"/>
              </a:ext>
            </a:extLst>
          </p:cNvPr>
          <p:cNvSpPr/>
          <p:nvPr/>
        </p:nvSpPr>
        <p:spPr>
          <a:xfrm>
            <a:off x="6591448" y="6067837"/>
            <a:ext cx="4682692" cy="369332"/>
          </a:xfrm>
          <a:prstGeom prst="rect">
            <a:avLst/>
          </a:prstGeom>
        </p:spPr>
        <p:txBody>
          <a:bodyPr wrap="none">
            <a:spAutoFit/>
          </a:bodyPr>
          <a:lstStyle/>
          <a:p>
            <a:r>
              <a:rPr lang="ru-RU" dirty="0"/>
              <a:t>Феофан Грек. Пантократор (Христос)</a:t>
            </a:r>
          </a:p>
        </p:txBody>
      </p:sp>
    </p:spTree>
    <p:extLst>
      <p:ext uri="{BB962C8B-B14F-4D97-AF65-F5344CB8AC3E}">
        <p14:creationId xmlns:p14="http://schemas.microsoft.com/office/powerpoint/2010/main" xmlns="" val="22681566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xmlns="" id="{029DF16F-8591-46BE-AA84-15C7A9FDD2DC}"/>
              </a:ext>
            </a:extLst>
          </p:cNvPr>
          <p:cNvSpPr/>
          <p:nvPr/>
        </p:nvSpPr>
        <p:spPr>
          <a:xfrm>
            <a:off x="556591" y="318197"/>
            <a:ext cx="11529391" cy="646331"/>
          </a:xfrm>
          <a:prstGeom prst="rect">
            <a:avLst/>
          </a:prstGeom>
        </p:spPr>
        <p:txBody>
          <a:bodyPr wrap="square">
            <a:spAutoFit/>
          </a:bodyPr>
          <a:lstStyle/>
          <a:p>
            <a:r>
              <a:rPr lang="ru-RU" dirty="0"/>
              <a:t>Лучше всего сохранились фрески, расположенные на хорах Троицкого придела: «Троица» и фигура святого Макария Египетского, ряд медальонов с фигурами святых и пять столпников.</a:t>
            </a:r>
          </a:p>
        </p:txBody>
      </p:sp>
      <p:pic>
        <p:nvPicPr>
          <p:cNvPr id="3" name="Рисунок 2">
            <a:extLst>
              <a:ext uri="{FF2B5EF4-FFF2-40B4-BE49-F238E27FC236}">
                <a16:creationId xmlns:a16="http://schemas.microsoft.com/office/drawing/2014/main" xmlns="" id="{420D5A82-D396-4A1C-B787-C44148DF49F1}"/>
              </a:ext>
            </a:extLst>
          </p:cNvPr>
          <p:cNvPicPr>
            <a:picLocks noChangeAspect="1"/>
          </p:cNvPicPr>
          <p:nvPr/>
        </p:nvPicPr>
        <p:blipFill>
          <a:blip r:embed="rId2"/>
          <a:stretch>
            <a:fillRect/>
          </a:stretch>
        </p:blipFill>
        <p:spPr>
          <a:xfrm>
            <a:off x="1444486" y="1144141"/>
            <a:ext cx="3313045" cy="4569717"/>
          </a:xfrm>
          <a:prstGeom prst="rect">
            <a:avLst/>
          </a:prstGeom>
        </p:spPr>
      </p:pic>
      <p:pic>
        <p:nvPicPr>
          <p:cNvPr id="4" name="Рисунок 3">
            <a:extLst>
              <a:ext uri="{FF2B5EF4-FFF2-40B4-BE49-F238E27FC236}">
                <a16:creationId xmlns:a16="http://schemas.microsoft.com/office/drawing/2014/main" xmlns="" id="{2A579182-9050-49BE-97F6-431E0BF3E6FC}"/>
              </a:ext>
            </a:extLst>
          </p:cNvPr>
          <p:cNvPicPr>
            <a:picLocks noChangeAspect="1"/>
          </p:cNvPicPr>
          <p:nvPr/>
        </p:nvPicPr>
        <p:blipFill>
          <a:blip r:embed="rId3"/>
          <a:stretch>
            <a:fillRect/>
          </a:stretch>
        </p:blipFill>
        <p:spPr>
          <a:xfrm>
            <a:off x="6653421" y="1144140"/>
            <a:ext cx="3749536" cy="4572605"/>
          </a:xfrm>
          <a:prstGeom prst="rect">
            <a:avLst/>
          </a:prstGeom>
        </p:spPr>
      </p:pic>
      <p:sp>
        <p:nvSpPr>
          <p:cNvPr id="5" name="Прямоугольник 4">
            <a:extLst>
              <a:ext uri="{FF2B5EF4-FFF2-40B4-BE49-F238E27FC236}">
                <a16:creationId xmlns:a16="http://schemas.microsoft.com/office/drawing/2014/main" xmlns="" id="{19884DA1-DE03-4BFB-AC9A-143AE3C58467}"/>
              </a:ext>
            </a:extLst>
          </p:cNvPr>
          <p:cNvSpPr/>
          <p:nvPr/>
        </p:nvSpPr>
        <p:spPr>
          <a:xfrm>
            <a:off x="1305945" y="5893471"/>
            <a:ext cx="3451586" cy="369332"/>
          </a:xfrm>
          <a:prstGeom prst="rect">
            <a:avLst/>
          </a:prstGeom>
        </p:spPr>
        <p:txBody>
          <a:bodyPr wrap="none">
            <a:spAutoFit/>
          </a:bodyPr>
          <a:lstStyle/>
          <a:p>
            <a:r>
              <a:rPr lang="ru-RU" dirty="0"/>
              <a:t>Феофан Грек. Илия Пророк</a:t>
            </a:r>
          </a:p>
        </p:txBody>
      </p:sp>
      <p:sp>
        <p:nvSpPr>
          <p:cNvPr id="6" name="Прямоугольник 5">
            <a:extLst>
              <a:ext uri="{FF2B5EF4-FFF2-40B4-BE49-F238E27FC236}">
                <a16:creationId xmlns:a16="http://schemas.microsoft.com/office/drawing/2014/main" xmlns="" id="{60730FFA-B1E9-4CF6-B698-68BAC560504A}"/>
              </a:ext>
            </a:extLst>
          </p:cNvPr>
          <p:cNvSpPr/>
          <p:nvPr/>
        </p:nvSpPr>
        <p:spPr>
          <a:xfrm>
            <a:off x="6653421" y="5877769"/>
            <a:ext cx="3988592" cy="369332"/>
          </a:xfrm>
          <a:prstGeom prst="rect">
            <a:avLst/>
          </a:prstGeom>
        </p:spPr>
        <p:txBody>
          <a:bodyPr wrap="none">
            <a:spAutoFit/>
          </a:bodyPr>
          <a:lstStyle/>
          <a:p>
            <a:r>
              <a:rPr lang="ru-RU" dirty="0"/>
              <a:t>Феофан Грек. Даниил Столпник</a:t>
            </a:r>
          </a:p>
        </p:txBody>
      </p:sp>
    </p:spTree>
    <p:extLst>
      <p:ext uri="{BB962C8B-B14F-4D97-AF65-F5344CB8AC3E}">
        <p14:creationId xmlns:p14="http://schemas.microsoft.com/office/powerpoint/2010/main" xmlns="" val="31634027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xmlns="" id="{97142E0D-487B-4474-8551-BE9AF07E209F}"/>
              </a:ext>
            </a:extLst>
          </p:cNvPr>
          <p:cNvSpPr/>
          <p:nvPr/>
        </p:nvSpPr>
        <p:spPr>
          <a:xfrm>
            <a:off x="463825" y="416941"/>
            <a:ext cx="11330609" cy="1015663"/>
          </a:xfrm>
          <a:prstGeom prst="rect">
            <a:avLst/>
          </a:prstGeom>
        </p:spPr>
        <p:txBody>
          <a:bodyPr wrap="square">
            <a:spAutoFit/>
          </a:bodyPr>
          <a:lstStyle/>
          <a:p>
            <a:r>
              <a:rPr lang="ru-RU" sz="2000" dirty="0"/>
              <a:t>Перед Донской иконой 3 июля 1552 г. перед казанским походом молился Иван Грозный. Он взял её с собой в поход, а затем поместил в Благовещенском соборе Московского Кремля.</a:t>
            </a:r>
          </a:p>
        </p:txBody>
      </p:sp>
      <p:pic>
        <p:nvPicPr>
          <p:cNvPr id="3" name="Рисунок 2">
            <a:extLst>
              <a:ext uri="{FF2B5EF4-FFF2-40B4-BE49-F238E27FC236}">
                <a16:creationId xmlns:a16="http://schemas.microsoft.com/office/drawing/2014/main" xmlns="" id="{35C235A9-6994-4219-9549-821B8F3CC572}"/>
              </a:ext>
            </a:extLst>
          </p:cNvPr>
          <p:cNvPicPr>
            <a:picLocks noChangeAspect="1"/>
          </p:cNvPicPr>
          <p:nvPr/>
        </p:nvPicPr>
        <p:blipFill>
          <a:blip r:embed="rId2"/>
          <a:stretch>
            <a:fillRect/>
          </a:stretch>
        </p:blipFill>
        <p:spPr>
          <a:xfrm>
            <a:off x="509079" y="1432604"/>
            <a:ext cx="5003825" cy="5003825"/>
          </a:xfrm>
          <a:prstGeom prst="rect">
            <a:avLst/>
          </a:prstGeom>
        </p:spPr>
      </p:pic>
      <p:sp>
        <p:nvSpPr>
          <p:cNvPr id="4" name="Прямоугольник 3">
            <a:extLst>
              <a:ext uri="{FF2B5EF4-FFF2-40B4-BE49-F238E27FC236}">
                <a16:creationId xmlns:a16="http://schemas.microsoft.com/office/drawing/2014/main" xmlns="" id="{40537D08-9569-4CA1-AA6A-3899135E8BC7}"/>
              </a:ext>
            </a:extLst>
          </p:cNvPr>
          <p:cNvSpPr/>
          <p:nvPr/>
        </p:nvSpPr>
        <p:spPr>
          <a:xfrm>
            <a:off x="5698434" y="5513099"/>
            <a:ext cx="6096000" cy="923330"/>
          </a:xfrm>
          <a:prstGeom prst="rect">
            <a:avLst/>
          </a:prstGeom>
        </p:spPr>
        <p:txBody>
          <a:bodyPr>
            <a:spAutoFit/>
          </a:bodyPr>
          <a:lstStyle/>
          <a:p>
            <a:r>
              <a:rPr lang="ru-RU" dirty="0"/>
              <a:t>Донская икона Божьей Матери. </a:t>
            </a:r>
          </a:p>
          <a:p>
            <a:r>
              <a:rPr lang="ru-RU" dirty="0"/>
              <a:t>Феофан Грек. Лицевая сторона иконы (1382-1395). Государственная Третьяковская галерея (Москва)</a:t>
            </a:r>
          </a:p>
        </p:txBody>
      </p:sp>
    </p:spTree>
    <p:extLst>
      <p:ext uri="{BB962C8B-B14F-4D97-AF65-F5344CB8AC3E}">
        <p14:creationId xmlns:p14="http://schemas.microsoft.com/office/powerpoint/2010/main" xmlns="" val="25878518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25B85496-137C-40B0-9FE6-1AD2AD58566D}"/>
              </a:ext>
            </a:extLst>
          </p:cNvPr>
          <p:cNvSpPr>
            <a:spLocks noGrp="1"/>
          </p:cNvSpPr>
          <p:nvPr>
            <p:ph type="title"/>
          </p:nvPr>
        </p:nvSpPr>
        <p:spPr/>
        <p:txBody>
          <a:bodyPr/>
          <a:lstStyle/>
          <a:p>
            <a:r>
              <a:rPr lang="ru-RU" dirty="0"/>
              <a:t>Творчество Андрея Рублева</a:t>
            </a:r>
          </a:p>
        </p:txBody>
      </p:sp>
    </p:spTree>
    <p:extLst>
      <p:ext uri="{BB962C8B-B14F-4D97-AF65-F5344CB8AC3E}">
        <p14:creationId xmlns:p14="http://schemas.microsoft.com/office/powerpoint/2010/main" xmlns="" val="41754396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xmlns="" id="{EBF48BF2-CC4B-48ED-85A5-C6AC54748CE9}"/>
              </a:ext>
            </a:extLst>
          </p:cNvPr>
          <p:cNvSpPr/>
          <p:nvPr/>
        </p:nvSpPr>
        <p:spPr>
          <a:xfrm>
            <a:off x="503582" y="422127"/>
            <a:ext cx="6096000" cy="3416320"/>
          </a:xfrm>
          <a:prstGeom prst="rect">
            <a:avLst/>
          </a:prstGeom>
        </p:spPr>
        <p:txBody>
          <a:bodyPr>
            <a:spAutoFit/>
          </a:bodyPr>
          <a:lstStyle/>
          <a:p>
            <a:r>
              <a:rPr lang="ru-RU" dirty="0"/>
              <a:t>Андрей Рублёв – пожалуй, самый известный художник средневековой Руси. Его имя и сегодня на слуху, но о его жизни нам известно очень мало.</a:t>
            </a:r>
          </a:p>
          <a:p>
            <a:r>
              <a:rPr lang="ru-RU" dirty="0"/>
              <a:t>Где и когда он родился – неизвестно. Называют местом его рождения Москву (1360 ), а местом жительства – Троицкий монастырь.</a:t>
            </a:r>
          </a:p>
          <a:p>
            <a:r>
              <a:rPr lang="ru-RU" dirty="0"/>
              <a:t>Первое летописное упоминание о «чернеце Андрее Рублеве» относится к 1405 г.: в это время он вместе с Феофаном Греком и Прохором с Городца украшает иконами и фресками Благовещенский собор Московского Кремля.</a:t>
            </a:r>
          </a:p>
        </p:txBody>
      </p:sp>
      <p:pic>
        <p:nvPicPr>
          <p:cNvPr id="5" name="Рисунок 4">
            <a:extLst>
              <a:ext uri="{FF2B5EF4-FFF2-40B4-BE49-F238E27FC236}">
                <a16:creationId xmlns:a16="http://schemas.microsoft.com/office/drawing/2014/main" xmlns="" id="{DA83DDB8-CF3F-4F1C-8BDE-31B24A4207A3}"/>
              </a:ext>
            </a:extLst>
          </p:cNvPr>
          <p:cNvPicPr>
            <a:picLocks noChangeAspect="1"/>
          </p:cNvPicPr>
          <p:nvPr/>
        </p:nvPicPr>
        <p:blipFill>
          <a:blip r:embed="rId2"/>
          <a:stretch>
            <a:fillRect/>
          </a:stretch>
        </p:blipFill>
        <p:spPr>
          <a:xfrm>
            <a:off x="6921155" y="422126"/>
            <a:ext cx="4767263" cy="5641731"/>
          </a:xfrm>
          <a:prstGeom prst="rect">
            <a:avLst/>
          </a:prstGeom>
        </p:spPr>
      </p:pic>
      <p:sp>
        <p:nvSpPr>
          <p:cNvPr id="6" name="Прямоугольник 5">
            <a:extLst>
              <a:ext uri="{FF2B5EF4-FFF2-40B4-BE49-F238E27FC236}">
                <a16:creationId xmlns:a16="http://schemas.microsoft.com/office/drawing/2014/main" xmlns="" id="{F6A9D231-A318-4729-AFA2-973B143861F5}"/>
              </a:ext>
            </a:extLst>
          </p:cNvPr>
          <p:cNvSpPr/>
          <p:nvPr/>
        </p:nvSpPr>
        <p:spPr>
          <a:xfrm>
            <a:off x="6921155" y="6066542"/>
            <a:ext cx="4636206" cy="369332"/>
          </a:xfrm>
          <a:prstGeom prst="rect">
            <a:avLst/>
          </a:prstGeom>
        </p:spPr>
        <p:txBody>
          <a:bodyPr wrap="none">
            <a:spAutoFit/>
          </a:bodyPr>
          <a:lstStyle/>
          <a:p>
            <a:r>
              <a:rPr lang="ru-RU" dirty="0"/>
              <a:t>Икона «Преподобный Андрей Рублёв»</a:t>
            </a:r>
          </a:p>
        </p:txBody>
      </p:sp>
    </p:spTree>
    <p:extLst>
      <p:ext uri="{BB962C8B-B14F-4D97-AF65-F5344CB8AC3E}">
        <p14:creationId xmlns:p14="http://schemas.microsoft.com/office/powerpoint/2010/main" xmlns="" val="40282744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xmlns="" id="{736C38DB-C99F-48E2-B6B5-9BF3DACB7BB4}"/>
              </a:ext>
            </a:extLst>
          </p:cNvPr>
          <p:cNvSpPr/>
          <p:nvPr/>
        </p:nvSpPr>
        <p:spPr>
          <a:xfrm>
            <a:off x="569843" y="447335"/>
            <a:ext cx="8812696" cy="2031325"/>
          </a:xfrm>
          <a:prstGeom prst="rect">
            <a:avLst/>
          </a:prstGeom>
        </p:spPr>
        <p:txBody>
          <a:bodyPr wrap="square">
            <a:spAutoFit/>
          </a:bodyPr>
          <a:lstStyle/>
          <a:p>
            <a:r>
              <a:rPr lang="ru-RU" dirty="0"/>
              <a:t>Вторая половина XIV – начало XV вв. были отмечены на Руси интересом к нравственным и духовным проблемам. Андрей Рублёв воплотил в своей живописи новое, возвышенное понимание духовной красоты и нравственной силы человека. Поэтому его творчество является одной из вершин русской и мировой культур. Крупнейшие мастера древнерусской живописи, включая Дионисия, испытали глубокое воздействие его творчества.</a:t>
            </a:r>
          </a:p>
        </p:txBody>
      </p:sp>
      <p:pic>
        <p:nvPicPr>
          <p:cNvPr id="3" name="Рисунок 2">
            <a:extLst>
              <a:ext uri="{FF2B5EF4-FFF2-40B4-BE49-F238E27FC236}">
                <a16:creationId xmlns:a16="http://schemas.microsoft.com/office/drawing/2014/main" xmlns="" id="{75299B27-CAC8-4C21-B9C2-D41E2F53CB67}"/>
              </a:ext>
            </a:extLst>
          </p:cNvPr>
          <p:cNvPicPr>
            <a:picLocks noChangeAspect="1"/>
          </p:cNvPicPr>
          <p:nvPr/>
        </p:nvPicPr>
        <p:blipFill>
          <a:blip r:embed="rId2"/>
          <a:stretch>
            <a:fillRect/>
          </a:stretch>
        </p:blipFill>
        <p:spPr>
          <a:xfrm>
            <a:off x="4045642" y="2478660"/>
            <a:ext cx="5893490" cy="3450745"/>
          </a:xfrm>
          <a:prstGeom prst="rect">
            <a:avLst/>
          </a:prstGeom>
        </p:spPr>
      </p:pic>
      <p:sp>
        <p:nvSpPr>
          <p:cNvPr id="4" name="Прямоугольник 3">
            <a:extLst>
              <a:ext uri="{FF2B5EF4-FFF2-40B4-BE49-F238E27FC236}">
                <a16:creationId xmlns:a16="http://schemas.microsoft.com/office/drawing/2014/main" xmlns="" id="{2FE45F76-123B-42F0-8002-C7F4EDB8C5CC}"/>
              </a:ext>
            </a:extLst>
          </p:cNvPr>
          <p:cNvSpPr/>
          <p:nvPr/>
        </p:nvSpPr>
        <p:spPr>
          <a:xfrm>
            <a:off x="4477380" y="6041333"/>
            <a:ext cx="5461752" cy="369332"/>
          </a:xfrm>
          <a:prstGeom prst="rect">
            <a:avLst/>
          </a:prstGeom>
        </p:spPr>
        <p:txBody>
          <a:bodyPr wrap="none">
            <a:spAutoFit/>
          </a:bodyPr>
          <a:lstStyle/>
          <a:p>
            <a:r>
              <a:rPr lang="ru-RU" dirty="0"/>
              <a:t>Зал Андрея Рублёва в Третьяковской галерее</a:t>
            </a:r>
          </a:p>
        </p:txBody>
      </p:sp>
    </p:spTree>
    <p:extLst>
      <p:ext uri="{BB962C8B-B14F-4D97-AF65-F5344CB8AC3E}">
        <p14:creationId xmlns:p14="http://schemas.microsoft.com/office/powerpoint/2010/main" xmlns="" val="15769952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xmlns="" id="{38BBFF0F-BD8B-4AFD-BD1B-29B081D35E32}"/>
              </a:ext>
            </a:extLst>
          </p:cNvPr>
          <p:cNvSpPr/>
          <p:nvPr/>
        </p:nvSpPr>
        <p:spPr>
          <a:xfrm>
            <a:off x="384312" y="322088"/>
            <a:ext cx="3352801" cy="6186309"/>
          </a:xfrm>
          <a:prstGeom prst="rect">
            <a:avLst/>
          </a:prstGeom>
        </p:spPr>
        <p:txBody>
          <a:bodyPr wrap="square">
            <a:spAutoFit/>
          </a:bodyPr>
          <a:lstStyle/>
          <a:p>
            <a:r>
              <a:rPr lang="ru-RU" dirty="0" err="1"/>
              <a:t>Успе́нский</a:t>
            </a:r>
            <a:r>
              <a:rPr lang="ru-RU" dirty="0"/>
              <a:t> </a:t>
            </a:r>
            <a:r>
              <a:rPr lang="ru-RU" dirty="0" err="1"/>
              <a:t>собо́р</a:t>
            </a:r>
            <a:r>
              <a:rPr lang="ru-RU" dirty="0"/>
              <a:t> во </a:t>
            </a:r>
            <a:r>
              <a:rPr lang="ru-RU" dirty="0" err="1"/>
              <a:t>Влади́мире</a:t>
            </a:r>
            <a:r>
              <a:rPr lang="ru-RU" dirty="0"/>
              <a:t> – выдающийся памятник белокаменного зодчества домонгольской Руси (1158).</a:t>
            </a:r>
          </a:p>
          <a:p>
            <a:r>
              <a:rPr lang="ru-RU" dirty="0"/>
              <a:t>В начале XV в. для украшения храма были приглашены Андрей Рублёв и Даниил Чёрный. От их росписей сохранились отдельные изображения большой композиции «Страшного суда», занимавшей всю западную часть храма, и фрагментарные изображения в алтарной части собора. Большинство же дошедших до нашего времени фресок были выполнены в XIX в.</a:t>
            </a:r>
          </a:p>
        </p:txBody>
      </p:sp>
      <p:pic>
        <p:nvPicPr>
          <p:cNvPr id="4" name="Рисунок 3">
            <a:extLst>
              <a:ext uri="{FF2B5EF4-FFF2-40B4-BE49-F238E27FC236}">
                <a16:creationId xmlns:a16="http://schemas.microsoft.com/office/drawing/2014/main" xmlns="" id="{3A6372C4-7C4F-466A-9700-9823D6A8B033}"/>
              </a:ext>
            </a:extLst>
          </p:cNvPr>
          <p:cNvPicPr>
            <a:picLocks noChangeAspect="1"/>
          </p:cNvPicPr>
          <p:nvPr/>
        </p:nvPicPr>
        <p:blipFill>
          <a:blip r:embed="rId2"/>
          <a:stretch>
            <a:fillRect/>
          </a:stretch>
        </p:blipFill>
        <p:spPr>
          <a:xfrm>
            <a:off x="3863009" y="962025"/>
            <a:ext cx="7620000" cy="4933950"/>
          </a:xfrm>
          <a:prstGeom prst="rect">
            <a:avLst/>
          </a:prstGeom>
        </p:spPr>
      </p:pic>
    </p:spTree>
    <p:extLst>
      <p:ext uri="{BB962C8B-B14F-4D97-AF65-F5344CB8AC3E}">
        <p14:creationId xmlns:p14="http://schemas.microsoft.com/office/powerpoint/2010/main" xmlns="" val="17427421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xmlns="" id="{1ABE7389-4770-41F4-B0A6-FC9AAAE59118}"/>
              </a:ext>
            </a:extLst>
          </p:cNvPr>
          <p:cNvSpPr/>
          <p:nvPr/>
        </p:nvSpPr>
        <p:spPr>
          <a:xfrm>
            <a:off x="265043" y="471246"/>
            <a:ext cx="11661913" cy="923330"/>
          </a:xfrm>
          <a:prstGeom prst="rect">
            <a:avLst/>
          </a:prstGeom>
        </p:spPr>
        <p:txBody>
          <a:bodyPr wrap="square">
            <a:spAutoFit/>
          </a:bodyPr>
          <a:lstStyle/>
          <a:p>
            <a:r>
              <a:rPr lang="ru-RU" dirty="0"/>
              <a:t>Это единственная сохранившаяся фреска, написанная Андреем Рублевым. Упоминание о ней – в Троицкой летописи; это также единственный документально подтверждённый, точно датированный и сохранившийся памятник в творческом наследии художника.</a:t>
            </a:r>
          </a:p>
        </p:txBody>
      </p:sp>
      <p:pic>
        <p:nvPicPr>
          <p:cNvPr id="3" name="Рисунок 2">
            <a:extLst>
              <a:ext uri="{FF2B5EF4-FFF2-40B4-BE49-F238E27FC236}">
                <a16:creationId xmlns:a16="http://schemas.microsoft.com/office/drawing/2014/main" xmlns="" id="{DE61CB0F-0DB2-403B-8D86-123956472C28}"/>
              </a:ext>
            </a:extLst>
          </p:cNvPr>
          <p:cNvPicPr>
            <a:picLocks noChangeAspect="1"/>
          </p:cNvPicPr>
          <p:nvPr/>
        </p:nvPicPr>
        <p:blipFill>
          <a:blip r:embed="rId2"/>
          <a:stretch>
            <a:fillRect/>
          </a:stretch>
        </p:blipFill>
        <p:spPr>
          <a:xfrm>
            <a:off x="2281236" y="1509712"/>
            <a:ext cx="7629525" cy="5057775"/>
          </a:xfrm>
          <a:prstGeom prst="rect">
            <a:avLst/>
          </a:prstGeom>
        </p:spPr>
      </p:pic>
    </p:spTree>
    <p:extLst>
      <p:ext uri="{BB962C8B-B14F-4D97-AF65-F5344CB8AC3E}">
        <p14:creationId xmlns:p14="http://schemas.microsoft.com/office/powerpoint/2010/main" xmlns="" val="3297635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92C84619-83A1-4D13-B80C-5A40A36230F7}"/>
              </a:ext>
            </a:extLst>
          </p:cNvPr>
          <p:cNvSpPr>
            <a:spLocks noGrp="1"/>
          </p:cNvSpPr>
          <p:nvPr>
            <p:ph type="title"/>
          </p:nvPr>
        </p:nvSpPr>
        <p:spPr/>
        <p:txBody>
          <a:bodyPr/>
          <a:lstStyle/>
          <a:p>
            <a:r>
              <a:rPr lang="ru-RU" dirty="0">
                <a:effectLst>
                  <a:outerShdw blurRad="38100" dist="38100" dir="2700000" algn="tl">
                    <a:srgbClr val="000000">
                      <a:alpha val="43137"/>
                    </a:srgbClr>
                  </a:outerShdw>
                </a:effectLst>
              </a:rPr>
              <a:t>Иконографический канон.</a:t>
            </a:r>
          </a:p>
        </p:txBody>
      </p:sp>
      <p:sp>
        <p:nvSpPr>
          <p:cNvPr id="5" name="Прямоугольник 4">
            <a:extLst>
              <a:ext uri="{FF2B5EF4-FFF2-40B4-BE49-F238E27FC236}">
                <a16:creationId xmlns:a16="http://schemas.microsoft.com/office/drawing/2014/main" xmlns="" id="{29EEFB2F-F2A2-4B24-97F3-DD3403634EBA}"/>
              </a:ext>
            </a:extLst>
          </p:cNvPr>
          <p:cNvSpPr/>
          <p:nvPr/>
        </p:nvSpPr>
        <p:spPr>
          <a:xfrm>
            <a:off x="1066799" y="2521059"/>
            <a:ext cx="10058399" cy="954107"/>
          </a:xfrm>
          <a:prstGeom prst="rect">
            <a:avLst/>
          </a:prstGeom>
        </p:spPr>
        <p:txBody>
          <a:bodyPr wrap="square">
            <a:spAutoFit/>
          </a:bodyPr>
          <a:lstStyle/>
          <a:p>
            <a:r>
              <a:rPr lang="ru-RU" sz="2800" u="sng" dirty="0">
                <a:solidFill>
                  <a:prstClr val="black">
                    <a:lumMod val="85000"/>
                    <a:lumOff val="15000"/>
                  </a:prstClr>
                </a:solidFill>
                <a:effectLst>
                  <a:outerShdw blurRad="38100" dist="38100" dir="2700000" algn="tl">
                    <a:srgbClr val="000000">
                      <a:alpha val="43137"/>
                    </a:srgbClr>
                  </a:outerShdw>
                </a:effectLst>
              </a:rPr>
              <a:t>Канон - совокупность строго установленных правил и приемов для произведений искусства данного вида.</a:t>
            </a:r>
            <a:endParaRPr lang="ru-RU" u="sng"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14876796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xmlns="" id="{F95D2D3A-9C13-45BB-AACB-D5BAD83C4930}"/>
              </a:ext>
            </a:extLst>
          </p:cNvPr>
          <p:cNvPicPr>
            <a:picLocks noChangeAspect="1"/>
          </p:cNvPicPr>
          <p:nvPr/>
        </p:nvPicPr>
        <p:blipFill>
          <a:blip r:embed="rId2"/>
          <a:stretch>
            <a:fillRect/>
          </a:stretch>
        </p:blipFill>
        <p:spPr>
          <a:xfrm>
            <a:off x="454408" y="384312"/>
            <a:ext cx="4607922" cy="5740195"/>
          </a:xfrm>
          <a:prstGeom prst="rect">
            <a:avLst/>
          </a:prstGeom>
        </p:spPr>
      </p:pic>
      <p:sp>
        <p:nvSpPr>
          <p:cNvPr id="3" name="Прямоугольник 2">
            <a:extLst>
              <a:ext uri="{FF2B5EF4-FFF2-40B4-BE49-F238E27FC236}">
                <a16:creationId xmlns:a16="http://schemas.microsoft.com/office/drawing/2014/main" xmlns="" id="{B0AC4640-8FF6-477D-9A71-2130BC0C5450}"/>
              </a:ext>
            </a:extLst>
          </p:cNvPr>
          <p:cNvSpPr/>
          <p:nvPr/>
        </p:nvSpPr>
        <p:spPr>
          <a:xfrm>
            <a:off x="5579165" y="592141"/>
            <a:ext cx="6096000" cy="5324535"/>
          </a:xfrm>
          <a:prstGeom prst="rect">
            <a:avLst/>
          </a:prstGeom>
        </p:spPr>
        <p:txBody>
          <a:bodyPr>
            <a:spAutoFit/>
          </a:bodyPr>
          <a:lstStyle/>
          <a:p>
            <a:r>
              <a:rPr lang="ru-RU" sz="2000" dirty="0"/>
              <a:t>Эта икона – эталон творчества Рублёва, его авторство несомненно. Одна из прославленных русских икон. На иконе изображены три ангела. Они сидят за столом, на котором стоит чаша с головой тельца. Фигуры ангелов расположены так, что линии их фигур образуют как бы замкнутый круг. </a:t>
            </a:r>
          </a:p>
          <a:p>
            <a:r>
              <a:rPr lang="ru-RU" sz="2000" dirty="0"/>
              <a:t>Композиционным центром иконы является чаша. Руки среднего и левого ангелов благословляют чашу. </a:t>
            </a:r>
          </a:p>
          <a:p>
            <a:r>
              <a:rPr lang="ru-RU" sz="2000" dirty="0"/>
              <a:t>Ангелы неподвижны, они в состоянии созерцания, их взгляды устремлены в вечность.</a:t>
            </a:r>
          </a:p>
          <a:p>
            <a:r>
              <a:rPr lang="ru-RU" sz="2000" dirty="0"/>
              <a:t>На заднем фоне – дом (палаты Авраама), дерево (дуб </a:t>
            </a:r>
            <a:r>
              <a:rPr lang="ru-RU" sz="2000" dirty="0" err="1"/>
              <a:t>Мамврийский</a:t>
            </a:r>
            <a:r>
              <a:rPr lang="ru-RU" sz="2000" dirty="0"/>
              <a:t>) и гора (гора </a:t>
            </a:r>
            <a:r>
              <a:rPr lang="ru-RU" sz="2000" dirty="0" err="1"/>
              <a:t>Мориа</a:t>
            </a:r>
            <a:r>
              <a:rPr lang="ru-RU" sz="2000" dirty="0"/>
              <a:t>).</a:t>
            </a:r>
          </a:p>
        </p:txBody>
      </p:sp>
      <p:sp>
        <p:nvSpPr>
          <p:cNvPr id="4" name="Прямоугольник 3">
            <a:extLst>
              <a:ext uri="{FF2B5EF4-FFF2-40B4-BE49-F238E27FC236}">
                <a16:creationId xmlns:a16="http://schemas.microsoft.com/office/drawing/2014/main" xmlns="" id="{6DF5576D-5643-4BDB-B583-B7C23C76EA97}"/>
              </a:ext>
            </a:extLst>
          </p:cNvPr>
          <p:cNvSpPr/>
          <p:nvPr/>
        </p:nvSpPr>
        <p:spPr>
          <a:xfrm>
            <a:off x="454408" y="6105860"/>
            <a:ext cx="5124757" cy="523220"/>
          </a:xfrm>
          <a:prstGeom prst="rect">
            <a:avLst/>
          </a:prstGeom>
        </p:spPr>
        <p:txBody>
          <a:bodyPr wrap="square">
            <a:spAutoFit/>
          </a:bodyPr>
          <a:lstStyle/>
          <a:p>
            <a:r>
              <a:rPr lang="ru-RU" sz="1400" dirty="0"/>
              <a:t>Андрей Рублёв «Троица». Дерево, темпера. 142 х 114 см. Государственная Третьяковская галерея (Москва)</a:t>
            </a:r>
          </a:p>
        </p:txBody>
      </p:sp>
    </p:spTree>
    <p:extLst>
      <p:ext uri="{BB962C8B-B14F-4D97-AF65-F5344CB8AC3E}">
        <p14:creationId xmlns:p14="http://schemas.microsoft.com/office/powerpoint/2010/main" xmlns="" val="21333600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xmlns="" id="{882B9BD6-E0EA-48AC-8DF4-AED3AF10D982}"/>
              </a:ext>
            </a:extLst>
          </p:cNvPr>
          <p:cNvPicPr>
            <a:picLocks noChangeAspect="1"/>
          </p:cNvPicPr>
          <p:nvPr/>
        </p:nvPicPr>
        <p:blipFill>
          <a:blip r:embed="rId2"/>
          <a:stretch>
            <a:fillRect/>
          </a:stretch>
        </p:blipFill>
        <p:spPr>
          <a:xfrm>
            <a:off x="6095998" y="596348"/>
            <a:ext cx="5260813" cy="5221357"/>
          </a:xfrm>
          <a:prstGeom prst="rect">
            <a:avLst/>
          </a:prstGeom>
        </p:spPr>
      </p:pic>
      <p:sp>
        <p:nvSpPr>
          <p:cNvPr id="3" name="Прямоугольник 2">
            <a:extLst>
              <a:ext uri="{FF2B5EF4-FFF2-40B4-BE49-F238E27FC236}">
                <a16:creationId xmlns:a16="http://schemas.microsoft.com/office/drawing/2014/main" xmlns="" id="{9A40CA37-E8BF-43AB-9894-D12E3506B96E}"/>
              </a:ext>
            </a:extLst>
          </p:cNvPr>
          <p:cNvSpPr/>
          <p:nvPr/>
        </p:nvSpPr>
        <p:spPr>
          <a:xfrm>
            <a:off x="7909516" y="5892320"/>
            <a:ext cx="2071401" cy="369332"/>
          </a:xfrm>
          <a:prstGeom prst="rect">
            <a:avLst/>
          </a:prstGeom>
        </p:spPr>
        <p:txBody>
          <a:bodyPr wrap="none">
            <a:spAutoFit/>
          </a:bodyPr>
          <a:lstStyle/>
          <a:p>
            <a:r>
              <a:rPr lang="ru-RU" dirty="0"/>
              <a:t>«Ангел Рублёва»</a:t>
            </a:r>
          </a:p>
        </p:txBody>
      </p:sp>
      <p:sp>
        <p:nvSpPr>
          <p:cNvPr id="4" name="Прямоугольник 3">
            <a:extLst>
              <a:ext uri="{FF2B5EF4-FFF2-40B4-BE49-F238E27FC236}">
                <a16:creationId xmlns:a16="http://schemas.microsoft.com/office/drawing/2014/main" xmlns="" id="{8B515614-D847-42CB-9724-7F9CE6D2C079}"/>
              </a:ext>
            </a:extLst>
          </p:cNvPr>
          <p:cNvSpPr/>
          <p:nvPr/>
        </p:nvSpPr>
        <p:spPr>
          <a:xfrm>
            <a:off x="172279" y="335845"/>
            <a:ext cx="5260813" cy="6186309"/>
          </a:xfrm>
          <a:prstGeom prst="rect">
            <a:avLst/>
          </a:prstGeom>
        </p:spPr>
        <p:txBody>
          <a:bodyPr wrap="square">
            <a:spAutoFit/>
          </a:bodyPr>
          <a:lstStyle/>
          <a:p>
            <a:r>
              <a:rPr lang="ru-RU" dirty="0"/>
              <a:t>Творчество Рублева отличают две традиции: византийская гармония, возвышенный аскетизм и мягкость стиля, свойственная московской живописи XIV в. Именно эта мягкость, а также сосредоточенная созерцательность выделяют его произведения среди других живописных работ того времени. Персонажи Рублева чаще всего изображены в состоянии умиротворённого покоя или молитвенного состояния. Это отличает его работы от экспрессивного Феофана Грека. С икон Андрея Рублёва струится атмосфера тихого созерцания, благости. Эта тишина присутствует и в колорите – неярком, спокойном; и в округлостях фигур; и в гармонии линий, похожих на тихую мелодию. Всё творчество Андрея Рублёва пронизано светом. Поэтому совсем не удивительно, что искусства Рублева воспринимается как идеал церковной живописи.</a:t>
            </a:r>
          </a:p>
        </p:txBody>
      </p:sp>
    </p:spTree>
    <p:extLst>
      <p:ext uri="{BB962C8B-B14F-4D97-AF65-F5344CB8AC3E}">
        <p14:creationId xmlns:p14="http://schemas.microsoft.com/office/powerpoint/2010/main" xmlns="" val="20229712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a:extLst>
              <a:ext uri="{FF2B5EF4-FFF2-40B4-BE49-F238E27FC236}">
                <a16:creationId xmlns:a16="http://schemas.microsoft.com/office/drawing/2014/main" xmlns="" id="{9044FEF9-1F22-42BC-884C-8F76BAE5D826}"/>
              </a:ext>
            </a:extLst>
          </p:cNvPr>
          <p:cNvSpPr>
            <a:spLocks noGrp="1"/>
          </p:cNvSpPr>
          <p:nvPr>
            <p:ph type="title"/>
          </p:nvPr>
        </p:nvSpPr>
        <p:spPr/>
        <p:txBody>
          <a:bodyPr/>
          <a:lstStyle/>
          <a:p>
            <a:r>
              <a:rPr lang="ru-RU" dirty="0"/>
              <a:t>Творчество Дионисия</a:t>
            </a:r>
          </a:p>
        </p:txBody>
      </p:sp>
    </p:spTree>
    <p:extLst>
      <p:ext uri="{BB962C8B-B14F-4D97-AF65-F5344CB8AC3E}">
        <p14:creationId xmlns:p14="http://schemas.microsoft.com/office/powerpoint/2010/main" xmlns="" val="21743436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xmlns="" id="{27B7F59F-39D8-4253-9572-316890D2D9CE}"/>
              </a:ext>
            </a:extLst>
          </p:cNvPr>
          <p:cNvSpPr/>
          <p:nvPr/>
        </p:nvSpPr>
        <p:spPr>
          <a:xfrm>
            <a:off x="583096" y="449422"/>
            <a:ext cx="11025808" cy="646331"/>
          </a:xfrm>
          <a:prstGeom prst="rect">
            <a:avLst/>
          </a:prstGeom>
        </p:spPr>
        <p:txBody>
          <a:bodyPr wrap="square">
            <a:spAutoFit/>
          </a:bodyPr>
          <a:lstStyle/>
          <a:p>
            <a:r>
              <a:rPr lang="ru-RU" dirty="0"/>
              <a:t>Самой ранней из известных работ Дионисия считают роспись собора Рождества Богородицы в </a:t>
            </a:r>
            <a:r>
              <a:rPr lang="ru-RU" dirty="0" err="1"/>
              <a:t>Пафнутьевом</a:t>
            </a:r>
            <a:r>
              <a:rPr lang="ru-RU" dirty="0"/>
              <a:t> Боровском монастыре (1467-1477).</a:t>
            </a:r>
          </a:p>
        </p:txBody>
      </p:sp>
      <p:pic>
        <p:nvPicPr>
          <p:cNvPr id="5" name="Рисунок 4">
            <a:extLst>
              <a:ext uri="{FF2B5EF4-FFF2-40B4-BE49-F238E27FC236}">
                <a16:creationId xmlns:a16="http://schemas.microsoft.com/office/drawing/2014/main" xmlns="" id="{14A56141-21A8-4C47-B7F2-5CDC8AAECADB}"/>
              </a:ext>
            </a:extLst>
          </p:cNvPr>
          <p:cNvPicPr>
            <a:picLocks noChangeAspect="1"/>
          </p:cNvPicPr>
          <p:nvPr/>
        </p:nvPicPr>
        <p:blipFill>
          <a:blip r:embed="rId2"/>
          <a:stretch>
            <a:fillRect/>
          </a:stretch>
        </p:blipFill>
        <p:spPr>
          <a:xfrm>
            <a:off x="7672179" y="1095753"/>
            <a:ext cx="3712265" cy="4949687"/>
          </a:xfrm>
          <a:prstGeom prst="rect">
            <a:avLst/>
          </a:prstGeom>
        </p:spPr>
      </p:pic>
      <p:sp>
        <p:nvSpPr>
          <p:cNvPr id="6" name="Прямоугольник 5">
            <a:extLst>
              <a:ext uri="{FF2B5EF4-FFF2-40B4-BE49-F238E27FC236}">
                <a16:creationId xmlns:a16="http://schemas.microsoft.com/office/drawing/2014/main" xmlns="" id="{2E28010D-E2B5-471A-8EEE-54A45646FFAA}"/>
              </a:ext>
            </a:extLst>
          </p:cNvPr>
          <p:cNvSpPr/>
          <p:nvPr/>
        </p:nvSpPr>
        <p:spPr>
          <a:xfrm>
            <a:off x="7328452" y="6045440"/>
            <a:ext cx="4757530" cy="523220"/>
          </a:xfrm>
          <a:prstGeom prst="rect">
            <a:avLst/>
          </a:prstGeom>
        </p:spPr>
        <p:txBody>
          <a:bodyPr wrap="square">
            <a:spAutoFit/>
          </a:bodyPr>
          <a:lstStyle/>
          <a:p>
            <a:r>
              <a:rPr lang="ru-RU" sz="1400" dirty="0"/>
              <a:t>Собор Рождества Богородицы в </a:t>
            </a:r>
            <a:r>
              <a:rPr lang="ru-RU" sz="1400" dirty="0" err="1"/>
              <a:t>Пафнутьевом</a:t>
            </a:r>
            <a:r>
              <a:rPr lang="ru-RU" sz="1400" dirty="0"/>
              <a:t> Боровском монастыре</a:t>
            </a:r>
          </a:p>
        </p:txBody>
      </p:sp>
      <p:sp>
        <p:nvSpPr>
          <p:cNvPr id="7" name="Прямоугольник 6">
            <a:extLst>
              <a:ext uri="{FF2B5EF4-FFF2-40B4-BE49-F238E27FC236}">
                <a16:creationId xmlns:a16="http://schemas.microsoft.com/office/drawing/2014/main" xmlns="" id="{B6E8D32C-245B-4EA7-9776-472C450B1FEC}"/>
              </a:ext>
            </a:extLst>
          </p:cNvPr>
          <p:cNvSpPr/>
          <p:nvPr/>
        </p:nvSpPr>
        <p:spPr>
          <a:xfrm>
            <a:off x="583096" y="1008708"/>
            <a:ext cx="6096000" cy="5355312"/>
          </a:xfrm>
          <a:prstGeom prst="rect">
            <a:avLst/>
          </a:prstGeom>
        </p:spPr>
        <p:txBody>
          <a:bodyPr>
            <a:spAutoFit/>
          </a:bodyPr>
          <a:lstStyle/>
          <a:p>
            <a:r>
              <a:rPr lang="ru-RU" dirty="0"/>
              <a:t>Дионисий выполнил роспись под началом старца Симонова монастыря – </a:t>
            </a:r>
            <a:r>
              <a:rPr lang="ru-RU" dirty="0" err="1"/>
              <a:t>иконника</a:t>
            </a:r>
            <a:r>
              <a:rPr lang="ru-RU" dirty="0"/>
              <a:t> Митрофана. Через 117 лет, в 1586 г., собор был почти полностью разобран, и на его месте поставлен новый, пятиглавый; но в кладке его фундамента использовались блоки с росписью XV в. Так фрагменты росписи Митрофана и Дионисия сохранились до нашего времени и сейчас находятся в Музее древнерусской культуры и искусства имени Андрея Рублева в Москве и Боровском филиале Калужского областного краеведческого музея. При реставрационных работах 1960-х годов были извлечены 194 белокаменных блока. Из них на 29 сохранились фрагменты сюжетной и декоративной живописи, принадлежащей Дионисию. Но после перестройки собора стенописи Дионисия в соборе Рождества Богородицы </a:t>
            </a:r>
            <a:r>
              <a:rPr lang="ru-RU" dirty="0" err="1"/>
              <a:t>Пафнутьево</a:t>
            </a:r>
            <a:r>
              <a:rPr lang="ru-RU" dirty="0"/>
              <a:t>-Боровского монастыря не сохранилось.</a:t>
            </a:r>
          </a:p>
        </p:txBody>
      </p:sp>
    </p:spTree>
    <p:extLst>
      <p:ext uri="{BB962C8B-B14F-4D97-AF65-F5344CB8AC3E}">
        <p14:creationId xmlns:p14="http://schemas.microsoft.com/office/powerpoint/2010/main" xmlns="" val="16296708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xmlns="" id="{01C5AEBC-4511-4D95-A212-433C3412FC51}"/>
              </a:ext>
            </a:extLst>
          </p:cNvPr>
          <p:cNvPicPr>
            <a:picLocks noChangeAspect="1"/>
          </p:cNvPicPr>
          <p:nvPr/>
        </p:nvPicPr>
        <p:blipFill>
          <a:blip r:embed="rId2"/>
          <a:stretch>
            <a:fillRect/>
          </a:stretch>
        </p:blipFill>
        <p:spPr>
          <a:xfrm>
            <a:off x="284507" y="271462"/>
            <a:ext cx="7143750" cy="6315075"/>
          </a:xfrm>
          <a:prstGeom prst="rect">
            <a:avLst/>
          </a:prstGeom>
        </p:spPr>
      </p:pic>
      <p:sp>
        <p:nvSpPr>
          <p:cNvPr id="3" name="Прямоугольник 2">
            <a:extLst>
              <a:ext uri="{FF2B5EF4-FFF2-40B4-BE49-F238E27FC236}">
                <a16:creationId xmlns:a16="http://schemas.microsoft.com/office/drawing/2014/main" xmlns="" id="{0CD31B87-68BC-42B7-8509-9565F53BFA02}"/>
              </a:ext>
            </a:extLst>
          </p:cNvPr>
          <p:cNvSpPr/>
          <p:nvPr/>
        </p:nvSpPr>
        <p:spPr>
          <a:xfrm>
            <a:off x="7428257" y="5940206"/>
            <a:ext cx="4591464" cy="646331"/>
          </a:xfrm>
          <a:prstGeom prst="rect">
            <a:avLst/>
          </a:prstGeom>
        </p:spPr>
        <p:txBody>
          <a:bodyPr wrap="square">
            <a:spAutoFit/>
          </a:bodyPr>
          <a:lstStyle/>
          <a:p>
            <a:r>
              <a:rPr lang="ru-RU" dirty="0"/>
              <a:t>Дионисий. Голова неизвестного святого ((1467-1477). Боровский музей</a:t>
            </a:r>
          </a:p>
        </p:txBody>
      </p:sp>
    </p:spTree>
    <p:extLst>
      <p:ext uri="{BB962C8B-B14F-4D97-AF65-F5344CB8AC3E}">
        <p14:creationId xmlns:p14="http://schemas.microsoft.com/office/powerpoint/2010/main" xmlns="" val="12822314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xmlns="" id="{DB1FCD4A-7B41-4A5A-AE27-ACA59AC3906F}"/>
              </a:ext>
            </a:extLst>
          </p:cNvPr>
          <p:cNvSpPr/>
          <p:nvPr/>
        </p:nvSpPr>
        <p:spPr>
          <a:xfrm>
            <a:off x="384314" y="276999"/>
            <a:ext cx="12085982" cy="646331"/>
          </a:xfrm>
          <a:prstGeom prst="rect">
            <a:avLst/>
          </a:prstGeom>
        </p:spPr>
        <p:txBody>
          <a:bodyPr wrap="square">
            <a:spAutoFit/>
          </a:bodyPr>
          <a:lstStyle/>
          <a:p>
            <a:r>
              <a:rPr lang="ru-RU" dirty="0"/>
              <a:t>Для Успенского собора Дионисий в 1480-х годах написал две парные житийные иконы московских митрополитов Петра и Алексия.</a:t>
            </a:r>
          </a:p>
        </p:txBody>
      </p:sp>
      <p:pic>
        <p:nvPicPr>
          <p:cNvPr id="3" name="Рисунок 2">
            <a:extLst>
              <a:ext uri="{FF2B5EF4-FFF2-40B4-BE49-F238E27FC236}">
                <a16:creationId xmlns:a16="http://schemas.microsoft.com/office/drawing/2014/main" xmlns="" id="{88538A7C-2F90-4264-8F42-477AE7DF5B99}"/>
              </a:ext>
            </a:extLst>
          </p:cNvPr>
          <p:cNvPicPr>
            <a:picLocks noChangeAspect="1"/>
          </p:cNvPicPr>
          <p:nvPr/>
        </p:nvPicPr>
        <p:blipFill>
          <a:blip r:embed="rId2"/>
          <a:stretch>
            <a:fillRect/>
          </a:stretch>
        </p:blipFill>
        <p:spPr>
          <a:xfrm>
            <a:off x="921361" y="923330"/>
            <a:ext cx="4694749" cy="5031919"/>
          </a:xfrm>
          <a:prstGeom prst="rect">
            <a:avLst/>
          </a:prstGeom>
        </p:spPr>
      </p:pic>
      <p:sp>
        <p:nvSpPr>
          <p:cNvPr id="4" name="Прямоугольник 3">
            <a:extLst>
              <a:ext uri="{FF2B5EF4-FFF2-40B4-BE49-F238E27FC236}">
                <a16:creationId xmlns:a16="http://schemas.microsoft.com/office/drawing/2014/main" xmlns="" id="{C0754BFD-8F1D-4F15-9D60-E25359376F2C}"/>
              </a:ext>
            </a:extLst>
          </p:cNvPr>
          <p:cNvSpPr/>
          <p:nvPr/>
        </p:nvSpPr>
        <p:spPr>
          <a:xfrm>
            <a:off x="596348" y="6078360"/>
            <a:ext cx="5327373" cy="523220"/>
          </a:xfrm>
          <a:prstGeom prst="rect">
            <a:avLst/>
          </a:prstGeom>
        </p:spPr>
        <p:txBody>
          <a:bodyPr wrap="square">
            <a:spAutoFit/>
          </a:bodyPr>
          <a:lstStyle/>
          <a:p>
            <a:r>
              <a:rPr lang="ru-RU" sz="1400" dirty="0"/>
              <a:t>Дионисий и мастерская. Святой митрополит Петр с житием (1481). Успенский собор Московского кремля</a:t>
            </a:r>
          </a:p>
        </p:txBody>
      </p:sp>
      <p:pic>
        <p:nvPicPr>
          <p:cNvPr id="5" name="Рисунок 4">
            <a:extLst>
              <a:ext uri="{FF2B5EF4-FFF2-40B4-BE49-F238E27FC236}">
                <a16:creationId xmlns:a16="http://schemas.microsoft.com/office/drawing/2014/main" xmlns="" id="{84C39E2E-3238-478A-A492-4D9CF6503235}"/>
              </a:ext>
            </a:extLst>
          </p:cNvPr>
          <p:cNvPicPr>
            <a:picLocks noChangeAspect="1"/>
          </p:cNvPicPr>
          <p:nvPr/>
        </p:nvPicPr>
        <p:blipFill>
          <a:blip r:embed="rId3"/>
          <a:stretch>
            <a:fillRect/>
          </a:stretch>
        </p:blipFill>
        <p:spPr>
          <a:xfrm>
            <a:off x="6569599" y="923330"/>
            <a:ext cx="4694749" cy="5031919"/>
          </a:xfrm>
          <a:prstGeom prst="rect">
            <a:avLst/>
          </a:prstGeom>
        </p:spPr>
      </p:pic>
      <p:sp>
        <p:nvSpPr>
          <p:cNvPr id="6" name="Прямоугольник 5">
            <a:extLst>
              <a:ext uri="{FF2B5EF4-FFF2-40B4-BE49-F238E27FC236}">
                <a16:creationId xmlns:a16="http://schemas.microsoft.com/office/drawing/2014/main" xmlns="" id="{14B61C83-16B4-4FF0-87BD-391F294496A2}"/>
              </a:ext>
            </a:extLst>
          </p:cNvPr>
          <p:cNvSpPr/>
          <p:nvPr/>
        </p:nvSpPr>
        <p:spPr>
          <a:xfrm>
            <a:off x="6569599" y="5862916"/>
            <a:ext cx="5552661" cy="738664"/>
          </a:xfrm>
          <a:prstGeom prst="rect">
            <a:avLst/>
          </a:prstGeom>
        </p:spPr>
        <p:txBody>
          <a:bodyPr wrap="square">
            <a:spAutoFit/>
          </a:bodyPr>
          <a:lstStyle/>
          <a:p>
            <a:endParaRPr lang="ru-RU" sz="1400" dirty="0"/>
          </a:p>
          <a:p>
            <a:r>
              <a:rPr lang="ru-RU" sz="1400" dirty="0"/>
              <a:t>Дионисий и мастерская. Святой митрополит Алексий с житием. Государственная Третьяковская галерея (Москва)</a:t>
            </a:r>
          </a:p>
        </p:txBody>
      </p:sp>
    </p:spTree>
    <p:extLst>
      <p:ext uri="{BB962C8B-B14F-4D97-AF65-F5344CB8AC3E}">
        <p14:creationId xmlns:p14="http://schemas.microsoft.com/office/powerpoint/2010/main" xmlns="" val="25422793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xmlns="" id="{79F152E7-AD85-4DF4-BEC6-7A635ABA0F9C}"/>
              </a:ext>
            </a:extLst>
          </p:cNvPr>
          <p:cNvSpPr/>
          <p:nvPr/>
        </p:nvSpPr>
        <p:spPr>
          <a:xfrm>
            <a:off x="477077" y="401600"/>
            <a:ext cx="5526157" cy="3416320"/>
          </a:xfrm>
          <a:prstGeom prst="rect">
            <a:avLst/>
          </a:prstGeom>
        </p:spPr>
        <p:txBody>
          <a:bodyPr wrap="square">
            <a:spAutoFit/>
          </a:bodyPr>
          <a:lstStyle/>
          <a:p>
            <a:r>
              <a:rPr lang="ru-RU" dirty="0"/>
              <a:t>В 1486 г. в новом монастыре выстроили каменный собор, в росписи которого принимал участие Дионисий с сыновьями. Росписи Дионисия в монастыре не сохранились – в XVII в. собор был полностью перестроен.</a:t>
            </a:r>
          </a:p>
          <a:p>
            <a:r>
              <a:rPr lang="ru-RU" dirty="0"/>
              <a:t>Из многочисленных работ Дионисия, созданных для монастыря, сохранилась одна икона – «Богоматерь Одигитрия». В настоящее время икона хранится в Центральном музее древнерусской культуры и искусства имени Андрея Рублева в Москве.</a:t>
            </a:r>
          </a:p>
        </p:txBody>
      </p:sp>
      <p:pic>
        <p:nvPicPr>
          <p:cNvPr id="3" name="Рисунок 2">
            <a:extLst>
              <a:ext uri="{FF2B5EF4-FFF2-40B4-BE49-F238E27FC236}">
                <a16:creationId xmlns:a16="http://schemas.microsoft.com/office/drawing/2014/main" xmlns="" id="{7226C721-7686-4D3A-B7A4-7EBAA221D390}"/>
              </a:ext>
            </a:extLst>
          </p:cNvPr>
          <p:cNvPicPr>
            <a:picLocks noChangeAspect="1"/>
          </p:cNvPicPr>
          <p:nvPr/>
        </p:nvPicPr>
        <p:blipFill>
          <a:blip r:embed="rId2"/>
          <a:stretch>
            <a:fillRect/>
          </a:stretch>
        </p:blipFill>
        <p:spPr>
          <a:xfrm>
            <a:off x="6096000" y="401600"/>
            <a:ext cx="5526157" cy="5592417"/>
          </a:xfrm>
          <a:prstGeom prst="rect">
            <a:avLst/>
          </a:prstGeom>
        </p:spPr>
      </p:pic>
      <p:sp>
        <p:nvSpPr>
          <p:cNvPr id="4" name="Прямоугольник 3">
            <a:extLst>
              <a:ext uri="{FF2B5EF4-FFF2-40B4-BE49-F238E27FC236}">
                <a16:creationId xmlns:a16="http://schemas.microsoft.com/office/drawing/2014/main" xmlns="" id="{BD80E367-5919-4E98-8EE4-81EE6BD9CC4B}"/>
              </a:ext>
            </a:extLst>
          </p:cNvPr>
          <p:cNvSpPr/>
          <p:nvPr/>
        </p:nvSpPr>
        <p:spPr>
          <a:xfrm>
            <a:off x="6096000" y="6087068"/>
            <a:ext cx="6009979" cy="369332"/>
          </a:xfrm>
          <a:prstGeom prst="rect">
            <a:avLst/>
          </a:prstGeom>
        </p:spPr>
        <p:txBody>
          <a:bodyPr wrap="none">
            <a:spAutoFit/>
          </a:bodyPr>
          <a:lstStyle/>
          <a:p>
            <a:r>
              <a:rPr lang="ru-RU" dirty="0"/>
              <a:t>Дионисий «Богоматерь Одигитрия» (после 1485 г.)</a:t>
            </a:r>
          </a:p>
        </p:txBody>
      </p:sp>
    </p:spTree>
    <p:extLst>
      <p:ext uri="{BB962C8B-B14F-4D97-AF65-F5344CB8AC3E}">
        <p14:creationId xmlns:p14="http://schemas.microsoft.com/office/powerpoint/2010/main" xmlns="" val="5381713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xmlns="" id="{31A035A3-DD10-4651-B956-4C7D88B3B1A7}"/>
              </a:ext>
            </a:extLst>
          </p:cNvPr>
          <p:cNvSpPr/>
          <p:nvPr/>
        </p:nvSpPr>
        <p:spPr>
          <a:xfrm>
            <a:off x="212034" y="237387"/>
            <a:ext cx="11728175" cy="830997"/>
          </a:xfrm>
          <a:prstGeom prst="rect">
            <a:avLst/>
          </a:prstGeom>
        </p:spPr>
        <p:txBody>
          <a:bodyPr wrap="square">
            <a:spAutoFit/>
          </a:bodyPr>
          <a:lstStyle/>
          <a:p>
            <a:pPr algn="ctr"/>
            <a:r>
              <a:rPr lang="ru-RU" sz="2400" dirty="0"/>
              <a:t>Для деревянного Троицкого собора Дионисий в 1500 г. написал иконостас</a:t>
            </a:r>
            <a:r>
              <a:rPr lang="ru-RU" sz="2000" dirty="0"/>
              <a:t>.</a:t>
            </a:r>
          </a:p>
        </p:txBody>
      </p:sp>
      <p:pic>
        <p:nvPicPr>
          <p:cNvPr id="3" name="Рисунок 2">
            <a:extLst>
              <a:ext uri="{FF2B5EF4-FFF2-40B4-BE49-F238E27FC236}">
                <a16:creationId xmlns:a16="http://schemas.microsoft.com/office/drawing/2014/main" xmlns="" id="{21C6AB14-BB51-4608-9966-BA3ADF0F0FD6}"/>
              </a:ext>
            </a:extLst>
          </p:cNvPr>
          <p:cNvPicPr>
            <a:picLocks noChangeAspect="1"/>
          </p:cNvPicPr>
          <p:nvPr/>
        </p:nvPicPr>
        <p:blipFill>
          <a:blip r:embed="rId2"/>
          <a:stretch>
            <a:fillRect/>
          </a:stretch>
        </p:blipFill>
        <p:spPr>
          <a:xfrm>
            <a:off x="457199" y="1068384"/>
            <a:ext cx="3133917" cy="4766414"/>
          </a:xfrm>
          <a:prstGeom prst="rect">
            <a:avLst/>
          </a:prstGeom>
        </p:spPr>
      </p:pic>
      <p:sp>
        <p:nvSpPr>
          <p:cNvPr id="4" name="Прямоугольник 3">
            <a:extLst>
              <a:ext uri="{FF2B5EF4-FFF2-40B4-BE49-F238E27FC236}">
                <a16:creationId xmlns:a16="http://schemas.microsoft.com/office/drawing/2014/main" xmlns="" id="{2211D7A1-3296-4748-8C43-27171EEE75CF}"/>
              </a:ext>
            </a:extLst>
          </p:cNvPr>
          <p:cNvSpPr/>
          <p:nvPr/>
        </p:nvSpPr>
        <p:spPr>
          <a:xfrm>
            <a:off x="457199" y="5976130"/>
            <a:ext cx="3133917" cy="738664"/>
          </a:xfrm>
          <a:prstGeom prst="rect">
            <a:avLst/>
          </a:prstGeom>
        </p:spPr>
        <p:txBody>
          <a:bodyPr wrap="square">
            <a:spAutoFit/>
          </a:bodyPr>
          <a:lstStyle/>
          <a:p>
            <a:r>
              <a:rPr lang="ru-RU" sz="1400" dirty="0"/>
              <a:t>Дионисий «Спас в силах» (1500). Государственная Третьяковская галерея (Москва)</a:t>
            </a:r>
          </a:p>
        </p:txBody>
      </p:sp>
      <p:pic>
        <p:nvPicPr>
          <p:cNvPr id="5" name="Рисунок 4">
            <a:extLst>
              <a:ext uri="{FF2B5EF4-FFF2-40B4-BE49-F238E27FC236}">
                <a16:creationId xmlns:a16="http://schemas.microsoft.com/office/drawing/2014/main" xmlns="" id="{CFCEDD28-0BCA-4CE1-A558-FCAD872A4E92}"/>
              </a:ext>
            </a:extLst>
          </p:cNvPr>
          <p:cNvPicPr>
            <a:picLocks noChangeAspect="1"/>
          </p:cNvPicPr>
          <p:nvPr/>
        </p:nvPicPr>
        <p:blipFill>
          <a:blip r:embed="rId3"/>
          <a:stretch>
            <a:fillRect/>
          </a:stretch>
        </p:blipFill>
        <p:spPr>
          <a:xfrm>
            <a:off x="4634835" y="1059416"/>
            <a:ext cx="2882571" cy="4784350"/>
          </a:xfrm>
          <a:prstGeom prst="rect">
            <a:avLst/>
          </a:prstGeom>
        </p:spPr>
      </p:pic>
      <p:sp>
        <p:nvSpPr>
          <p:cNvPr id="6" name="Прямоугольник 5">
            <a:extLst>
              <a:ext uri="{FF2B5EF4-FFF2-40B4-BE49-F238E27FC236}">
                <a16:creationId xmlns:a16="http://schemas.microsoft.com/office/drawing/2014/main" xmlns="" id="{81AD8C8F-A2BB-4050-A284-47DFCC6E6D72}"/>
              </a:ext>
            </a:extLst>
          </p:cNvPr>
          <p:cNvSpPr/>
          <p:nvPr/>
        </p:nvSpPr>
        <p:spPr>
          <a:xfrm>
            <a:off x="4287300" y="5962277"/>
            <a:ext cx="3133917" cy="738664"/>
          </a:xfrm>
          <a:prstGeom prst="rect">
            <a:avLst/>
          </a:prstGeom>
        </p:spPr>
        <p:txBody>
          <a:bodyPr wrap="square">
            <a:spAutoFit/>
          </a:bodyPr>
          <a:lstStyle/>
          <a:p>
            <a:r>
              <a:rPr lang="ru-RU" sz="1400" dirty="0"/>
              <a:t>Дионисий «Распятие» (1500). Государственная Третьяковская галерея (Москва)</a:t>
            </a:r>
          </a:p>
        </p:txBody>
      </p:sp>
      <p:pic>
        <p:nvPicPr>
          <p:cNvPr id="7" name="Рисунок 6">
            <a:extLst>
              <a:ext uri="{FF2B5EF4-FFF2-40B4-BE49-F238E27FC236}">
                <a16:creationId xmlns:a16="http://schemas.microsoft.com/office/drawing/2014/main" xmlns="" id="{782A5175-B834-4898-8E4B-9AD160183DBC}"/>
              </a:ext>
            </a:extLst>
          </p:cNvPr>
          <p:cNvPicPr>
            <a:picLocks noChangeAspect="1"/>
          </p:cNvPicPr>
          <p:nvPr/>
        </p:nvPicPr>
        <p:blipFill>
          <a:blip r:embed="rId4"/>
          <a:stretch>
            <a:fillRect/>
          </a:stretch>
        </p:blipFill>
        <p:spPr>
          <a:xfrm>
            <a:off x="8366596" y="1059417"/>
            <a:ext cx="3176495" cy="4784350"/>
          </a:xfrm>
          <a:prstGeom prst="rect">
            <a:avLst/>
          </a:prstGeom>
        </p:spPr>
      </p:pic>
      <p:sp>
        <p:nvSpPr>
          <p:cNvPr id="8" name="Прямоугольник 7">
            <a:extLst>
              <a:ext uri="{FF2B5EF4-FFF2-40B4-BE49-F238E27FC236}">
                <a16:creationId xmlns:a16="http://schemas.microsoft.com/office/drawing/2014/main" xmlns="" id="{D970CF86-5E3E-45E7-BC73-63596FF7611D}"/>
              </a:ext>
            </a:extLst>
          </p:cNvPr>
          <p:cNvSpPr/>
          <p:nvPr/>
        </p:nvSpPr>
        <p:spPr>
          <a:xfrm>
            <a:off x="8366596" y="5962277"/>
            <a:ext cx="3573613" cy="738664"/>
          </a:xfrm>
          <a:prstGeom prst="rect">
            <a:avLst/>
          </a:prstGeom>
        </p:spPr>
        <p:txBody>
          <a:bodyPr wrap="square">
            <a:spAutoFit/>
          </a:bodyPr>
          <a:lstStyle/>
          <a:p>
            <a:r>
              <a:rPr lang="ru-RU" sz="1400" dirty="0"/>
              <a:t>Дионисий и мастерская «Уверение Фомы» (1500). Государственный русский музей (Петербург)</a:t>
            </a:r>
          </a:p>
        </p:txBody>
      </p:sp>
    </p:spTree>
    <p:extLst>
      <p:ext uri="{BB962C8B-B14F-4D97-AF65-F5344CB8AC3E}">
        <p14:creationId xmlns:p14="http://schemas.microsoft.com/office/powerpoint/2010/main" xmlns="" val="219315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xmlns="" id="{2DB23534-1E50-482D-AC67-CEBBDC33FBF8}"/>
              </a:ext>
            </a:extLst>
          </p:cNvPr>
          <p:cNvSpPr/>
          <p:nvPr/>
        </p:nvSpPr>
        <p:spPr>
          <a:xfrm>
            <a:off x="331304" y="366525"/>
            <a:ext cx="3485322" cy="4524315"/>
          </a:xfrm>
          <a:prstGeom prst="rect">
            <a:avLst/>
          </a:prstGeom>
        </p:spPr>
        <p:txBody>
          <a:bodyPr wrap="square">
            <a:spAutoFit/>
          </a:bodyPr>
          <a:lstStyle/>
          <a:p>
            <a:r>
              <a:rPr lang="ru-RU" dirty="0"/>
              <a:t>В 1482 г. в соборе во время пожара обгорела чудотворная византийская икона «Богоматерь Одигитрия» XIV в., привезенная из Константинополя. Восстановил икону Дионисий. Эта восстановленная икона уцелела во время страшного пожара 1547 г. «Богоматерь Одигитрия» находится в Государственной Третьяковской галерее.</a:t>
            </a:r>
          </a:p>
        </p:txBody>
      </p:sp>
      <p:pic>
        <p:nvPicPr>
          <p:cNvPr id="5" name="Рисунок 4">
            <a:extLst>
              <a:ext uri="{FF2B5EF4-FFF2-40B4-BE49-F238E27FC236}">
                <a16:creationId xmlns:a16="http://schemas.microsoft.com/office/drawing/2014/main" xmlns="" id="{9B2CB8C9-A836-4565-9123-40B429D8B9E4}"/>
              </a:ext>
            </a:extLst>
          </p:cNvPr>
          <p:cNvPicPr>
            <a:picLocks noChangeAspect="1"/>
          </p:cNvPicPr>
          <p:nvPr/>
        </p:nvPicPr>
        <p:blipFill>
          <a:blip r:embed="rId2"/>
          <a:stretch>
            <a:fillRect/>
          </a:stretch>
        </p:blipFill>
        <p:spPr>
          <a:xfrm>
            <a:off x="5464958" y="366525"/>
            <a:ext cx="4552130" cy="5592417"/>
          </a:xfrm>
          <a:prstGeom prst="rect">
            <a:avLst/>
          </a:prstGeom>
        </p:spPr>
      </p:pic>
      <p:sp>
        <p:nvSpPr>
          <p:cNvPr id="6" name="Прямоугольник 5">
            <a:extLst>
              <a:ext uri="{FF2B5EF4-FFF2-40B4-BE49-F238E27FC236}">
                <a16:creationId xmlns:a16="http://schemas.microsoft.com/office/drawing/2014/main" xmlns="" id="{E006171B-FF11-481D-91CE-9DD405D88E35}"/>
              </a:ext>
            </a:extLst>
          </p:cNvPr>
          <p:cNvSpPr/>
          <p:nvPr/>
        </p:nvSpPr>
        <p:spPr>
          <a:xfrm>
            <a:off x="5274642" y="5958942"/>
            <a:ext cx="5017720" cy="369332"/>
          </a:xfrm>
          <a:prstGeom prst="rect">
            <a:avLst/>
          </a:prstGeom>
        </p:spPr>
        <p:txBody>
          <a:bodyPr wrap="none">
            <a:spAutoFit/>
          </a:bodyPr>
          <a:lstStyle/>
          <a:p>
            <a:r>
              <a:rPr lang="ru-RU" dirty="0"/>
              <a:t>Дионисий «Богоматерь Одигитрия» (1482)</a:t>
            </a:r>
          </a:p>
        </p:txBody>
      </p:sp>
    </p:spTree>
    <p:extLst>
      <p:ext uri="{BB962C8B-B14F-4D97-AF65-F5344CB8AC3E}">
        <p14:creationId xmlns:p14="http://schemas.microsoft.com/office/powerpoint/2010/main" xmlns="" val="11574735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xmlns="" id="{9B43897A-1D98-48C7-8065-98AA93A736AC}"/>
              </a:ext>
            </a:extLst>
          </p:cNvPr>
          <p:cNvPicPr>
            <a:picLocks noChangeAspect="1"/>
          </p:cNvPicPr>
          <p:nvPr/>
        </p:nvPicPr>
        <p:blipFill>
          <a:blip r:embed="rId2"/>
          <a:stretch>
            <a:fillRect/>
          </a:stretch>
        </p:blipFill>
        <p:spPr>
          <a:xfrm>
            <a:off x="1523171" y="555405"/>
            <a:ext cx="3718125" cy="4957500"/>
          </a:xfrm>
          <a:prstGeom prst="rect">
            <a:avLst/>
          </a:prstGeom>
        </p:spPr>
      </p:pic>
      <p:sp>
        <p:nvSpPr>
          <p:cNvPr id="3" name="Прямоугольник 2">
            <a:extLst>
              <a:ext uri="{FF2B5EF4-FFF2-40B4-BE49-F238E27FC236}">
                <a16:creationId xmlns:a16="http://schemas.microsoft.com/office/drawing/2014/main" xmlns="" id="{009DCC57-16EF-4E01-88F2-28BD63E3FBD8}"/>
              </a:ext>
            </a:extLst>
          </p:cNvPr>
          <p:cNvSpPr/>
          <p:nvPr/>
        </p:nvSpPr>
        <p:spPr>
          <a:xfrm>
            <a:off x="1261854" y="5645426"/>
            <a:ext cx="4428711" cy="830997"/>
          </a:xfrm>
          <a:prstGeom prst="rect">
            <a:avLst/>
          </a:prstGeom>
        </p:spPr>
        <p:txBody>
          <a:bodyPr wrap="square">
            <a:spAutoFit/>
          </a:bodyPr>
          <a:lstStyle/>
          <a:p>
            <a:r>
              <a:rPr lang="ru-RU" sz="1600" dirty="0"/>
              <a:t>Потолочная роспись Дионисия в соборе Рождества Пресвятой Богородицы (Ферапонтово, Вологодская область)</a:t>
            </a:r>
          </a:p>
        </p:txBody>
      </p:sp>
      <p:pic>
        <p:nvPicPr>
          <p:cNvPr id="5" name="Рисунок 4">
            <a:extLst>
              <a:ext uri="{FF2B5EF4-FFF2-40B4-BE49-F238E27FC236}">
                <a16:creationId xmlns:a16="http://schemas.microsoft.com/office/drawing/2014/main" xmlns="" id="{B9A2E076-E8DE-4D55-832E-944D6414152E}"/>
              </a:ext>
            </a:extLst>
          </p:cNvPr>
          <p:cNvPicPr>
            <a:picLocks noChangeAspect="1"/>
          </p:cNvPicPr>
          <p:nvPr/>
        </p:nvPicPr>
        <p:blipFill>
          <a:blip r:embed="rId3"/>
          <a:stretch>
            <a:fillRect/>
          </a:stretch>
        </p:blipFill>
        <p:spPr>
          <a:xfrm>
            <a:off x="6774699" y="553856"/>
            <a:ext cx="3718125" cy="4959049"/>
          </a:xfrm>
          <a:prstGeom prst="rect">
            <a:avLst/>
          </a:prstGeom>
        </p:spPr>
      </p:pic>
      <p:sp>
        <p:nvSpPr>
          <p:cNvPr id="6" name="Прямоугольник 5">
            <a:extLst>
              <a:ext uri="{FF2B5EF4-FFF2-40B4-BE49-F238E27FC236}">
                <a16:creationId xmlns:a16="http://schemas.microsoft.com/office/drawing/2014/main" xmlns="" id="{5CC85C08-2C35-429D-ABCC-22A3CA08AA8F}"/>
              </a:ext>
            </a:extLst>
          </p:cNvPr>
          <p:cNvSpPr/>
          <p:nvPr/>
        </p:nvSpPr>
        <p:spPr>
          <a:xfrm>
            <a:off x="6757499" y="5645426"/>
            <a:ext cx="3735325" cy="584775"/>
          </a:xfrm>
          <a:prstGeom prst="rect">
            <a:avLst/>
          </a:prstGeom>
        </p:spPr>
        <p:txBody>
          <a:bodyPr wrap="square">
            <a:spAutoFit/>
          </a:bodyPr>
          <a:lstStyle/>
          <a:p>
            <a:r>
              <a:rPr lang="ru-RU" sz="1600" dirty="0"/>
              <a:t>Дионисий. Фрески Ферапонтова монастыря</a:t>
            </a:r>
          </a:p>
        </p:txBody>
      </p:sp>
    </p:spTree>
    <p:extLst>
      <p:ext uri="{BB962C8B-B14F-4D97-AF65-F5344CB8AC3E}">
        <p14:creationId xmlns:p14="http://schemas.microsoft.com/office/powerpoint/2010/main" xmlns="" val="27021122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a:extLst>
              <a:ext uri="{FF2B5EF4-FFF2-40B4-BE49-F238E27FC236}">
                <a16:creationId xmlns:a16="http://schemas.microsoft.com/office/drawing/2014/main" xmlns="" id="{0CC7CF5A-D892-4BD1-BFB7-0997241C2262}"/>
              </a:ext>
            </a:extLst>
          </p:cNvPr>
          <p:cNvSpPr>
            <a:spLocks noGrp="1"/>
          </p:cNvSpPr>
          <p:nvPr>
            <p:ph type="title"/>
          </p:nvPr>
        </p:nvSpPr>
        <p:spPr>
          <a:xfrm>
            <a:off x="1066800" y="642594"/>
            <a:ext cx="3160643" cy="5392446"/>
          </a:xfrm>
        </p:spPr>
        <p:txBody>
          <a:bodyPr>
            <a:normAutofit/>
          </a:bodyPr>
          <a:lstStyle/>
          <a:p>
            <a:r>
              <a:rPr lang="ru-RU" sz="2800" dirty="0"/>
              <a:t>Основой для возникновения русской живописи послужили образцы византийского искусства. Именно оттуда пришли на Русь и каноны.</a:t>
            </a:r>
          </a:p>
        </p:txBody>
      </p:sp>
      <p:pic>
        <p:nvPicPr>
          <p:cNvPr id="5" name="Объект 4">
            <a:extLst>
              <a:ext uri="{FF2B5EF4-FFF2-40B4-BE49-F238E27FC236}">
                <a16:creationId xmlns:a16="http://schemas.microsoft.com/office/drawing/2014/main" xmlns="" id="{5DB714A5-A0D0-4935-8091-E199D6971B5B}"/>
              </a:ext>
            </a:extLst>
          </p:cNvPr>
          <p:cNvPicPr>
            <a:picLocks noGrp="1" noChangeAspect="1"/>
          </p:cNvPicPr>
          <p:nvPr>
            <p:ph idx="1"/>
          </p:nvPr>
        </p:nvPicPr>
        <p:blipFill>
          <a:blip r:embed="rId2"/>
          <a:stretch>
            <a:fillRect/>
          </a:stretch>
        </p:blipFill>
        <p:spPr>
          <a:xfrm>
            <a:off x="6096000" y="361295"/>
            <a:ext cx="4452730" cy="5052735"/>
          </a:xfrm>
          <a:prstGeom prst="rect">
            <a:avLst/>
          </a:prstGeom>
        </p:spPr>
      </p:pic>
      <p:sp>
        <p:nvSpPr>
          <p:cNvPr id="6" name="Прямоугольник 5">
            <a:extLst>
              <a:ext uri="{FF2B5EF4-FFF2-40B4-BE49-F238E27FC236}">
                <a16:creationId xmlns:a16="http://schemas.microsoft.com/office/drawing/2014/main" xmlns="" id="{F0B955D2-3C52-446D-BE36-9D1CE9006AB4}"/>
              </a:ext>
            </a:extLst>
          </p:cNvPr>
          <p:cNvSpPr/>
          <p:nvPr/>
        </p:nvSpPr>
        <p:spPr>
          <a:xfrm>
            <a:off x="6096000" y="5573375"/>
            <a:ext cx="4916557" cy="923330"/>
          </a:xfrm>
          <a:prstGeom prst="rect">
            <a:avLst/>
          </a:prstGeom>
        </p:spPr>
        <p:txBody>
          <a:bodyPr wrap="square">
            <a:spAutoFit/>
          </a:bodyPr>
          <a:lstStyle/>
          <a:p>
            <a:r>
              <a:rPr lang="ru-RU" dirty="0"/>
              <a:t>Царь </a:t>
            </a:r>
            <a:r>
              <a:rPr lang="ru-RU" dirty="0" err="1"/>
              <a:t>Авгарь</a:t>
            </a:r>
            <a:r>
              <a:rPr lang="ru-RU" dirty="0"/>
              <a:t> получает от апостола Фаддея Нерукотворный образ Христа. </a:t>
            </a:r>
          </a:p>
          <a:p>
            <a:r>
              <a:rPr lang="ru-RU" dirty="0"/>
              <a:t>Створка складня (X век).</a:t>
            </a:r>
          </a:p>
        </p:txBody>
      </p:sp>
    </p:spTree>
    <p:extLst>
      <p:ext uri="{BB962C8B-B14F-4D97-AF65-F5344CB8AC3E}">
        <p14:creationId xmlns:p14="http://schemas.microsoft.com/office/powerpoint/2010/main" xmlns="" val="25737687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xmlns="" id="{2D2C3B35-5ACD-4CB0-BEFF-495DC45B33B8}"/>
              </a:ext>
            </a:extLst>
          </p:cNvPr>
          <p:cNvSpPr/>
          <p:nvPr/>
        </p:nvSpPr>
        <p:spPr>
          <a:xfrm>
            <a:off x="1073426" y="1859340"/>
            <a:ext cx="10217426" cy="3323987"/>
          </a:xfrm>
          <a:prstGeom prst="rect">
            <a:avLst/>
          </a:prstGeom>
        </p:spPr>
        <p:txBody>
          <a:bodyPr wrap="square">
            <a:spAutoFit/>
          </a:bodyPr>
          <a:lstStyle/>
          <a:p>
            <a:r>
              <a:rPr lang="ru-RU" sz="2400" b="1" i="1" u="sng" dirty="0"/>
              <a:t>Живопись Дионисия представляет собой творчество ведущего мастера эпохи. Его иконные образы отличаются внутренним единством и возвышенностью, они помогают духовному настрою. Он воплотил в своих творениях и опыт предшественников, но выразил и тот духовный подъем, который проявился в общественной жизни конца XV в. Таким образом, Дионисий во многом определил мировоззрение своих современников.</a:t>
            </a:r>
          </a:p>
          <a:p>
            <a:endParaRPr lang="ru-RU" dirty="0"/>
          </a:p>
        </p:txBody>
      </p:sp>
    </p:spTree>
    <p:extLst>
      <p:ext uri="{BB962C8B-B14F-4D97-AF65-F5344CB8AC3E}">
        <p14:creationId xmlns:p14="http://schemas.microsoft.com/office/powerpoint/2010/main" xmlns="" val="29034278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D1E4078E-3B1E-4D77-A95C-1365828BDC3F}"/>
              </a:ext>
            </a:extLst>
          </p:cNvPr>
          <p:cNvSpPr>
            <a:spLocks noGrp="1"/>
          </p:cNvSpPr>
          <p:nvPr>
            <p:ph type="title"/>
          </p:nvPr>
        </p:nvSpPr>
        <p:spPr/>
        <p:txBody>
          <a:bodyPr>
            <a:normAutofit fontScale="90000"/>
          </a:bodyPr>
          <a:lstStyle/>
          <a:p>
            <a:r>
              <a:rPr lang="ru-RU" sz="3600" b="1" dirty="0"/>
              <a:t>Главные канонические требования к иконографии:</a:t>
            </a:r>
            <a:r>
              <a:rPr lang="ru-RU" sz="2800" dirty="0"/>
              <a:t/>
            </a:r>
            <a:br>
              <a:rPr lang="ru-RU" sz="2800" dirty="0"/>
            </a:br>
            <a:endParaRPr lang="ru-RU" sz="2800" dirty="0"/>
          </a:p>
        </p:txBody>
      </p:sp>
      <p:sp>
        <p:nvSpPr>
          <p:cNvPr id="3" name="Объект 2">
            <a:extLst>
              <a:ext uri="{FF2B5EF4-FFF2-40B4-BE49-F238E27FC236}">
                <a16:creationId xmlns:a16="http://schemas.microsoft.com/office/drawing/2014/main" xmlns="" id="{C5DA81CF-6334-4A1B-A9D4-62C98CB17488}"/>
              </a:ext>
            </a:extLst>
          </p:cNvPr>
          <p:cNvSpPr>
            <a:spLocks noGrp="1"/>
          </p:cNvSpPr>
          <p:nvPr>
            <p:ph idx="1"/>
          </p:nvPr>
        </p:nvSpPr>
        <p:spPr>
          <a:xfrm>
            <a:off x="1066800" y="2103119"/>
            <a:ext cx="9932504" cy="4244671"/>
          </a:xfrm>
        </p:spPr>
        <p:txBody>
          <a:bodyPr>
            <a:noAutofit/>
          </a:bodyPr>
          <a:lstStyle/>
          <a:p>
            <a:r>
              <a:rPr lang="ru-RU" sz="2000" dirty="0"/>
              <a:t>образы на иконах должны подчеркивать их духовный, неземной, сверхъестественный характер, что достигалось своеобразной трактовкой головы и лица фигуры. В изображении на первый план выдвигались одухотворенность, спокойная созерцательность и внутреннее величие;</a:t>
            </a:r>
          </a:p>
          <a:p>
            <a:r>
              <a:rPr lang="ru-RU" sz="2000" dirty="0"/>
              <a:t>поскольку сверхъестественный мир - это мир вечный, неизменяемый, фигуры библейских персонажей и святых на иконе должны изображаться неподвижными, статичными;</a:t>
            </a:r>
          </a:p>
          <a:p>
            <a:r>
              <a:rPr lang="ru-RU" sz="2000" dirty="0"/>
              <a:t>икона предъявляла специфические требования к отображению пространства и времени.</a:t>
            </a:r>
          </a:p>
        </p:txBody>
      </p:sp>
    </p:spTree>
    <p:extLst>
      <p:ext uri="{BB962C8B-B14F-4D97-AF65-F5344CB8AC3E}">
        <p14:creationId xmlns:p14="http://schemas.microsoft.com/office/powerpoint/2010/main" xmlns="" val="1711383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xmlns="" id="{8E600C77-7BA4-4B8B-B5F2-0C8AFAE35F11}"/>
              </a:ext>
            </a:extLst>
          </p:cNvPr>
          <p:cNvSpPr>
            <a:spLocks noGrp="1"/>
          </p:cNvSpPr>
          <p:nvPr>
            <p:ph idx="1"/>
          </p:nvPr>
        </p:nvSpPr>
        <p:spPr>
          <a:xfrm>
            <a:off x="1066801" y="530087"/>
            <a:ext cx="4346715" cy="5791200"/>
          </a:xfrm>
        </p:spPr>
        <p:txBody>
          <a:bodyPr>
            <a:normAutofit/>
          </a:bodyPr>
          <a:lstStyle/>
          <a:p>
            <a:r>
              <a:rPr lang="ru-RU" dirty="0"/>
              <a:t>В основе иконографического канона лежало представление об истинности изображаемого. Если евангельские события были в действительности, их следовало изображать так, как они и происходили. Но книги Нового Завета крайне скупы на описания обстановки тех или иных сцен, обычно евангелисты дают лишь перечень действий персонажей, опуская характеристики внешности, одежды, места действия и тому подобное. Поэтому наряду с каноническими текстами образовались и канонические схемы изображения различных священных сюжетов, ставшие опорой для иконописца.</a:t>
            </a:r>
          </a:p>
        </p:txBody>
      </p:sp>
      <p:pic>
        <p:nvPicPr>
          <p:cNvPr id="4" name="Рисунок 3">
            <a:extLst>
              <a:ext uri="{FF2B5EF4-FFF2-40B4-BE49-F238E27FC236}">
                <a16:creationId xmlns:a16="http://schemas.microsoft.com/office/drawing/2014/main" xmlns="" id="{FEBA9970-3F5C-4CB5-A823-66FD31FC4DF7}"/>
              </a:ext>
            </a:extLst>
          </p:cNvPr>
          <p:cNvPicPr>
            <a:picLocks noChangeAspect="1"/>
          </p:cNvPicPr>
          <p:nvPr/>
        </p:nvPicPr>
        <p:blipFill>
          <a:blip r:embed="rId2"/>
          <a:stretch>
            <a:fillRect/>
          </a:stretch>
        </p:blipFill>
        <p:spPr>
          <a:xfrm>
            <a:off x="5950677" y="536713"/>
            <a:ext cx="5552211" cy="4094923"/>
          </a:xfrm>
          <a:prstGeom prst="rect">
            <a:avLst/>
          </a:prstGeom>
        </p:spPr>
      </p:pic>
      <p:sp>
        <p:nvSpPr>
          <p:cNvPr id="5" name="Прямоугольник 4">
            <a:extLst>
              <a:ext uri="{FF2B5EF4-FFF2-40B4-BE49-F238E27FC236}">
                <a16:creationId xmlns:a16="http://schemas.microsoft.com/office/drawing/2014/main" xmlns="" id="{B4B048EB-1DC9-471E-8F3B-551E8465BE79}"/>
              </a:ext>
            </a:extLst>
          </p:cNvPr>
          <p:cNvSpPr/>
          <p:nvPr/>
        </p:nvSpPr>
        <p:spPr>
          <a:xfrm>
            <a:off x="6553424" y="4854618"/>
            <a:ext cx="4346715" cy="923330"/>
          </a:xfrm>
          <a:prstGeom prst="rect">
            <a:avLst/>
          </a:prstGeom>
        </p:spPr>
        <p:txBody>
          <a:bodyPr wrap="square">
            <a:spAutoFit/>
          </a:bodyPr>
          <a:lstStyle/>
          <a:p>
            <a:r>
              <a:rPr lang="ru-RU" dirty="0"/>
              <a:t>«Сергий и Вакх», VI век (Государственный музей западного и восточного искусства, Киев).</a:t>
            </a:r>
          </a:p>
        </p:txBody>
      </p:sp>
    </p:spTree>
    <p:extLst>
      <p:ext uri="{BB962C8B-B14F-4D97-AF65-F5344CB8AC3E}">
        <p14:creationId xmlns:p14="http://schemas.microsoft.com/office/powerpoint/2010/main" xmlns="" val="37729264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xmlns="" id="{AE8E98C3-261E-4590-9EFD-AEEB755DF9FE}"/>
              </a:ext>
            </a:extLst>
          </p:cNvPr>
          <p:cNvSpPr>
            <a:spLocks noGrp="1"/>
          </p:cNvSpPr>
          <p:nvPr>
            <p:ph idx="1"/>
          </p:nvPr>
        </p:nvSpPr>
        <p:spPr>
          <a:xfrm>
            <a:off x="1066800" y="556591"/>
            <a:ext cx="4499113" cy="6096000"/>
          </a:xfrm>
        </p:spPr>
        <p:txBody>
          <a:bodyPr>
            <a:normAutofit/>
          </a:bodyPr>
          <a:lstStyle/>
          <a:p>
            <a:r>
              <a:rPr lang="ru-RU" sz="2000" dirty="0"/>
              <a:t>Святых, архангелов, Деву Марию и Христа следовало рисовать строго в фас или в три четверти, с широко раскрытыми глазами, устремленными на </a:t>
            </a:r>
            <a:r>
              <a:rPr lang="ru-RU" sz="2000" dirty="0" err="1"/>
              <a:t>верующего.Святителя</a:t>
            </a:r>
            <a:r>
              <a:rPr lang="ru-RU" sz="2000" dirty="0"/>
              <a:t> Иоанна Златоуста полагалось изображать русым и </a:t>
            </a:r>
            <a:r>
              <a:rPr lang="ru-RU" sz="2000" dirty="0" err="1"/>
              <a:t>короткобородым</a:t>
            </a:r>
            <a:r>
              <a:rPr lang="ru-RU" sz="2000" dirty="0"/>
              <a:t>, а святитель Василий Великий представал темноволосым мужем с длинной заостренной бородой. Благодаря этому фигуры святых были легко узнаваемы даже на большом расстоянии, когда не было видно сопровождающих надписей.</a:t>
            </a:r>
          </a:p>
          <a:p>
            <a:endParaRPr lang="ru-RU" dirty="0"/>
          </a:p>
        </p:txBody>
      </p:sp>
      <p:pic>
        <p:nvPicPr>
          <p:cNvPr id="4" name="Рисунок 3">
            <a:extLst>
              <a:ext uri="{FF2B5EF4-FFF2-40B4-BE49-F238E27FC236}">
                <a16:creationId xmlns:a16="http://schemas.microsoft.com/office/drawing/2014/main" xmlns="" id="{345C4F33-49EE-44EF-8C23-64689E6671A8}"/>
              </a:ext>
            </a:extLst>
          </p:cNvPr>
          <p:cNvPicPr>
            <a:picLocks noChangeAspect="1"/>
          </p:cNvPicPr>
          <p:nvPr/>
        </p:nvPicPr>
        <p:blipFill>
          <a:blip r:embed="rId2"/>
          <a:stretch>
            <a:fillRect/>
          </a:stretch>
        </p:blipFill>
        <p:spPr>
          <a:xfrm>
            <a:off x="7356280" y="212035"/>
            <a:ext cx="3978303" cy="5234609"/>
          </a:xfrm>
          <a:prstGeom prst="rect">
            <a:avLst/>
          </a:prstGeom>
        </p:spPr>
      </p:pic>
      <p:sp>
        <p:nvSpPr>
          <p:cNvPr id="5" name="Прямоугольник 4">
            <a:extLst>
              <a:ext uri="{FF2B5EF4-FFF2-40B4-BE49-F238E27FC236}">
                <a16:creationId xmlns:a16="http://schemas.microsoft.com/office/drawing/2014/main" xmlns="" id="{3D2AD675-9594-4EA3-B56B-D9CA49425A57}"/>
              </a:ext>
            </a:extLst>
          </p:cNvPr>
          <p:cNvSpPr/>
          <p:nvPr/>
        </p:nvSpPr>
        <p:spPr>
          <a:xfrm>
            <a:off x="6626089" y="5550213"/>
            <a:ext cx="5144357" cy="369332"/>
          </a:xfrm>
          <a:prstGeom prst="rect">
            <a:avLst/>
          </a:prstGeom>
        </p:spPr>
        <p:txBody>
          <a:bodyPr wrap="none">
            <a:spAutoFit/>
          </a:bodyPr>
          <a:lstStyle/>
          <a:p>
            <a:r>
              <a:rPr lang="ru-RU" dirty="0"/>
              <a:t>Икона Богоматери Владимирской, </a:t>
            </a:r>
            <a:r>
              <a:rPr lang="en-US" dirty="0"/>
              <a:t>XVI </a:t>
            </a:r>
            <a:r>
              <a:rPr lang="ru-RU" dirty="0"/>
              <a:t>век</a:t>
            </a:r>
          </a:p>
        </p:txBody>
      </p:sp>
    </p:spTree>
    <p:extLst>
      <p:ext uri="{BB962C8B-B14F-4D97-AF65-F5344CB8AC3E}">
        <p14:creationId xmlns:p14="http://schemas.microsoft.com/office/powerpoint/2010/main" xmlns="" val="263504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xmlns="" id="{8DABE136-BBD1-4324-AF38-80D370282D7A}"/>
              </a:ext>
            </a:extLst>
          </p:cNvPr>
          <p:cNvSpPr>
            <a:spLocks noGrp="1"/>
          </p:cNvSpPr>
          <p:nvPr>
            <p:ph idx="1"/>
          </p:nvPr>
        </p:nvSpPr>
        <p:spPr>
          <a:xfrm>
            <a:off x="1066801" y="463825"/>
            <a:ext cx="5029199" cy="6162262"/>
          </a:xfrm>
        </p:spPr>
        <p:txBody>
          <a:bodyPr>
            <a:normAutofit/>
          </a:bodyPr>
          <a:lstStyle/>
          <a:p>
            <a:r>
              <a:rPr lang="ru-RU" sz="2000" dirty="0"/>
              <a:t>Известные с античных времен пропорции человеческого тела сознательно нарушаются: фигуры устремляются вверх, становятся выше, тоньше, плечи сужаются, пальцы рук и ногти удлиняются. Все тело, кроме лица и рук, скрывается под складками одежды. Овал лица удлиняется, лоб пишется высоким, нос и рот - мелкими, глаза - большими, миндалевидными. Взгляд - строгий и отрешенный, святые смотрят мимо зрителя или сквозь него. Чтобы персонажи иконы выглядели бестелесными, подобными ангелам, византийские мастера делали их плоскими, практически сводили к простым силуэтам.</a:t>
            </a:r>
          </a:p>
        </p:txBody>
      </p:sp>
      <p:pic>
        <p:nvPicPr>
          <p:cNvPr id="4" name="Рисунок 3">
            <a:extLst>
              <a:ext uri="{FF2B5EF4-FFF2-40B4-BE49-F238E27FC236}">
                <a16:creationId xmlns:a16="http://schemas.microsoft.com/office/drawing/2014/main" xmlns="" id="{9DBE21F8-60A3-43C3-A36B-73279F1D3969}"/>
              </a:ext>
            </a:extLst>
          </p:cNvPr>
          <p:cNvPicPr>
            <a:picLocks noChangeAspect="1"/>
          </p:cNvPicPr>
          <p:nvPr/>
        </p:nvPicPr>
        <p:blipFill>
          <a:blip r:embed="rId2"/>
          <a:stretch>
            <a:fillRect/>
          </a:stretch>
        </p:blipFill>
        <p:spPr>
          <a:xfrm>
            <a:off x="7434251" y="361998"/>
            <a:ext cx="3419498" cy="5170282"/>
          </a:xfrm>
          <a:prstGeom prst="rect">
            <a:avLst/>
          </a:prstGeom>
        </p:spPr>
      </p:pic>
      <p:sp>
        <p:nvSpPr>
          <p:cNvPr id="5" name="Прямоугольник 4">
            <a:extLst>
              <a:ext uri="{FF2B5EF4-FFF2-40B4-BE49-F238E27FC236}">
                <a16:creationId xmlns:a16="http://schemas.microsoft.com/office/drawing/2014/main" xmlns="" id="{424C9A9E-3A8A-434B-8835-C5898937CE8B}"/>
              </a:ext>
            </a:extLst>
          </p:cNvPr>
          <p:cNvSpPr/>
          <p:nvPr/>
        </p:nvSpPr>
        <p:spPr>
          <a:xfrm>
            <a:off x="6096000" y="5532280"/>
            <a:ext cx="6096000" cy="1200329"/>
          </a:xfrm>
          <a:prstGeom prst="rect">
            <a:avLst/>
          </a:prstGeom>
        </p:spPr>
        <p:txBody>
          <a:bodyPr>
            <a:spAutoFit/>
          </a:bodyPr>
          <a:lstStyle/>
          <a:p>
            <a:r>
              <a:rPr lang="ru-RU" dirty="0"/>
              <a:t>Григорий Чудотворец, вторая половина XII века. </a:t>
            </a:r>
          </a:p>
          <a:p>
            <a:r>
              <a:rPr lang="ru-RU" dirty="0"/>
              <a:t>Блестящий образец византийской иконы того периода </a:t>
            </a:r>
          </a:p>
          <a:p>
            <a:r>
              <a:rPr lang="ru-RU" dirty="0"/>
              <a:t>(Государственный Эрмитаж, Санкт-Петербург).</a:t>
            </a:r>
          </a:p>
        </p:txBody>
      </p:sp>
    </p:spTree>
    <p:extLst>
      <p:ext uri="{BB962C8B-B14F-4D97-AF65-F5344CB8AC3E}">
        <p14:creationId xmlns:p14="http://schemas.microsoft.com/office/powerpoint/2010/main" xmlns="" val="24916533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xmlns="" id="{2F0CE897-E064-420E-B9B4-760FF6264617}"/>
              </a:ext>
            </a:extLst>
          </p:cNvPr>
          <p:cNvSpPr>
            <a:spLocks noGrp="1"/>
          </p:cNvSpPr>
          <p:nvPr>
            <p:ph idx="1"/>
          </p:nvPr>
        </p:nvSpPr>
        <p:spPr>
          <a:xfrm>
            <a:off x="1066800" y="530087"/>
            <a:ext cx="4737652" cy="6228522"/>
          </a:xfrm>
        </p:spPr>
        <p:txBody>
          <a:bodyPr>
            <a:normAutofit/>
          </a:bodyPr>
          <a:lstStyle/>
          <a:p>
            <a:r>
              <a:rPr lang="ru-RU" sz="2000" dirty="0"/>
              <a:t>Произошел отказ от многопланового пейзажного или архитектурного фона, который постепенно превращался в своеобразные знаки архитектурного ландшафта или пейзажа, а зачастую и вовсе уступал место чистой однотонной плоскости.</a:t>
            </a:r>
            <a:r>
              <a:rPr lang="en-US" sz="2000" dirty="0"/>
              <a:t> </a:t>
            </a:r>
            <a:r>
              <a:rPr lang="ru-RU" sz="2000" dirty="0"/>
              <a:t>Иконописцы также отказались от полутонов, цветовых переходов, отражений одного цвета в другом. Плоскости закрашивались локально: красный плащ писался исключительно киноварью (так называлась краска, содержавшая все оттенки красного цвета), желтая горка - желтой охрой.</a:t>
            </a:r>
          </a:p>
        </p:txBody>
      </p:sp>
      <p:pic>
        <p:nvPicPr>
          <p:cNvPr id="4" name="Рисунок 3">
            <a:extLst>
              <a:ext uri="{FF2B5EF4-FFF2-40B4-BE49-F238E27FC236}">
                <a16:creationId xmlns:a16="http://schemas.microsoft.com/office/drawing/2014/main" xmlns="" id="{AF917D49-F9F3-4982-86F6-82813A305E6C}"/>
              </a:ext>
            </a:extLst>
          </p:cNvPr>
          <p:cNvPicPr>
            <a:picLocks noChangeAspect="1"/>
          </p:cNvPicPr>
          <p:nvPr/>
        </p:nvPicPr>
        <p:blipFill>
          <a:blip r:embed="rId2"/>
          <a:stretch>
            <a:fillRect/>
          </a:stretch>
        </p:blipFill>
        <p:spPr>
          <a:xfrm>
            <a:off x="6993109" y="335337"/>
            <a:ext cx="3849504" cy="5681869"/>
          </a:xfrm>
          <a:prstGeom prst="rect">
            <a:avLst/>
          </a:prstGeom>
        </p:spPr>
      </p:pic>
      <p:sp>
        <p:nvSpPr>
          <p:cNvPr id="5" name="Прямоугольник 4">
            <a:extLst>
              <a:ext uri="{FF2B5EF4-FFF2-40B4-BE49-F238E27FC236}">
                <a16:creationId xmlns:a16="http://schemas.microsoft.com/office/drawing/2014/main" xmlns="" id="{49E2763D-876E-4FE1-BA29-10A71E717198}"/>
              </a:ext>
            </a:extLst>
          </p:cNvPr>
          <p:cNvSpPr/>
          <p:nvPr/>
        </p:nvSpPr>
        <p:spPr>
          <a:xfrm>
            <a:off x="6612835" y="6153331"/>
            <a:ext cx="6096000" cy="369332"/>
          </a:xfrm>
          <a:prstGeom prst="rect">
            <a:avLst/>
          </a:prstGeom>
        </p:spPr>
        <p:txBody>
          <a:bodyPr>
            <a:spAutoFit/>
          </a:bodyPr>
          <a:lstStyle/>
          <a:p>
            <a:r>
              <a:rPr lang="ru-RU" dirty="0"/>
              <a:t>Благовещение (конец XII века, </a:t>
            </a:r>
            <a:r>
              <a:rPr lang="ru-RU" dirty="0" err="1"/>
              <a:t>Синай</a:t>
            </a:r>
            <a:r>
              <a:rPr lang="ru-RU" dirty="0"/>
              <a:t>).</a:t>
            </a:r>
          </a:p>
        </p:txBody>
      </p:sp>
    </p:spTree>
    <p:extLst>
      <p:ext uri="{BB962C8B-B14F-4D97-AF65-F5344CB8AC3E}">
        <p14:creationId xmlns:p14="http://schemas.microsoft.com/office/powerpoint/2010/main" xmlns="" val="6370944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a:extLst>
              <a:ext uri="{FF2B5EF4-FFF2-40B4-BE49-F238E27FC236}">
                <a16:creationId xmlns:a16="http://schemas.microsoft.com/office/drawing/2014/main" xmlns="" id="{CFBEA56F-3286-4ECC-BC2B-F3D0D5603270}"/>
              </a:ext>
            </a:extLst>
          </p:cNvPr>
          <p:cNvSpPr>
            <a:spLocks noGrp="1"/>
          </p:cNvSpPr>
          <p:nvPr>
            <p:ph type="title"/>
          </p:nvPr>
        </p:nvSpPr>
        <p:spPr/>
        <p:txBody>
          <a:bodyPr/>
          <a:lstStyle/>
          <a:p>
            <a:r>
              <a:rPr lang="ru-RU" dirty="0"/>
              <a:t>Творчество Феофана Грека.</a:t>
            </a:r>
          </a:p>
        </p:txBody>
      </p:sp>
    </p:spTree>
    <p:extLst>
      <p:ext uri="{BB962C8B-B14F-4D97-AF65-F5344CB8AC3E}">
        <p14:creationId xmlns:p14="http://schemas.microsoft.com/office/powerpoint/2010/main" xmlns="" val="350576283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авон">
  <a:themeElements>
    <a:clrScheme name="Красный">
      <a:dk1>
        <a:sysClr val="windowText" lastClr="000000"/>
      </a:dk1>
      <a:lt1>
        <a:sysClr val="window" lastClr="FFFFFF"/>
      </a:lt1>
      <a:dk2>
        <a:srgbClr val="323232"/>
      </a:dk2>
      <a:lt2>
        <a:srgbClr val="E5C243"/>
      </a:lt2>
      <a:accent1>
        <a:srgbClr val="A5300F"/>
      </a:accent1>
      <a:accent2>
        <a:srgbClr val="D55816"/>
      </a:accent2>
      <a:accent3>
        <a:srgbClr val="E19825"/>
      </a:accent3>
      <a:accent4>
        <a:srgbClr val="B19C7D"/>
      </a:accent4>
      <a:accent5>
        <a:srgbClr val="7F5F52"/>
      </a:accent5>
      <a:accent6>
        <a:srgbClr val="B27D49"/>
      </a:accent6>
      <a:hlink>
        <a:srgbClr val="6B9F25"/>
      </a:hlink>
      <a:folHlink>
        <a:srgbClr val="B26B02"/>
      </a:folHlink>
    </a:clrScheme>
    <a:fontScheme name="Савон">
      <a:majorFont>
        <a:latin typeface="Century Gothic"/>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Савон">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90000"/>
                <a:shade val="92000"/>
                <a:satMod val="160000"/>
              </a:schemeClr>
            </a:gs>
            <a:gs pos="77000">
              <a:schemeClr val="phClr">
                <a:tint val="100000"/>
                <a:shade val="73000"/>
                <a:satMod val="155000"/>
              </a:schemeClr>
            </a:gs>
            <a:gs pos="100000">
              <a:schemeClr val="phClr">
                <a:tint val="100000"/>
                <a:shade val="67000"/>
                <a:satMod val="145000"/>
              </a:schemeClr>
            </a:gs>
          </a:gsLst>
          <a:lin ang="5400000" scaled="0"/>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xmlns="" name="Savon" id="{1306E473-ED32-493B-A2D0-240A757EDD34}" vid="{C20BADFE-D095-436F-9677-9264042809F0}"/>
    </a:ext>
  </a:extLst>
</a:theme>
</file>

<file path=docProps/app.xml><?xml version="1.0" encoding="utf-8"?>
<Properties xmlns="http://schemas.openxmlformats.org/officeDocument/2006/extended-properties" xmlns:vt="http://schemas.openxmlformats.org/officeDocument/2006/docPropsVTypes">
  <Template>TM03457510[[fn=Савон]]</Template>
  <TotalTime>83</TotalTime>
  <Words>1912</Words>
  <Application>Microsoft Office PowerPoint</Application>
  <PresentationFormat>Произвольный</PresentationFormat>
  <Paragraphs>73</Paragraphs>
  <Slides>30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30</vt:i4>
      </vt:variant>
    </vt:vector>
  </HeadingPairs>
  <TitlesOfParts>
    <vt:vector size="31" baseType="lpstr">
      <vt:lpstr>Савон</vt:lpstr>
      <vt:lpstr>«Иконопись в древнерусском искусстве»</vt:lpstr>
      <vt:lpstr>Иконографический канон.</vt:lpstr>
      <vt:lpstr>Основой для возникновения русской живописи послужили образцы византийского искусства. Именно оттуда пришли на Русь и каноны.</vt:lpstr>
      <vt:lpstr>Главные канонические требования к иконографии: </vt:lpstr>
      <vt:lpstr>Слайд 5</vt:lpstr>
      <vt:lpstr>Слайд 6</vt:lpstr>
      <vt:lpstr>Слайд 7</vt:lpstr>
      <vt:lpstr>Слайд 8</vt:lpstr>
      <vt:lpstr>Творчество Феофана Грека.</vt:lpstr>
      <vt:lpstr>Слайд 10</vt:lpstr>
      <vt:lpstr>Слайд 11</vt:lpstr>
      <vt:lpstr>Слайд 12</vt:lpstr>
      <vt:lpstr>Слайд 13</vt:lpstr>
      <vt:lpstr>Слайд 14</vt:lpstr>
      <vt:lpstr>Творчество Андрея Рублева</vt:lpstr>
      <vt:lpstr>Слайд 16</vt:lpstr>
      <vt:lpstr>Слайд 17</vt:lpstr>
      <vt:lpstr>Слайд 18</vt:lpstr>
      <vt:lpstr>Слайд 19</vt:lpstr>
      <vt:lpstr>Слайд 20</vt:lpstr>
      <vt:lpstr>Слайд 21</vt:lpstr>
      <vt:lpstr>Творчество Дионисия</vt:lpstr>
      <vt:lpstr>Слайд 23</vt:lpstr>
      <vt:lpstr>Слайд 24</vt:lpstr>
      <vt:lpstr>Слайд 25</vt:lpstr>
      <vt:lpstr>Слайд 26</vt:lpstr>
      <vt:lpstr>Слайд 27</vt:lpstr>
      <vt:lpstr>Слайд 28</vt:lpstr>
      <vt:lpstr>Слайд 29</vt:lpstr>
      <vt:lpstr>Слайд 30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«Иконопись и парсуна в древнерусском искусстве»</dc:title>
  <dc:creator>миша мишурик</dc:creator>
  <cp:lastModifiedBy>1</cp:lastModifiedBy>
  <cp:revision>16</cp:revision>
  <dcterms:created xsi:type="dcterms:W3CDTF">2018-05-23T19:50:58Z</dcterms:created>
  <dcterms:modified xsi:type="dcterms:W3CDTF">2019-01-06T13:48:10Z</dcterms:modified>
</cp:coreProperties>
</file>