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9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8.8926174496644791E-2"/>
          <c:y val="5.5555555555555455E-2"/>
          <c:w val="0.70134228187919467"/>
          <c:h val="0.5481481481481486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балл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Самоореализация</c:v>
                </c:pt>
                <c:pt idx="1">
                  <c:v>Заработок</c:v>
                </c:pt>
                <c:pt idx="2">
                  <c:v>Карьера</c:v>
                </c:pt>
                <c:pt idx="3">
                  <c:v>Альтруизм</c:v>
                </c:pt>
                <c:pt idx="4">
                  <c:v>Условия труда</c:v>
                </c:pt>
                <c:pt idx="5">
                  <c:v>Самостоятельность</c:v>
                </c:pt>
                <c:pt idx="6">
                  <c:v>Общение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297</c:v>
                </c:pt>
                <c:pt idx="1">
                  <c:v>299</c:v>
                </c:pt>
                <c:pt idx="2">
                  <c:v>276</c:v>
                </c:pt>
                <c:pt idx="3">
                  <c:v>248</c:v>
                </c:pt>
                <c:pt idx="4">
                  <c:v>242</c:v>
                </c:pt>
                <c:pt idx="5">
                  <c:v>290</c:v>
                </c:pt>
                <c:pt idx="6">
                  <c:v>305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балл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Самоореализация</c:v>
                </c:pt>
                <c:pt idx="1">
                  <c:v>Заработок</c:v>
                </c:pt>
                <c:pt idx="2">
                  <c:v>Карьера</c:v>
                </c:pt>
                <c:pt idx="3">
                  <c:v>Альтруизм</c:v>
                </c:pt>
                <c:pt idx="4">
                  <c:v>Условия труда</c:v>
                </c:pt>
                <c:pt idx="5">
                  <c:v>Самостоятельность</c:v>
                </c:pt>
                <c:pt idx="6">
                  <c:v>Общение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11.9</c:v>
                </c:pt>
                <c:pt idx="1">
                  <c:v>11.7</c:v>
                </c:pt>
                <c:pt idx="2">
                  <c:v>11.04</c:v>
                </c:pt>
                <c:pt idx="3">
                  <c:v>12.29</c:v>
                </c:pt>
                <c:pt idx="4">
                  <c:v>9.7000000000000011</c:v>
                </c:pt>
                <c:pt idx="5">
                  <c:v>11.6</c:v>
                </c:pt>
                <c:pt idx="6">
                  <c:v>12.2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     %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Самоореализация</c:v>
                </c:pt>
                <c:pt idx="1">
                  <c:v>Заработок</c:v>
                </c:pt>
                <c:pt idx="2">
                  <c:v>Карьера</c:v>
                </c:pt>
                <c:pt idx="3">
                  <c:v>Альтруизм</c:v>
                </c:pt>
                <c:pt idx="4">
                  <c:v>Условия труда</c:v>
                </c:pt>
                <c:pt idx="5">
                  <c:v>Самостоятельность</c:v>
                </c:pt>
                <c:pt idx="6">
                  <c:v>Общение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74.3</c:v>
                </c:pt>
                <c:pt idx="1">
                  <c:v>74.8</c:v>
                </c:pt>
                <c:pt idx="2">
                  <c:v>69</c:v>
                </c:pt>
                <c:pt idx="3">
                  <c:v>62</c:v>
                </c:pt>
                <c:pt idx="4">
                  <c:v>60.5</c:v>
                </c:pt>
                <c:pt idx="5">
                  <c:v>72.5</c:v>
                </c:pt>
                <c:pt idx="6">
                  <c:v>76.3</c:v>
                </c:pt>
              </c:numCache>
            </c:numRef>
          </c:val>
        </c:ser>
        <c:gapWidth val="22"/>
        <c:overlap val="26"/>
        <c:axId val="92870912"/>
        <c:axId val="92880896"/>
      </c:barChart>
      <c:catAx>
        <c:axId val="928709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92880896"/>
        <c:crosses val="autoZero"/>
        <c:auto val="1"/>
        <c:lblAlgn val="ctr"/>
        <c:lblOffset val="100"/>
      </c:catAx>
      <c:valAx>
        <c:axId val="928808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92870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766487831736291"/>
          <c:y val="5.6295902274233166E-2"/>
          <c:w val="0.16348430625043678"/>
          <c:h val="0.58283717660379963"/>
        </c:manualLayout>
      </c:layout>
      <c:spPr>
        <a:noFill/>
        <a:ln w="28672">
          <a:noFill/>
        </a:ln>
      </c:spPr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человек - природа</c:v>
                </c:pt>
                <c:pt idx="1">
                  <c:v>человек –техника</c:v>
                </c:pt>
                <c:pt idx="2">
                  <c:v>человек –человек</c:v>
                </c:pt>
                <c:pt idx="3">
                  <c:v>человек -знаковая система</c:v>
                </c:pt>
                <c:pt idx="4">
                  <c:v>человек –художественный образ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10.8</c:v>
                </c:pt>
                <c:pt idx="1">
                  <c:v>16.100000000000001</c:v>
                </c:pt>
                <c:pt idx="2">
                  <c:v>27.3</c:v>
                </c:pt>
                <c:pt idx="3">
                  <c:v>19.3</c:v>
                </c:pt>
                <c:pt idx="4">
                  <c:v>26.5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04262171277689"/>
          <c:y val="1.4212653341523622E-2"/>
          <c:w val="0.3807584175748307"/>
          <c:h val="0.95588852859657836"/>
        </c:manualLayout>
      </c:layout>
      <c:txPr>
        <a:bodyPr/>
        <a:lstStyle/>
        <a:p>
          <a:pPr>
            <a:defRPr sz="24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dLblPos val="r"/>
            <c:showVal val="1"/>
          </c:dLbls>
          <c:cat>
            <c:strRef>
              <c:f>Лист1!$A$2:$A$7</c:f>
              <c:strCache>
                <c:ptCount val="6"/>
                <c:pt idx="0">
                  <c:v>Реалист-ий</c:v>
                </c:pt>
                <c:pt idx="1">
                  <c:v>Интел-ный</c:v>
                </c:pt>
                <c:pt idx="2">
                  <c:v>Артист-кий</c:v>
                </c:pt>
                <c:pt idx="3">
                  <c:v>Социальный</c:v>
                </c:pt>
                <c:pt idx="4">
                  <c:v>Конвенц-ный</c:v>
                </c:pt>
                <c:pt idx="5">
                  <c:v>Предпр-чивый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16.600000000000001</c:v>
                </c:pt>
                <c:pt idx="1">
                  <c:v>11</c:v>
                </c:pt>
                <c:pt idx="2">
                  <c:v>16.899999999999999</c:v>
                </c:pt>
                <c:pt idx="3">
                  <c:v>19.7</c:v>
                </c:pt>
                <c:pt idx="4">
                  <c:v>17.2</c:v>
                </c:pt>
                <c:pt idx="5">
                  <c:v>18.600000000000001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Реалист-ий</c:v>
                </c:pt>
                <c:pt idx="1">
                  <c:v>Интел-ный</c:v>
                </c:pt>
                <c:pt idx="2">
                  <c:v>Артист-кий</c:v>
                </c:pt>
                <c:pt idx="3">
                  <c:v>Социальный</c:v>
                </c:pt>
                <c:pt idx="4">
                  <c:v>Конвенц-ный</c:v>
                </c:pt>
                <c:pt idx="5">
                  <c:v>Предпр-чивый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Реалист-ий</c:v>
                </c:pt>
                <c:pt idx="1">
                  <c:v>Интел-ный</c:v>
                </c:pt>
                <c:pt idx="2">
                  <c:v>Артист-кий</c:v>
                </c:pt>
                <c:pt idx="3">
                  <c:v>Социальный</c:v>
                </c:pt>
                <c:pt idx="4">
                  <c:v>Конвенц-ный</c:v>
                </c:pt>
                <c:pt idx="5">
                  <c:v>Предпр-чивый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marker val="1"/>
        <c:axId val="93659136"/>
        <c:axId val="93660672"/>
      </c:lineChart>
      <c:catAx>
        <c:axId val="93659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93660672"/>
        <c:crosses val="autoZero"/>
        <c:auto val="1"/>
        <c:lblAlgn val="ctr"/>
        <c:lblOffset val="100"/>
      </c:catAx>
      <c:valAx>
        <c:axId val="93660672"/>
        <c:scaling>
          <c:orientation val="minMax"/>
          <c:max val="20"/>
          <c:min val="10"/>
        </c:scaling>
        <c:axPos val="l"/>
        <c:majorGridlines/>
        <c:numFmt formatCode="General" sourceLinked="1"/>
        <c:tickLblPos val="nextTo"/>
        <c:crossAx val="936591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Сангвиник</c:v>
                </c:pt>
                <c:pt idx="1">
                  <c:v>Холерик</c:v>
                </c:pt>
                <c:pt idx="2">
                  <c:v>Флегматик</c:v>
                </c:pt>
                <c:pt idx="3">
                  <c:v>Меланхолик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52</c:v>
                </c:pt>
                <c:pt idx="1">
                  <c:v>16</c:v>
                </c:pt>
                <c:pt idx="2">
                  <c:v>16</c:v>
                </c:pt>
                <c:pt idx="3">
                  <c:v>16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407796247691265"/>
          <c:y val="0.17163997265615114"/>
          <c:w val="0.31666277826382827"/>
          <c:h val="0.51103506595437631"/>
        </c:manualLayout>
      </c:layout>
      <c:txPr>
        <a:bodyPr/>
        <a:lstStyle/>
        <a:p>
          <a:pPr>
            <a:defRPr sz="2400"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643998" cy="3857652"/>
          </a:xfrm>
        </p:spPr>
        <p:txBody>
          <a:bodyPr>
            <a:normAutofit/>
          </a:bodyPr>
          <a:lstStyle/>
          <a:p>
            <a:pPr algn="ctr"/>
            <a:r>
              <a:rPr lang="ru-RU" sz="4100" b="1" dirty="0" smtClean="0"/>
              <a:t>Профессиональное самоопределение обучающихся с ограниченными возможностями здоровья в дополнительном образовании</a:t>
            </a:r>
            <a:endParaRPr lang="ru-RU" sz="41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000504"/>
            <a:ext cx="7929618" cy="2252666"/>
          </a:xfrm>
        </p:spPr>
        <p:txBody>
          <a:bodyPr>
            <a:noAutofit/>
          </a:bodyPr>
          <a:lstStyle/>
          <a:p>
            <a:pPr algn="r"/>
            <a:r>
              <a:rPr lang="en-US" sz="2800" i="1" dirty="0" err="1" smtClean="0"/>
              <a:t>Выполнил</a:t>
            </a:r>
            <a:r>
              <a:rPr lang="ru-RU" sz="2800" i="1" dirty="0" smtClean="0"/>
              <a:t>:</a:t>
            </a:r>
            <a:r>
              <a:rPr lang="en-US" sz="2800" i="1" dirty="0" smtClean="0"/>
              <a:t>  </a:t>
            </a:r>
            <a:endParaRPr lang="ru-RU" sz="2800" i="1" dirty="0" smtClean="0"/>
          </a:p>
          <a:p>
            <a:pPr algn="r"/>
            <a:r>
              <a:rPr lang="ru-RU" sz="2800" dirty="0" smtClean="0"/>
              <a:t>слушатель курсов профессиональной переподготовки</a:t>
            </a:r>
          </a:p>
          <a:p>
            <a:pPr algn="r"/>
            <a:r>
              <a:rPr lang="ru-RU" sz="2800" dirty="0" smtClean="0"/>
              <a:t>Рощина Н.Е.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Сводная таблица данных</a:t>
            </a:r>
            <a:endParaRPr lang="ru-RU" sz="3600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820" t="8371" r="5737"/>
          <a:stretch>
            <a:fillRect/>
          </a:stretch>
        </p:blipFill>
        <p:spPr bwMode="auto">
          <a:xfrm>
            <a:off x="0" y="1714488"/>
            <a:ext cx="91440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96"/>
          </a:xfrm>
        </p:spPr>
        <p:txBody>
          <a:bodyPr/>
          <a:lstStyle/>
          <a:p>
            <a:pPr algn="ctr"/>
            <a:r>
              <a:rPr lang="ru-RU" b="1" i="1" dirty="0" smtClean="0"/>
              <a:t>Рекомендации для обучающихся с ОВЗ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85794"/>
            <a:ext cx="8929718" cy="58579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выбирайте профессию сознательно, </a:t>
            </a:r>
            <a:r>
              <a:rPr lang="ru-RU" dirty="0" smtClean="0"/>
              <a:t>учитывая склонности</a:t>
            </a:r>
            <a:r>
              <a:rPr lang="ru-RU" dirty="0" smtClean="0"/>
              <a:t>, способности, </a:t>
            </a:r>
            <a:r>
              <a:rPr lang="ru-RU" dirty="0" smtClean="0"/>
              <a:t>интересы;</a:t>
            </a:r>
            <a:endParaRPr lang="ru-RU" dirty="0" smtClean="0"/>
          </a:p>
          <a:p>
            <a:r>
              <a:rPr lang="ru-RU" dirty="0" smtClean="0"/>
              <a:t>составьте </a:t>
            </a:r>
            <a:r>
              <a:rPr lang="ru-RU" dirty="0" smtClean="0"/>
              <a:t>список подходящих профессий </a:t>
            </a:r>
            <a:r>
              <a:rPr lang="ru-RU" dirty="0" smtClean="0"/>
              <a:t>и требования;</a:t>
            </a:r>
            <a:endParaRPr lang="ru-RU" dirty="0" smtClean="0"/>
          </a:p>
          <a:p>
            <a:r>
              <a:rPr lang="ru-RU" dirty="0" smtClean="0"/>
              <a:t>у</a:t>
            </a:r>
            <a:r>
              <a:rPr lang="ru-RU" dirty="0" smtClean="0"/>
              <a:t>знайте насколько </a:t>
            </a:r>
            <a:r>
              <a:rPr lang="ru-RU" dirty="0" smtClean="0"/>
              <a:t>и где востребованы данные профессии;</a:t>
            </a:r>
          </a:p>
          <a:p>
            <a:r>
              <a:rPr lang="ru-RU" dirty="0" smtClean="0"/>
              <a:t>выбирайте </a:t>
            </a:r>
            <a:r>
              <a:rPr lang="ru-RU" dirty="0" smtClean="0"/>
              <a:t>профессию или учебное заведение </a:t>
            </a:r>
            <a:r>
              <a:rPr lang="ru-RU" dirty="0" smtClean="0"/>
              <a:t>не „за </a:t>
            </a:r>
            <a:r>
              <a:rPr lang="ru-RU" dirty="0" smtClean="0"/>
              <a:t>компанию”;</a:t>
            </a:r>
          </a:p>
          <a:p>
            <a:r>
              <a:rPr lang="ru-RU" dirty="0" smtClean="0"/>
              <a:t>осознайте </a:t>
            </a:r>
            <a:r>
              <a:rPr lang="ru-RU" dirty="0" smtClean="0"/>
              <a:t>выбор и </a:t>
            </a:r>
            <a:r>
              <a:rPr lang="ru-RU" dirty="0" smtClean="0"/>
              <a:t>обсудите его;</a:t>
            </a:r>
            <a:endParaRPr lang="ru-RU" dirty="0" smtClean="0"/>
          </a:p>
          <a:p>
            <a:r>
              <a:rPr lang="ru-RU" dirty="0" smtClean="0"/>
              <a:t>не делите профессии </a:t>
            </a:r>
            <a:r>
              <a:rPr lang="ru-RU" dirty="0" smtClean="0"/>
              <a:t>на "легкие" и "сложные", "хорошие" и "</a:t>
            </a:r>
            <a:r>
              <a:rPr lang="ru-RU" dirty="0" smtClean="0"/>
              <a:t>плохие";</a:t>
            </a:r>
            <a:endParaRPr lang="ru-RU" dirty="0" smtClean="0"/>
          </a:p>
          <a:p>
            <a:r>
              <a:rPr lang="ru-RU" dirty="0" smtClean="0"/>
              <a:t>выбирайте с </a:t>
            </a:r>
            <a:r>
              <a:rPr lang="ru-RU" dirty="0" smtClean="0"/>
              <a:t>позиции морального удовлетворения;</a:t>
            </a:r>
          </a:p>
          <a:p>
            <a:r>
              <a:rPr lang="ru-RU" dirty="0" smtClean="0"/>
              <a:t>обращайте </a:t>
            </a:r>
            <a:r>
              <a:rPr lang="ru-RU" dirty="0" smtClean="0"/>
              <a:t>особое внимание </a:t>
            </a:r>
            <a:r>
              <a:rPr lang="ru-RU" dirty="0" smtClean="0"/>
              <a:t>на предметы, необходимые </a:t>
            </a:r>
            <a:r>
              <a:rPr lang="ru-RU" dirty="0" smtClean="0"/>
              <a:t>для </a:t>
            </a:r>
            <a:r>
              <a:rPr lang="ru-RU" dirty="0" smtClean="0"/>
              <a:t>поступления;</a:t>
            </a:r>
            <a:endParaRPr lang="ru-RU" dirty="0" smtClean="0"/>
          </a:p>
          <a:p>
            <a:r>
              <a:rPr lang="ru-RU" dirty="0" smtClean="0"/>
              <a:t>узнайте всё: </a:t>
            </a:r>
            <a:r>
              <a:rPr lang="ru-RU" dirty="0" smtClean="0"/>
              <a:t>как поступают, как учатся, как устраиваются работать после окончания обучения.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83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Выводы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786874" cy="5929354"/>
          </a:xfrm>
        </p:spPr>
        <p:txBody>
          <a:bodyPr>
            <a:normAutofit/>
          </a:bodyPr>
          <a:lstStyle/>
          <a:p>
            <a:r>
              <a:rPr lang="ru-RU" i="1" dirty="0" smtClean="0"/>
              <a:t>Г</a:t>
            </a:r>
            <a:r>
              <a:rPr lang="ru-RU" i="1" dirty="0" smtClean="0"/>
              <a:t>ипотеза </a:t>
            </a:r>
            <a:r>
              <a:rPr lang="ru-RU" i="1" dirty="0" smtClean="0"/>
              <a:t>исследования </a:t>
            </a:r>
            <a:r>
              <a:rPr lang="ru-RU" dirty="0" smtClean="0"/>
              <a:t>о том, что выбор профессии связан с темпераментными особенностями личности </a:t>
            </a:r>
            <a:r>
              <a:rPr lang="ru-RU" dirty="0" smtClean="0"/>
              <a:t>старшеклассника с ОВЗ </a:t>
            </a:r>
            <a:r>
              <a:rPr lang="ru-RU" i="1" dirty="0" smtClean="0"/>
              <a:t>подтвердилась частично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 smtClean="0"/>
              <a:t>ольшее </a:t>
            </a:r>
            <a:r>
              <a:rPr lang="ru-RU" dirty="0" smtClean="0"/>
              <a:t>количество старшеклассников являются экстравертами, также у большинства учащихся тип профессии « человек – </a:t>
            </a:r>
            <a:r>
              <a:rPr lang="ru-RU" dirty="0" err="1" smtClean="0"/>
              <a:t>человек</a:t>
            </a:r>
            <a:r>
              <a:rPr lang="ru-RU" dirty="0" smtClean="0"/>
              <a:t>». Профессиональные типы личности – социальный, предприимчивый, артистичный определяют склонность к профессиям типа « человек – </a:t>
            </a:r>
            <a:r>
              <a:rPr lang="ru-RU" dirty="0" err="1" smtClean="0"/>
              <a:t>человек</a:t>
            </a:r>
            <a:r>
              <a:rPr lang="ru-RU" dirty="0" smtClean="0"/>
              <a:t>».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Интроверты </a:t>
            </a:r>
            <a:r>
              <a:rPr lang="ru-RU" dirty="0" smtClean="0"/>
              <a:t>лучше проявляют себя в профессиях, относящихся к системе «человек – природа», « человек – художественный образ», « человек – знаковая система», «человек - техника».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1439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Заключение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8715436" cy="578647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Цель дипломной </a:t>
            </a:r>
            <a:r>
              <a:rPr lang="ru-RU" dirty="0" smtClean="0"/>
              <a:t>работы достигнута</a:t>
            </a:r>
            <a:r>
              <a:rPr lang="ru-RU" dirty="0" smtClean="0"/>
              <a:t>.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Задачи</a:t>
            </a:r>
            <a:r>
              <a:rPr lang="ru-RU" dirty="0" smtClean="0"/>
              <a:t>, поставленные в начале исследования, решены, а </a:t>
            </a:r>
            <a:r>
              <a:rPr lang="ru-RU" dirty="0" smtClean="0"/>
              <a:t>именно:</a:t>
            </a:r>
          </a:p>
          <a:p>
            <a:pPr>
              <a:buNone/>
            </a:pPr>
            <a:r>
              <a:rPr lang="ru-RU" dirty="0" smtClean="0"/>
              <a:t>- проведен </a:t>
            </a:r>
            <a:r>
              <a:rPr lang="ru-RU" dirty="0" smtClean="0"/>
              <a:t>анализ литературы по проблеме исследования;</a:t>
            </a:r>
          </a:p>
          <a:p>
            <a:pPr>
              <a:buFontTx/>
              <a:buChar char="-"/>
            </a:pPr>
            <a:r>
              <a:rPr lang="ru-RU" dirty="0" smtClean="0"/>
              <a:t>рассмотрены </a:t>
            </a:r>
            <a:r>
              <a:rPr lang="ru-RU" dirty="0" smtClean="0"/>
              <a:t>подходы к определению понятий "самоопределение", "профессиональное самоопределение</a:t>
            </a:r>
            <a:r>
              <a:rPr lang="ru-RU" dirty="0" smtClean="0"/>
              <a:t>",</a:t>
            </a:r>
          </a:p>
          <a:p>
            <a:pPr>
              <a:buFontTx/>
              <a:buChar char="-"/>
            </a:pPr>
            <a:r>
              <a:rPr lang="ru-RU" dirty="0" smtClean="0"/>
              <a:t>рассмотрены </a:t>
            </a:r>
            <a:r>
              <a:rPr lang="ru-RU" dirty="0" smtClean="0"/>
              <a:t>психологические особенности профессионального самоопределения в юношеском </a:t>
            </a:r>
            <a:r>
              <a:rPr lang="ru-RU" dirty="0" smtClean="0"/>
              <a:t>возрасте;</a:t>
            </a:r>
          </a:p>
          <a:p>
            <a:pPr>
              <a:buFontTx/>
              <a:buChar char="-"/>
            </a:pPr>
            <a:r>
              <a:rPr lang="ru-RU" dirty="0" smtClean="0"/>
              <a:t>Изучена </a:t>
            </a:r>
            <a:r>
              <a:rPr lang="ru-RU" dirty="0" smtClean="0"/>
              <a:t>личностная предрасположенность к профессии в юношеском </a:t>
            </a:r>
            <a:r>
              <a:rPr lang="ru-RU" dirty="0" smtClean="0"/>
              <a:t>возрасте;</a:t>
            </a:r>
          </a:p>
          <a:p>
            <a:pPr>
              <a:buFontTx/>
              <a:buChar char="-"/>
            </a:pPr>
            <a:r>
              <a:rPr lang="ru-RU" dirty="0" smtClean="0"/>
              <a:t>в </a:t>
            </a:r>
            <a:r>
              <a:rPr lang="ru-RU" dirty="0" smtClean="0"/>
              <a:t>ходе практического исследования выявлена связь выбора профессии с темпераментными особенностями личности </a:t>
            </a:r>
            <a:r>
              <a:rPr lang="ru-RU" dirty="0" smtClean="0"/>
              <a:t>старшеклассника;</a:t>
            </a:r>
          </a:p>
          <a:p>
            <a:pPr>
              <a:buFontTx/>
              <a:buChar char="-"/>
            </a:pPr>
            <a:r>
              <a:rPr lang="ru-RU" dirty="0" smtClean="0"/>
              <a:t>по </a:t>
            </a:r>
            <a:r>
              <a:rPr lang="ru-RU" dirty="0" smtClean="0"/>
              <a:t>результатам исследования разработаны рекомендации для старшеклассников, педагогов, классных руководителей, а также родителей выпускников.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270509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Спасибо за внимание!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857752" y="5286388"/>
            <a:ext cx="3829048" cy="8705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714380"/>
          </a:xfrm>
        </p:spPr>
        <p:txBody>
          <a:bodyPr>
            <a:normAutofit/>
          </a:bodyPr>
          <a:lstStyle/>
          <a:p>
            <a:r>
              <a:rPr lang="en-US" sz="3100" b="1" dirty="0" smtClean="0"/>
              <a:t>Актуальность проблемы</a:t>
            </a:r>
            <a:r>
              <a:rPr lang="ru-RU" sz="3100" b="1" dirty="0" smtClean="0"/>
              <a:t> </a:t>
            </a:r>
            <a:r>
              <a:rPr lang="en-US" sz="3100" b="1" dirty="0" smtClean="0"/>
              <a:t>исследования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19200"/>
            <a:ext cx="8643998" cy="528163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Правильный выбор профессии и нацеленная на это профориентация важны с точки зрения развития общества в целом. Сущностью профессионального самоопределения является нахождение личностных смыслов в выбираемой, осваиваемой или уже выполняемой деятельности.</a:t>
            </a:r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sz="2800" dirty="0" smtClean="0"/>
              <a:t>Удачно выбранная профессия повышает самоуважение и позитивное представление человека о себе.</a:t>
            </a:r>
            <a:endParaRPr lang="ru-RU" sz="28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715436" cy="6429420"/>
          </a:xfrm>
        </p:spPr>
        <p:txBody>
          <a:bodyPr/>
          <a:lstStyle/>
          <a:p>
            <a:r>
              <a:rPr lang="ru-RU" sz="3200" b="1" i="1" dirty="0" smtClean="0"/>
              <a:t>Цель</a:t>
            </a:r>
            <a:r>
              <a:rPr lang="ru-RU" sz="3200" b="1" dirty="0" smtClean="0"/>
              <a:t> исследования: </a:t>
            </a:r>
            <a:r>
              <a:rPr lang="ru-RU" sz="3200" dirty="0" smtClean="0"/>
              <a:t>изучить проблему профессионального самоопределения старшеклассников с  ОВЗ в дополнительном образовании;</a:t>
            </a:r>
          </a:p>
          <a:p>
            <a:pPr>
              <a:buNone/>
            </a:pPr>
            <a:endParaRPr lang="ru-RU" sz="3200" i="1" dirty="0" smtClean="0"/>
          </a:p>
          <a:p>
            <a:r>
              <a:rPr lang="ru-RU" sz="3200" b="1" i="1" dirty="0" smtClean="0"/>
              <a:t>Объект</a:t>
            </a:r>
            <a:r>
              <a:rPr lang="ru-RU" sz="3200" b="1" dirty="0" smtClean="0"/>
              <a:t> исследования</a:t>
            </a:r>
            <a:r>
              <a:rPr lang="ru-RU" sz="3200" dirty="0" smtClean="0"/>
              <a:t>: Профориентация подростков в условиях дополнительного образования;</a:t>
            </a:r>
          </a:p>
          <a:p>
            <a:pPr>
              <a:buNone/>
            </a:pPr>
            <a:r>
              <a:rPr lang="ru-RU" sz="3200" dirty="0" smtClean="0"/>
              <a:t> </a:t>
            </a:r>
            <a:endParaRPr lang="ru-RU" sz="3200" i="1" dirty="0" smtClean="0"/>
          </a:p>
          <a:p>
            <a:r>
              <a:rPr lang="ru-RU" sz="3200" b="1" i="1" dirty="0" smtClean="0"/>
              <a:t>Предмет</a:t>
            </a:r>
            <a:r>
              <a:rPr lang="ru-RU" sz="3200" b="1" dirty="0" smtClean="0"/>
              <a:t> исследования:</a:t>
            </a:r>
            <a:r>
              <a:rPr lang="ru-RU" sz="3200" dirty="0" smtClean="0"/>
              <a:t> профессиональное самоопределение учащихся выпускного класса.</a:t>
            </a:r>
            <a:endParaRPr lang="ru-RU" sz="3200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5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Задачи </a:t>
            </a:r>
            <a:r>
              <a:rPr lang="ru-RU" b="1" dirty="0" smtClean="0">
                <a:solidFill>
                  <a:schemeClr val="tx1"/>
                </a:solidFill>
              </a:rPr>
              <a:t>исследования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8929718" cy="5715040"/>
          </a:xfrm>
        </p:spPr>
        <p:txBody>
          <a:bodyPr>
            <a:normAutofit/>
          </a:bodyPr>
          <a:lstStyle/>
          <a:p>
            <a:r>
              <a:rPr lang="ru-RU" dirty="0" smtClean="0"/>
              <a:t>1. Проанализировать литературу по проблеме;</a:t>
            </a:r>
            <a:endParaRPr lang="ru-RU" i="1" dirty="0" smtClean="0"/>
          </a:p>
          <a:p>
            <a:r>
              <a:rPr lang="ru-RU" dirty="0" smtClean="0"/>
              <a:t>2. Рассмотреть подходы к определению понятий "самоопределение", "профессиональное самоопределение»;</a:t>
            </a:r>
            <a:endParaRPr lang="ru-RU" i="1" dirty="0" smtClean="0"/>
          </a:p>
          <a:p>
            <a:r>
              <a:rPr lang="ru-RU" dirty="0" smtClean="0"/>
              <a:t>3. Рассмотреть психологические особенности профессионального самоопределения в раннем юношеском возрасте;</a:t>
            </a:r>
            <a:endParaRPr lang="ru-RU" i="1" dirty="0" smtClean="0"/>
          </a:p>
          <a:p>
            <a:r>
              <a:rPr lang="ru-RU" dirty="0" smtClean="0"/>
              <a:t>4. Изучить личностную предрасположенность к профессии у старшеклассников;</a:t>
            </a:r>
            <a:endParaRPr lang="ru-RU" i="1" dirty="0" smtClean="0"/>
          </a:p>
          <a:p>
            <a:r>
              <a:rPr lang="ru-RU" dirty="0" smtClean="0"/>
              <a:t>5. Исследовать связь выбираемой профессии с типом темперамента;</a:t>
            </a:r>
            <a:endParaRPr lang="ru-RU" i="1" dirty="0" smtClean="0"/>
          </a:p>
          <a:p>
            <a:r>
              <a:rPr lang="ru-RU" dirty="0" smtClean="0"/>
              <a:t>6. Разработать рекомендации и консультацию по результатам исследования.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77640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Исследование связи профессионального самоопределения и типа темперамента у старшеклассников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928802"/>
            <a:ext cx="8043890" cy="42281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285992"/>
            <a:ext cx="86439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/>
              <a:t>Описание выборки</a:t>
            </a:r>
            <a:r>
              <a:rPr lang="ru-RU" sz="3600" dirty="0" smtClean="0"/>
              <a:t>: ученики в возрасте </a:t>
            </a:r>
            <a:r>
              <a:rPr lang="ru-RU" sz="3600" i="1" dirty="0" smtClean="0"/>
              <a:t>15 – 19 лет</a:t>
            </a:r>
            <a:r>
              <a:rPr lang="ru-RU" sz="3600" dirty="0" smtClean="0"/>
              <a:t>, в количестве - </a:t>
            </a:r>
            <a:r>
              <a:rPr lang="ru-RU" sz="3600" i="1" dirty="0" smtClean="0"/>
              <a:t>25 человек</a:t>
            </a:r>
            <a:r>
              <a:rPr lang="ru-RU" sz="3600" dirty="0" smtClean="0"/>
              <a:t>, в состав которой вошли </a:t>
            </a:r>
            <a:r>
              <a:rPr lang="ru-RU" sz="3600" i="1" dirty="0" smtClean="0"/>
              <a:t>16 мальчиков и 9 девочек</a:t>
            </a:r>
            <a:r>
              <a:rPr lang="ru-RU" sz="3600" dirty="0" smtClean="0"/>
              <a:t>, посещающих ГКОУ ЛО «</a:t>
            </a:r>
            <a:r>
              <a:rPr lang="ru-RU" sz="3600" dirty="0" err="1" smtClean="0"/>
              <a:t>Сясьстройская</a:t>
            </a:r>
            <a:r>
              <a:rPr lang="ru-RU" sz="3600" dirty="0" smtClean="0"/>
              <a:t> школа-интернат, реализующая адаптированные программы для детей с ОВЗ»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1571636"/>
          </a:xfrm>
        </p:spPr>
        <p:txBody>
          <a:bodyPr>
            <a:normAutofit/>
          </a:bodyPr>
          <a:lstStyle/>
          <a:p>
            <a:pPr algn="ctr"/>
            <a:r>
              <a:rPr lang="en-US" b="1" dirty="0" err="1" smtClean="0"/>
              <a:t>Результаты</a:t>
            </a:r>
            <a:r>
              <a:rPr lang="en-US" b="1" dirty="0" smtClean="0"/>
              <a:t> исследования </a:t>
            </a:r>
            <a:r>
              <a:rPr lang="en-US" b="1" dirty="0" err="1" smtClean="0"/>
              <a:t>анкетирования</a:t>
            </a:r>
            <a:r>
              <a:rPr lang="en-US" b="1" dirty="0" smtClean="0"/>
              <a:t> «</a:t>
            </a:r>
            <a:r>
              <a:rPr lang="en-US" b="1" dirty="0" err="1" smtClean="0"/>
              <a:t>Желаемый</a:t>
            </a:r>
            <a:r>
              <a:rPr lang="en-US" b="1" dirty="0" smtClean="0"/>
              <a:t> </a:t>
            </a:r>
            <a:r>
              <a:rPr lang="en-US" b="1" dirty="0" err="1" smtClean="0"/>
              <a:t>социальный</a:t>
            </a:r>
            <a:r>
              <a:rPr lang="en-US" b="1" dirty="0" smtClean="0"/>
              <a:t> </a:t>
            </a:r>
            <a:r>
              <a:rPr lang="en-US" b="1" dirty="0" err="1" smtClean="0"/>
              <a:t>статус</a:t>
            </a:r>
            <a:r>
              <a:rPr lang="en-US" b="1" dirty="0" smtClean="0"/>
              <a:t>»</a:t>
            </a:r>
            <a:endParaRPr lang="ru-RU" b="1" dirty="0"/>
          </a:p>
        </p:txBody>
      </p:sp>
      <p:graphicFrame>
        <p:nvGraphicFramePr>
          <p:cNvPr id="4" name="Объект 1"/>
          <p:cNvGraphicFramePr>
            <a:graphicFrameLocks noGrp="1"/>
          </p:cNvGraphicFramePr>
          <p:nvPr>
            <p:ph sz="quarter" idx="1"/>
          </p:nvPr>
        </p:nvGraphicFramePr>
        <p:xfrm>
          <a:off x="214282" y="1500174"/>
          <a:ext cx="8532000" cy="50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57163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Результаты методики Е.А.Климова «</a:t>
            </a:r>
            <a:r>
              <a:rPr lang="ru-RU" sz="2800" b="1" dirty="0" err="1" smtClean="0"/>
              <a:t>Дифференциально</a:t>
            </a:r>
            <a:r>
              <a:rPr lang="ru-RU" sz="2800" b="1" dirty="0" smtClean="0"/>
              <a:t>–диагностический </a:t>
            </a:r>
            <a:r>
              <a:rPr lang="ru-RU" sz="2800" b="1" dirty="0" err="1" smtClean="0"/>
              <a:t>опросник</a:t>
            </a:r>
            <a:r>
              <a:rPr lang="ru-RU" sz="2800" b="1" dirty="0" smtClean="0"/>
              <a:t> »</a:t>
            </a:r>
            <a:br>
              <a:rPr lang="ru-RU" sz="2800" b="1" dirty="0" smtClean="0"/>
            </a:br>
            <a:r>
              <a:rPr lang="ru-RU" sz="2800" b="1" dirty="0" smtClean="0"/>
              <a:t>(в  %) 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714488"/>
          <a:ext cx="864399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15436" cy="11334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Результаты диагностической методики профессионального самоопределения </a:t>
            </a:r>
            <a:r>
              <a:rPr lang="ru-RU" b="1" i="1" dirty="0" err="1" smtClean="0"/>
              <a:t>Голланда</a:t>
            </a:r>
            <a:r>
              <a:rPr lang="ru-RU" b="1" i="1" dirty="0" smtClean="0"/>
              <a:t> (в %) 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1643050"/>
          <a:ext cx="878687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52400"/>
            <a:ext cx="8786874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Результаты тестирования по методике </a:t>
            </a:r>
            <a:r>
              <a:rPr lang="ru-RU" b="1" i="1" dirty="0" err="1" smtClean="0"/>
              <a:t>Г.Айзенка</a:t>
            </a:r>
            <a:r>
              <a:rPr lang="ru-RU" b="1" i="1" dirty="0" smtClean="0"/>
              <a:t> (в %)</a:t>
            </a:r>
            <a:endParaRPr lang="ru-RU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28596" y="1428736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</TotalTime>
  <Words>501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Профессиональное самоопределение обучающихся с ограниченными возможностями здоровья в дополнительном образовании</vt:lpstr>
      <vt:lpstr>Актуальность проблемы исследования</vt:lpstr>
      <vt:lpstr> </vt:lpstr>
      <vt:lpstr>Задачи исследования</vt:lpstr>
      <vt:lpstr>Исследование связи профессионального самоопределения и типа темперамента у старшеклассников</vt:lpstr>
      <vt:lpstr>Результаты исследования анкетирования «Желаемый социальный статус»</vt:lpstr>
      <vt:lpstr>Результаты методики Е.А.Климова «Дифференциально–диагностический опросник » (в  %) </vt:lpstr>
      <vt:lpstr>Результаты диагностической методики профессионального самоопределения Голланда (в %) </vt:lpstr>
      <vt:lpstr>Результаты тестирования по методике Г.Айзенка (в %)</vt:lpstr>
      <vt:lpstr>Сводная таблица данных</vt:lpstr>
      <vt:lpstr>Рекомендации для обучающихся с ОВЗ</vt:lpstr>
      <vt:lpstr>Выводы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Профессиональное самоопределение обучающихся с ограниченными возможностями здоровья в дополнительном образовании</dc:title>
  <dc:creator>Александра</dc:creator>
  <cp:lastModifiedBy>Александра</cp:lastModifiedBy>
  <cp:revision>8</cp:revision>
  <dcterms:created xsi:type="dcterms:W3CDTF">2018-12-25T08:33:13Z</dcterms:created>
  <dcterms:modified xsi:type="dcterms:W3CDTF">2018-12-25T10:11:30Z</dcterms:modified>
</cp:coreProperties>
</file>