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  <p:sldId id="261" r:id="rId5"/>
    <p:sldId id="262" r:id="rId6"/>
    <p:sldId id="263" r:id="rId7"/>
    <p:sldId id="264" r:id="rId8"/>
    <p:sldId id="267" r:id="rId9"/>
    <p:sldId id="266" r:id="rId10"/>
    <p:sldId id="268" r:id="rId11"/>
    <p:sldId id="265" r:id="rId12"/>
    <p:sldId id="269" r:id="rId13"/>
    <p:sldId id="270" r:id="rId14"/>
    <p:sldId id="271" r:id="rId15"/>
    <p:sldId id="272" r:id="rId16"/>
    <p:sldId id="258" r:id="rId17"/>
    <p:sldId id="273" r:id="rId18"/>
    <p:sldId id="274" r:id="rId19"/>
  </p:sldIdLst>
  <p:sldSz cx="9144000" cy="6858000" type="screen4x3"/>
  <p:notesSz cx="6858000" cy="9144000"/>
  <p:custDataLst>
    <p:tags r:id="rId2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92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1772816"/>
            <a:ext cx="7056784" cy="1415158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28498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17770-8DB5-4D1F-969F-8CD7E4960654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A3E1B-D2D3-4736-AE7C-43FDCDD449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736710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17770-8DB5-4D1F-969F-8CD7E4960654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A3E1B-D2D3-4736-AE7C-43FDCDD449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451327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17770-8DB5-4D1F-969F-8CD7E4960654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A3E1B-D2D3-4736-AE7C-43FDCDD449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851705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17770-8DB5-4D1F-969F-8CD7E4960654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A3E1B-D2D3-4736-AE7C-43FDCDD449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902377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17770-8DB5-4D1F-969F-8CD7E4960654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A3E1B-D2D3-4736-AE7C-43FDCDD449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62320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17770-8DB5-4D1F-969F-8CD7E4960654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A3E1B-D2D3-4736-AE7C-43FDCDD449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72730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17770-8DB5-4D1F-969F-8CD7E4960654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A3E1B-D2D3-4736-AE7C-43FDCDD449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28721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17770-8DB5-4D1F-969F-8CD7E4960654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A3E1B-D2D3-4736-AE7C-43FDCDD449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8573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17770-8DB5-4D1F-969F-8CD7E4960654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A3E1B-D2D3-4736-AE7C-43FDCDD449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979765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17770-8DB5-4D1F-969F-8CD7E4960654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A3E1B-D2D3-4736-AE7C-43FDCDD449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26311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17770-8DB5-4D1F-969F-8CD7E4960654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A3E1B-D2D3-4736-AE7C-43FDCDD449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0289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6696744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B17770-8DB5-4D1F-969F-8CD7E4960654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FA3E1B-D2D3-4736-AE7C-43FDCDD449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20427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Personal\Desktop\&#1042;&#1099;&#1089;&#1090;&#1091;&#1087;&#1083;&#1077;&#1085;&#1080;&#1077;%20&#1085;&#1072;%20&#1087;&#1077;&#1076;&#1089;&#1086;&#1074;&#1077;&#1090;&#1077;\&#1062;&#1080;&#1092;&#1088;&#1086;&#1074;&#1072;&#1103;%20&#1096;&#1082;&#1086;&#1083;&#1072;\&#1045;&#1074;&#1075;&#1077;&#1085;&#1080;&#1081;%20&#1054;&#1085;&#1077;&#1075;&#1080;&#1085;%20&#1073;&#1091;&#1082;&#1090;&#1088;&#1077;&#1081;&#1083;&#1077;&#1088;.mp4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1988840"/>
            <a:ext cx="7056784" cy="141515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a_AlternaRg" pitchFamily="34" charset="-52"/>
              </a:rPr>
              <a:t>Цифровые  технологии. Цифровая школа.</a:t>
            </a:r>
            <a:endParaRPr lang="ru-RU" dirty="0">
              <a:latin typeface="a_AlternaRg" pitchFamily="34" charset="-5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75994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>
                <a:latin typeface="a_AlternaRg" pitchFamily="34" charset="-52"/>
              </a:rPr>
              <a:t>Фоксфорд</a:t>
            </a:r>
            <a:r>
              <a:rPr lang="ru-RU" dirty="0" smtClean="0">
                <a:latin typeface="a_AlternaRg" pitchFamily="34" charset="-52"/>
              </a:rPr>
              <a:t> – школа для всех</a:t>
            </a:r>
            <a:endParaRPr lang="ru-RU" dirty="0">
              <a:latin typeface="a_AlternaRg" pitchFamily="34" charset="-52"/>
            </a:endParaRPr>
          </a:p>
        </p:txBody>
      </p:sp>
      <p:sp>
        <p:nvSpPr>
          <p:cNvPr id="4" name="Содержимое 3"/>
          <p:cNvSpPr txBox="1">
            <a:spLocks noGrp="1"/>
          </p:cNvSpPr>
          <p:nvPr>
            <p:ph idx="1"/>
          </p:nvPr>
        </p:nvSpPr>
        <p:spPr>
          <a:xfrm>
            <a:off x="0" y="764704"/>
            <a:ext cx="86971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2800" b="1" dirty="0" smtClean="0">
                <a:latin typeface="AcademyCTT" pitchFamily="2" charset="0"/>
              </a:rPr>
              <a:t>Курсы повышения квалификации (сертификаты и удостоверения установленного образца) и открытые мероприятия:</a:t>
            </a:r>
            <a:endParaRPr lang="ru-RU" sz="2800" b="1" dirty="0">
              <a:latin typeface="AcademyCTT" pitchFamily="2" charset="0"/>
            </a:endParaRPr>
          </a:p>
        </p:txBody>
      </p:sp>
      <p:pic>
        <p:nvPicPr>
          <p:cNvPr id="5" name="Рисунок 4" descr="для учителя.png"/>
          <p:cNvPicPr>
            <a:picLocks noChangeAspect="1"/>
          </p:cNvPicPr>
          <p:nvPr/>
        </p:nvPicPr>
        <p:blipFill>
          <a:blip r:embed="rId2" cstate="print"/>
          <a:srcRect t="-200" r="29525"/>
          <a:stretch>
            <a:fillRect/>
          </a:stretch>
        </p:blipFill>
        <p:spPr>
          <a:xfrm>
            <a:off x="1187624" y="2060848"/>
            <a:ext cx="6984776" cy="4797152"/>
          </a:xfrm>
          <a:prstGeom prst="rect">
            <a:avLst/>
          </a:prstGeom>
        </p:spPr>
      </p:pic>
      <p:pic>
        <p:nvPicPr>
          <p:cNvPr id="6" name="Рисунок 5" descr="для учителя 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980727"/>
            <a:ext cx="9143999" cy="61205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876256" cy="141277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a_AlternaRg" pitchFamily="34" charset="-52"/>
              </a:rPr>
              <a:t>Образовательные </a:t>
            </a:r>
            <a:r>
              <a:rPr lang="ru-RU" dirty="0" err="1" smtClean="0">
                <a:latin typeface="a_AlternaRg" pitchFamily="34" charset="-52"/>
              </a:rPr>
              <a:t>онлайн</a:t>
            </a:r>
            <a:r>
              <a:rPr lang="ru-RU" dirty="0" smtClean="0">
                <a:latin typeface="a_AlternaRg" pitchFamily="34" charset="-52"/>
              </a:rPr>
              <a:t>- ресурсы</a:t>
            </a:r>
            <a:endParaRPr lang="ru-RU" dirty="0">
              <a:latin typeface="a_AlternaRg" pitchFamily="34" charset="-52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980728"/>
            <a:ext cx="8496944" cy="514543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400" b="1" dirty="0" smtClean="0">
                <a:solidFill>
                  <a:schemeClr val="tx1"/>
                </a:solidFill>
                <a:latin typeface="AcademyCTT" pitchFamily="2" charset="0"/>
              </a:rPr>
              <a:t>https://oge.sdamgia.ru</a:t>
            </a:r>
            <a:endParaRPr lang="ru-RU" sz="4400" b="1" dirty="0">
              <a:solidFill>
                <a:schemeClr val="tx1"/>
              </a:solidFill>
              <a:latin typeface="AcademyCTT" pitchFamily="2" charset="0"/>
            </a:endParaRPr>
          </a:p>
        </p:txBody>
      </p:sp>
      <p:pic>
        <p:nvPicPr>
          <p:cNvPr id="5" name="Рисунок 4" descr="сдам гиа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628800"/>
            <a:ext cx="9144000" cy="522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a_AlternaRg" pitchFamily="34" charset="-52"/>
              </a:rPr>
              <a:t>Цифровая школа </a:t>
            </a:r>
            <a:endParaRPr lang="ru-RU" dirty="0">
              <a:latin typeface="a_AlternaRg" pitchFamily="34" charset="-52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8964488" cy="4853136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AcademyCTT" pitchFamily="2" charset="0"/>
              </a:rPr>
              <a:t>- новая образовательная среда, открытое информационное пространство!</a:t>
            </a:r>
            <a:r>
              <a:rPr lang="ru-RU" sz="3600" dirty="0" smtClean="0">
                <a:latin typeface="AcademyCTT" pitchFamily="2" charset="0"/>
              </a:rPr>
              <a:t> </a:t>
            </a:r>
            <a:r>
              <a:rPr lang="ru-RU" sz="3600" b="1" dirty="0" smtClean="0">
                <a:latin typeface="AcademyCTT" pitchFamily="2" charset="0"/>
              </a:rPr>
              <a:t>Это пространство, в котором возможно создание каждым учащимся, учителем своей личной школы при помощи цифровых технологий. Но надо помнить, что цифровые компетенции не могут быть целью образования, а могут быть только средством. 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7848872" cy="1224136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a_AlternaRg" pitchFamily="34" charset="-52"/>
              </a:rPr>
              <a:t>Образовательная платформа </a:t>
            </a:r>
            <a:r>
              <a:rPr lang="en-US" sz="3600" dirty="0" smtClean="0"/>
              <a:t>LECTA –</a:t>
            </a:r>
            <a:r>
              <a:rPr lang="ru-RU" sz="3600" dirty="0" smtClean="0">
                <a:latin typeface="a_AlternaRg" pitchFamily="34" charset="-52"/>
              </a:rPr>
              <a:t> </a:t>
            </a:r>
            <a:r>
              <a:rPr lang="ru-RU" sz="3600" dirty="0" err="1" smtClean="0">
                <a:latin typeface="a_AlternaRg" pitchFamily="34" charset="-52"/>
              </a:rPr>
              <a:t>онлайн</a:t>
            </a:r>
            <a:r>
              <a:rPr lang="ru-RU" sz="3600" dirty="0" smtClean="0">
                <a:latin typeface="a_AlternaRg" pitchFamily="34" charset="-52"/>
              </a:rPr>
              <a:t> образовательный проект</a:t>
            </a:r>
            <a:r>
              <a:rPr lang="en-US" sz="3600" dirty="0" smtClean="0"/>
              <a:t> </a:t>
            </a:r>
            <a:endParaRPr lang="ru-RU" sz="3600" dirty="0">
              <a:latin typeface="a_AlternaRg" pitchFamily="34" charset="-52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124745"/>
            <a:ext cx="8229600" cy="7920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b="1" dirty="0" smtClean="0">
                <a:solidFill>
                  <a:schemeClr val="tx1"/>
                </a:solidFill>
                <a:latin typeface="AcademyCTT" pitchFamily="2" charset="0"/>
              </a:rPr>
              <a:t>https://lecta.rosuchebnik.ru</a:t>
            </a:r>
            <a:endParaRPr lang="ru-RU" sz="3600" b="1" dirty="0">
              <a:solidFill>
                <a:schemeClr val="tx1"/>
              </a:solidFill>
              <a:latin typeface="AcademyCTT" pitchFamily="2" charset="0"/>
            </a:endParaRPr>
          </a:p>
        </p:txBody>
      </p:sp>
      <p:pic>
        <p:nvPicPr>
          <p:cNvPr id="4" name="Рисунок 3" descr="LECT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665143"/>
            <a:ext cx="9144000" cy="51928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900" b="1" spc="50" dirty="0" smtClean="0">
                <a:ln w="11430"/>
                <a:latin typeface="a_AlternaRg" pitchFamily="34" charset="-52"/>
              </a:rPr>
              <a:t/>
            </a:r>
            <a:br>
              <a:rPr lang="ru-RU" sz="4900" b="1" spc="50" dirty="0" smtClean="0">
                <a:ln w="11430"/>
                <a:latin typeface="a_AlternaRg" pitchFamily="34" charset="-52"/>
              </a:rPr>
            </a:br>
            <a:r>
              <a:rPr lang="ru-RU" sz="4900" b="1" spc="50" dirty="0" smtClean="0">
                <a:ln w="11430"/>
                <a:latin typeface="a_AlternaRg" pitchFamily="34" charset="-52"/>
              </a:rPr>
              <a:t>Материалы проекта:</a:t>
            </a:r>
            <a:r>
              <a:rPr lang="ru-RU" b="1" spc="50" dirty="0" smtClean="0">
                <a:ln w="11430"/>
                <a:solidFill>
                  <a:srgbClr val="FF0000"/>
                </a:solidFill>
              </a:rPr>
              <a:t/>
            </a:r>
            <a:br>
              <a:rPr lang="ru-RU" b="1" spc="50" dirty="0" smtClean="0">
                <a:ln w="11430"/>
                <a:solidFill>
                  <a:srgbClr val="FF0000"/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4400" b="1" dirty="0" smtClean="0">
                <a:solidFill>
                  <a:schemeClr val="tx1"/>
                </a:solidFill>
                <a:latin typeface="AcademyCTT" pitchFamily="2" charset="0"/>
              </a:rPr>
              <a:t>1. Э</a:t>
            </a:r>
            <a:r>
              <a:rPr lang="ru-RU" sz="5700" b="1" dirty="0" smtClean="0">
                <a:solidFill>
                  <a:schemeClr val="tx1"/>
                </a:solidFill>
                <a:latin typeface="AcademyCTT" pitchFamily="2" charset="0"/>
              </a:rPr>
              <a:t>лектронный учебник</a:t>
            </a:r>
            <a:endParaRPr lang="ru-RU" sz="4400" b="1" dirty="0" smtClean="0">
              <a:solidFill>
                <a:schemeClr val="tx1"/>
              </a:solidFill>
              <a:latin typeface="AcademyCTT" pitchFamily="2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ru-RU" altLang="zh-CN" sz="4400" b="1" dirty="0" smtClean="0">
                <a:solidFill>
                  <a:schemeClr val="accent2">
                    <a:lumMod val="50000"/>
                  </a:schemeClr>
                </a:solidFill>
              </a:rPr>
              <a:t>Иллюстративный и </a:t>
            </a:r>
            <a:r>
              <a:rPr lang="ru-RU" altLang="zh-CN" sz="4400" b="1" dirty="0" err="1" smtClean="0">
                <a:solidFill>
                  <a:schemeClr val="accent2">
                    <a:lumMod val="50000"/>
                  </a:schemeClr>
                </a:solidFill>
              </a:rPr>
              <a:t>мультимедийный</a:t>
            </a:r>
            <a:r>
              <a:rPr lang="ru-RU" altLang="zh-CN" sz="4400" b="1" dirty="0" smtClean="0">
                <a:solidFill>
                  <a:schemeClr val="accent2">
                    <a:lumMod val="50000"/>
                  </a:schemeClr>
                </a:solidFill>
              </a:rPr>
              <a:t> материал</a:t>
            </a:r>
          </a:p>
          <a:p>
            <a:pPr algn="just">
              <a:buFont typeface="Wingdings" pitchFamily="2" charset="2"/>
              <a:buChar char="ü"/>
            </a:pPr>
            <a:r>
              <a:rPr lang="ru-RU" altLang="zh-CN" sz="4400" b="1" dirty="0" smtClean="0">
                <a:solidFill>
                  <a:schemeClr val="accent2">
                    <a:lumMod val="50000"/>
                  </a:schemeClr>
                </a:solidFill>
              </a:rPr>
              <a:t>Тренажеры и контрольные задания</a:t>
            </a:r>
          </a:p>
          <a:p>
            <a:pPr algn="just">
              <a:buFont typeface="Wingdings" pitchFamily="2" charset="2"/>
              <a:buChar char="ü"/>
            </a:pPr>
            <a:r>
              <a:rPr lang="ru-RU" altLang="zh-CN" sz="4400" b="1" dirty="0" smtClean="0">
                <a:solidFill>
                  <a:schemeClr val="accent2">
                    <a:lumMod val="50000"/>
                  </a:schemeClr>
                </a:solidFill>
              </a:rPr>
              <a:t>Возможность делать закладки и заметки</a:t>
            </a:r>
          </a:p>
          <a:p>
            <a:pPr algn="just">
              <a:buFont typeface="Wingdings" pitchFamily="2" charset="2"/>
              <a:buChar char="ü"/>
            </a:pPr>
            <a:r>
              <a:rPr lang="ru-RU" altLang="zh-CN" sz="4400" b="1" dirty="0" smtClean="0">
                <a:solidFill>
                  <a:schemeClr val="accent2">
                    <a:lumMod val="50000"/>
                  </a:schemeClr>
                </a:solidFill>
              </a:rPr>
              <a:t>Простота в использовании</a:t>
            </a:r>
          </a:p>
          <a:p>
            <a:pPr algn="just">
              <a:buFont typeface="Wingdings" pitchFamily="2" charset="2"/>
              <a:buChar char="ü"/>
            </a:pPr>
            <a:r>
              <a:rPr lang="ru-RU" altLang="zh-CN" sz="4400" b="1" dirty="0" smtClean="0">
                <a:solidFill>
                  <a:schemeClr val="accent2">
                    <a:lumMod val="50000"/>
                  </a:schemeClr>
                </a:solidFill>
              </a:rPr>
              <a:t>Соответствие электронной и печатной версий</a:t>
            </a:r>
          </a:p>
          <a:p>
            <a:pPr algn="just">
              <a:buFont typeface="Wingdings" pitchFamily="2" charset="2"/>
              <a:buChar char="ü"/>
            </a:pPr>
            <a:r>
              <a:rPr lang="ru-RU" altLang="zh-CN" sz="4400" b="1" dirty="0" smtClean="0">
                <a:solidFill>
                  <a:schemeClr val="accent2">
                    <a:lumMod val="50000"/>
                  </a:schemeClr>
                </a:solidFill>
              </a:rPr>
              <a:t>Новые технологии для интересного и динамичного урока</a:t>
            </a:r>
          </a:p>
          <a:p>
            <a:pPr>
              <a:buNone/>
            </a:pPr>
            <a:endParaRPr lang="ru-RU" sz="4400" b="1" dirty="0">
              <a:latin typeface="AcademyCT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900" b="1" spc="50" dirty="0" smtClean="0">
                <a:ln w="11430"/>
                <a:latin typeface="a_AlternaRg" pitchFamily="34" charset="-52"/>
              </a:rPr>
              <a:t/>
            </a:r>
            <a:br>
              <a:rPr lang="ru-RU" sz="4900" b="1" spc="50" dirty="0" smtClean="0">
                <a:ln w="11430"/>
                <a:latin typeface="a_AlternaRg" pitchFamily="34" charset="-52"/>
              </a:rPr>
            </a:br>
            <a:r>
              <a:rPr lang="ru-RU" sz="4900" b="1" spc="50" dirty="0" smtClean="0">
                <a:ln w="11430"/>
                <a:latin typeface="a_AlternaRg" pitchFamily="34" charset="-52"/>
              </a:rPr>
              <a:t>Материалы проекта:</a:t>
            </a:r>
            <a:r>
              <a:rPr lang="ru-RU" b="1" spc="50" dirty="0" smtClean="0">
                <a:ln w="11430"/>
                <a:solidFill>
                  <a:srgbClr val="FF0000"/>
                </a:solidFill>
              </a:rPr>
              <a:t/>
            </a:r>
            <a:br>
              <a:rPr lang="ru-RU" b="1" spc="50" dirty="0" smtClean="0">
                <a:ln w="11430"/>
                <a:solidFill>
                  <a:srgbClr val="FF0000"/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00200"/>
            <a:ext cx="8712968" cy="4997152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5100" b="1" dirty="0" smtClean="0">
                <a:solidFill>
                  <a:schemeClr val="tx1"/>
                </a:solidFill>
                <a:latin typeface="AcademyCTT" pitchFamily="2" charset="0"/>
              </a:rPr>
              <a:t>2. Сервисы «Классная работа», «Контрольные работы» и «Курсы»</a:t>
            </a:r>
          </a:p>
          <a:p>
            <a:pPr>
              <a:buNone/>
            </a:pPr>
            <a:r>
              <a:rPr lang="ru-RU" sz="4600" b="1" dirty="0" smtClean="0">
                <a:latin typeface="AcademyCTT" pitchFamily="2" charset="0"/>
              </a:rPr>
              <a:t>Экономьте время и силы, которые уходят на составление планирования, подготовку к урокам и ВПР, проверку заданий и посещение курсов!</a:t>
            </a:r>
          </a:p>
          <a:p>
            <a:pPr>
              <a:buNone/>
            </a:pPr>
            <a:r>
              <a:rPr lang="ru-RU" sz="4600" b="1" dirty="0" smtClean="0">
                <a:latin typeface="AcademyCTT" pitchFamily="2" charset="0"/>
              </a:rPr>
              <a:t>Бесплатные сервисы LECTA:</a:t>
            </a:r>
          </a:p>
          <a:p>
            <a:pPr lvl="0"/>
            <a:r>
              <a:rPr lang="ru-RU" sz="4600" b="1" dirty="0" smtClean="0">
                <a:latin typeface="AcademyCTT" pitchFamily="2" charset="0"/>
              </a:rPr>
              <a:t>повышают учебную мотивацию</a:t>
            </a:r>
          </a:p>
          <a:p>
            <a:pPr lvl="0"/>
            <a:r>
              <a:rPr lang="ru-RU" sz="4600" b="1" dirty="0" smtClean="0">
                <a:latin typeface="AcademyCTT" pitchFamily="2" charset="0"/>
              </a:rPr>
              <a:t>ускоряют подготовку к занятиям и проверку заданий</a:t>
            </a:r>
          </a:p>
          <a:p>
            <a:pPr lvl="0"/>
            <a:r>
              <a:rPr lang="ru-RU" sz="4600" b="1" dirty="0" smtClean="0">
                <a:latin typeface="AcademyCTT" pitchFamily="2" charset="0"/>
              </a:rPr>
              <a:t>расширяют потенциал для творчества на уроке</a:t>
            </a:r>
          </a:p>
          <a:p>
            <a:pPr lvl="0"/>
            <a:r>
              <a:rPr lang="ru-RU" sz="4600" b="1" dirty="0" smtClean="0">
                <a:latin typeface="AcademyCTT" pitchFamily="2" charset="0"/>
              </a:rPr>
              <a:t>дают возможности для профессионального развития</a:t>
            </a:r>
            <a:br>
              <a:rPr lang="ru-RU" sz="4600" b="1" dirty="0" smtClean="0">
                <a:latin typeface="AcademyCTT" pitchFamily="2" charset="0"/>
              </a:rPr>
            </a:br>
            <a:endParaRPr lang="ru-RU" sz="4600" b="1" dirty="0" smtClean="0">
              <a:latin typeface="AcademyCTT" pitchFamily="2" charset="0"/>
            </a:endParaRPr>
          </a:p>
          <a:p>
            <a:pPr>
              <a:buNone/>
            </a:pPr>
            <a:endParaRPr lang="ru-RU" sz="4400" b="1" dirty="0">
              <a:latin typeface="AcademyCT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latin typeface="a_AlternaRg" pitchFamily="34" charset="-52"/>
              </a:rPr>
              <a:t>Цифровые технологии – это здорово!</a:t>
            </a:r>
            <a:endParaRPr lang="ru-RU" sz="3600" dirty="0">
              <a:latin typeface="a_AlternaRg" pitchFamily="34" charset="-5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gray">
          <a:xfrm>
            <a:off x="828675" y="4503738"/>
            <a:ext cx="7400925" cy="1782762"/>
          </a:xfrm>
          <a:prstGeom prst="rect">
            <a:avLst/>
          </a:prstGeom>
          <a:gradFill rotWithShape="1">
            <a:gsLst>
              <a:gs pos="0">
                <a:srgbClr val="FFFFFF">
                  <a:gamma/>
                  <a:shade val="46275"/>
                  <a:invGamma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46275"/>
                  <a:invGamma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Top"/>
            <a:lightRig rig="legacyFlat1" dir="t"/>
          </a:scene3d>
          <a:sp3d extrusionH="1218930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anchor="ctr">
            <a:spAutoFit/>
            <a:flatTx/>
          </a:bodyPr>
          <a:lstStyle/>
          <a:p>
            <a:endParaRPr lang="ru-RU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gray">
          <a:xfrm flipH="1">
            <a:off x="866775" y="4562475"/>
            <a:ext cx="2436813" cy="1670050"/>
          </a:xfrm>
          <a:prstGeom prst="rect">
            <a:avLst/>
          </a:prstGeom>
          <a:solidFill>
            <a:schemeClr val="hlink">
              <a:alpha val="50000"/>
            </a:schemeClr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gray">
          <a:xfrm flipH="1">
            <a:off x="3313113" y="4562475"/>
            <a:ext cx="2436812" cy="1670050"/>
          </a:xfrm>
          <a:prstGeom prst="rect">
            <a:avLst/>
          </a:prstGeom>
          <a:solidFill>
            <a:schemeClr val="accent2">
              <a:alpha val="50000"/>
            </a:schemeClr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gray">
          <a:xfrm flipH="1">
            <a:off x="5751513" y="4560888"/>
            <a:ext cx="2436812" cy="1670050"/>
          </a:xfrm>
          <a:prstGeom prst="rect">
            <a:avLst/>
          </a:prstGeom>
          <a:solidFill>
            <a:schemeClr val="folHlink">
              <a:alpha val="50000"/>
            </a:schemeClr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gray">
          <a:xfrm>
            <a:off x="838200" y="4645025"/>
            <a:ext cx="2479675" cy="138499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182326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FF"/>
                </a:solidFill>
                <a:latin typeface="AcademyCTT" pitchFamily="2" charset="0"/>
              </a:rPr>
              <a:t>Повышаем интерес к предмету</a:t>
            </a:r>
            <a:endParaRPr lang="en-US" sz="2800" b="1" dirty="0">
              <a:solidFill>
                <a:srgbClr val="FFFFFF"/>
              </a:solidFill>
              <a:latin typeface="AcademyCTT" pitchFamily="2" charset="0"/>
            </a:endParaRP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gray">
          <a:xfrm>
            <a:off x="3275013" y="4645025"/>
            <a:ext cx="2479675" cy="138499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182326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FF"/>
                </a:solidFill>
                <a:latin typeface="AcademyCTT" pitchFamily="2" charset="0"/>
              </a:rPr>
              <a:t>Организуем проектную деятельность</a:t>
            </a:r>
            <a:endParaRPr lang="en-US" sz="2800" b="1" dirty="0">
              <a:solidFill>
                <a:srgbClr val="FFFFFF"/>
              </a:solidFill>
              <a:latin typeface="AcademyCTT" pitchFamily="2" charset="0"/>
            </a:endParaRPr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gray">
          <a:xfrm>
            <a:off x="5724128" y="4797152"/>
            <a:ext cx="2622053" cy="9541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182326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FF"/>
                </a:solidFill>
                <a:latin typeface="AcademyCTT" pitchFamily="2" charset="0"/>
              </a:rPr>
              <a:t>Облегчаем свой собственный труд </a:t>
            </a:r>
            <a:endParaRPr lang="en-US" sz="2800" b="1" dirty="0">
              <a:solidFill>
                <a:srgbClr val="FFFFFF"/>
              </a:solidFill>
              <a:latin typeface="AcademyCTT" pitchFamily="2" charset="0"/>
            </a:endParaRPr>
          </a:p>
        </p:txBody>
      </p:sp>
      <p:pic>
        <p:nvPicPr>
          <p:cNvPr id="13" name="Picture 13" descr="1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83150" y="2667000"/>
            <a:ext cx="1365250" cy="1552575"/>
          </a:xfrm>
          <a:prstGeom prst="rect">
            <a:avLst/>
          </a:prstGeom>
          <a:noFill/>
        </p:spPr>
      </p:pic>
      <p:sp>
        <p:nvSpPr>
          <p:cNvPr id="14" name="Freeform 14"/>
          <p:cNvSpPr>
            <a:spLocks/>
          </p:cNvSpPr>
          <p:nvPr/>
        </p:nvSpPr>
        <p:spPr bwMode="gray">
          <a:xfrm>
            <a:off x="4572000" y="1562100"/>
            <a:ext cx="1092200" cy="2857500"/>
          </a:xfrm>
          <a:custGeom>
            <a:avLst/>
            <a:gdLst/>
            <a:ahLst/>
            <a:cxnLst>
              <a:cxn ang="0">
                <a:pos x="166" y="611"/>
              </a:cxn>
              <a:cxn ang="0">
                <a:pos x="92" y="813"/>
              </a:cxn>
              <a:cxn ang="0">
                <a:pos x="112" y="1008"/>
              </a:cxn>
              <a:cxn ang="0">
                <a:pos x="104" y="1192"/>
              </a:cxn>
              <a:cxn ang="0">
                <a:pos x="124" y="1383"/>
              </a:cxn>
              <a:cxn ang="0">
                <a:pos x="104" y="1555"/>
              </a:cxn>
              <a:cxn ang="0">
                <a:pos x="88" y="1674"/>
              </a:cxn>
              <a:cxn ang="0">
                <a:pos x="10" y="1800"/>
              </a:cxn>
              <a:cxn ang="0">
                <a:pos x="64" y="1982"/>
              </a:cxn>
              <a:cxn ang="0">
                <a:pos x="173" y="2259"/>
              </a:cxn>
              <a:cxn ang="0">
                <a:pos x="301" y="2490"/>
              </a:cxn>
              <a:cxn ang="0">
                <a:pos x="391" y="2676"/>
              </a:cxn>
              <a:cxn ang="0">
                <a:pos x="346" y="2816"/>
              </a:cxn>
              <a:cxn ang="0">
                <a:pos x="260" y="2919"/>
              </a:cxn>
              <a:cxn ang="0">
                <a:pos x="367" y="2961"/>
              </a:cxn>
              <a:cxn ang="0">
                <a:pos x="298" y="3273"/>
              </a:cxn>
              <a:cxn ang="0">
                <a:pos x="361" y="3396"/>
              </a:cxn>
              <a:cxn ang="0">
                <a:pos x="515" y="3140"/>
              </a:cxn>
              <a:cxn ang="0">
                <a:pos x="631" y="2934"/>
              </a:cxn>
              <a:cxn ang="0">
                <a:pos x="667" y="2771"/>
              </a:cxn>
              <a:cxn ang="0">
                <a:pos x="679" y="2640"/>
              </a:cxn>
              <a:cxn ang="0">
                <a:pos x="703" y="2448"/>
              </a:cxn>
              <a:cxn ang="0">
                <a:pos x="733" y="2257"/>
              </a:cxn>
              <a:cxn ang="0">
                <a:pos x="796" y="2021"/>
              </a:cxn>
              <a:cxn ang="0">
                <a:pos x="757" y="1725"/>
              </a:cxn>
              <a:cxn ang="0">
                <a:pos x="740" y="1476"/>
              </a:cxn>
              <a:cxn ang="0">
                <a:pos x="787" y="1280"/>
              </a:cxn>
              <a:cxn ang="0">
                <a:pos x="842" y="1223"/>
              </a:cxn>
              <a:cxn ang="0">
                <a:pos x="1093" y="1083"/>
              </a:cxn>
              <a:cxn ang="0">
                <a:pos x="1241" y="902"/>
              </a:cxn>
              <a:cxn ang="0">
                <a:pos x="1201" y="720"/>
              </a:cxn>
              <a:cxn ang="0">
                <a:pos x="1055" y="569"/>
              </a:cxn>
              <a:cxn ang="0">
                <a:pos x="1081" y="345"/>
              </a:cxn>
              <a:cxn ang="0">
                <a:pos x="999" y="249"/>
              </a:cxn>
              <a:cxn ang="0">
                <a:pos x="927" y="515"/>
              </a:cxn>
              <a:cxn ang="0">
                <a:pos x="866" y="690"/>
              </a:cxn>
              <a:cxn ang="0">
                <a:pos x="832" y="699"/>
              </a:cxn>
              <a:cxn ang="0">
                <a:pos x="656" y="641"/>
              </a:cxn>
              <a:cxn ang="0">
                <a:pos x="533" y="545"/>
              </a:cxn>
              <a:cxn ang="0">
                <a:pos x="595" y="434"/>
              </a:cxn>
              <a:cxn ang="0">
                <a:pos x="592" y="374"/>
              </a:cxn>
              <a:cxn ang="0">
                <a:pos x="613" y="345"/>
              </a:cxn>
              <a:cxn ang="0">
                <a:pos x="599" y="270"/>
              </a:cxn>
              <a:cxn ang="0">
                <a:pos x="617" y="231"/>
              </a:cxn>
              <a:cxn ang="0">
                <a:pos x="575" y="146"/>
              </a:cxn>
              <a:cxn ang="0">
                <a:pos x="550" y="98"/>
              </a:cxn>
              <a:cxn ang="0">
                <a:pos x="416" y="11"/>
              </a:cxn>
              <a:cxn ang="0">
                <a:pos x="256" y="12"/>
              </a:cxn>
              <a:cxn ang="0">
                <a:pos x="134" y="75"/>
              </a:cxn>
              <a:cxn ang="0">
                <a:pos x="112" y="126"/>
              </a:cxn>
              <a:cxn ang="0">
                <a:pos x="85" y="200"/>
              </a:cxn>
              <a:cxn ang="0">
                <a:pos x="58" y="269"/>
              </a:cxn>
              <a:cxn ang="0">
                <a:pos x="85" y="318"/>
              </a:cxn>
            </a:cxnLst>
            <a:rect l="0" t="0" r="r" b="b"/>
            <a:pathLst>
              <a:path w="1243" h="3407">
                <a:moveTo>
                  <a:pt x="109" y="377"/>
                </a:moveTo>
                <a:lnTo>
                  <a:pt x="128" y="466"/>
                </a:lnTo>
                <a:cubicBezTo>
                  <a:pt x="137" y="505"/>
                  <a:pt x="151" y="571"/>
                  <a:pt x="166" y="611"/>
                </a:cubicBezTo>
                <a:cubicBezTo>
                  <a:pt x="181" y="651"/>
                  <a:pt x="222" y="678"/>
                  <a:pt x="217" y="704"/>
                </a:cubicBezTo>
                <a:lnTo>
                  <a:pt x="133" y="770"/>
                </a:lnTo>
                <a:cubicBezTo>
                  <a:pt x="112" y="788"/>
                  <a:pt x="98" y="794"/>
                  <a:pt x="92" y="813"/>
                </a:cubicBezTo>
                <a:cubicBezTo>
                  <a:pt x="85" y="829"/>
                  <a:pt x="95" y="865"/>
                  <a:pt x="95" y="884"/>
                </a:cubicBezTo>
                <a:cubicBezTo>
                  <a:pt x="95" y="903"/>
                  <a:pt x="88" y="905"/>
                  <a:pt x="91" y="926"/>
                </a:cubicBezTo>
                <a:lnTo>
                  <a:pt x="112" y="1008"/>
                </a:lnTo>
                <a:lnTo>
                  <a:pt x="128" y="1079"/>
                </a:lnTo>
                <a:lnTo>
                  <a:pt x="113" y="1112"/>
                </a:lnTo>
                <a:lnTo>
                  <a:pt x="104" y="1192"/>
                </a:lnTo>
                <a:lnTo>
                  <a:pt x="113" y="1274"/>
                </a:lnTo>
                <a:cubicBezTo>
                  <a:pt x="115" y="1297"/>
                  <a:pt x="111" y="1314"/>
                  <a:pt x="113" y="1332"/>
                </a:cubicBezTo>
                <a:cubicBezTo>
                  <a:pt x="115" y="1351"/>
                  <a:pt x="122" y="1366"/>
                  <a:pt x="124" y="1383"/>
                </a:cubicBezTo>
                <a:cubicBezTo>
                  <a:pt x="126" y="1400"/>
                  <a:pt x="125" y="1418"/>
                  <a:pt x="128" y="1434"/>
                </a:cubicBezTo>
                <a:cubicBezTo>
                  <a:pt x="123" y="1450"/>
                  <a:pt x="99" y="1467"/>
                  <a:pt x="95" y="1487"/>
                </a:cubicBezTo>
                <a:cubicBezTo>
                  <a:pt x="91" y="1507"/>
                  <a:pt x="103" y="1535"/>
                  <a:pt x="104" y="1555"/>
                </a:cubicBezTo>
                <a:lnTo>
                  <a:pt x="95" y="1595"/>
                </a:lnTo>
                <a:lnTo>
                  <a:pt x="85" y="1629"/>
                </a:lnTo>
                <a:lnTo>
                  <a:pt x="88" y="1674"/>
                </a:lnTo>
                <a:cubicBezTo>
                  <a:pt x="86" y="1687"/>
                  <a:pt x="74" y="1696"/>
                  <a:pt x="71" y="1707"/>
                </a:cubicBezTo>
                <a:cubicBezTo>
                  <a:pt x="68" y="1718"/>
                  <a:pt x="79" y="1728"/>
                  <a:pt x="68" y="1743"/>
                </a:cubicBezTo>
                <a:cubicBezTo>
                  <a:pt x="58" y="1758"/>
                  <a:pt x="18" y="1782"/>
                  <a:pt x="10" y="1800"/>
                </a:cubicBezTo>
                <a:cubicBezTo>
                  <a:pt x="0" y="1817"/>
                  <a:pt x="11" y="1822"/>
                  <a:pt x="19" y="1854"/>
                </a:cubicBezTo>
                <a:lnTo>
                  <a:pt x="28" y="1916"/>
                </a:lnTo>
                <a:lnTo>
                  <a:pt x="64" y="1982"/>
                </a:lnTo>
                <a:lnTo>
                  <a:pt x="71" y="2037"/>
                </a:lnTo>
                <a:lnTo>
                  <a:pt x="85" y="2090"/>
                </a:lnTo>
                <a:lnTo>
                  <a:pt x="173" y="2259"/>
                </a:lnTo>
                <a:lnTo>
                  <a:pt x="223" y="2352"/>
                </a:lnTo>
                <a:lnTo>
                  <a:pt x="249" y="2402"/>
                </a:lnTo>
                <a:lnTo>
                  <a:pt x="301" y="2490"/>
                </a:lnTo>
                <a:lnTo>
                  <a:pt x="335" y="2559"/>
                </a:lnTo>
                <a:lnTo>
                  <a:pt x="362" y="2615"/>
                </a:lnTo>
                <a:cubicBezTo>
                  <a:pt x="371" y="2634"/>
                  <a:pt x="385" y="2659"/>
                  <a:pt x="391" y="2676"/>
                </a:cubicBezTo>
                <a:cubicBezTo>
                  <a:pt x="397" y="2693"/>
                  <a:pt x="392" y="2702"/>
                  <a:pt x="401" y="2717"/>
                </a:cubicBezTo>
                <a:lnTo>
                  <a:pt x="443" y="2765"/>
                </a:lnTo>
                <a:lnTo>
                  <a:pt x="346" y="2816"/>
                </a:lnTo>
                <a:lnTo>
                  <a:pt x="262" y="2874"/>
                </a:lnTo>
                <a:cubicBezTo>
                  <a:pt x="248" y="2892"/>
                  <a:pt x="263" y="2915"/>
                  <a:pt x="263" y="2922"/>
                </a:cubicBezTo>
                <a:cubicBezTo>
                  <a:pt x="263" y="2929"/>
                  <a:pt x="254" y="2913"/>
                  <a:pt x="260" y="2919"/>
                </a:cubicBezTo>
                <a:cubicBezTo>
                  <a:pt x="266" y="2932"/>
                  <a:pt x="276" y="2956"/>
                  <a:pt x="298" y="2958"/>
                </a:cubicBezTo>
                <a:lnTo>
                  <a:pt x="386" y="2942"/>
                </a:lnTo>
                <a:lnTo>
                  <a:pt x="367" y="2961"/>
                </a:lnTo>
                <a:lnTo>
                  <a:pt x="341" y="3069"/>
                </a:lnTo>
                <a:lnTo>
                  <a:pt x="370" y="3103"/>
                </a:lnTo>
                <a:lnTo>
                  <a:pt x="298" y="3273"/>
                </a:lnTo>
                <a:lnTo>
                  <a:pt x="268" y="3344"/>
                </a:lnTo>
                <a:cubicBezTo>
                  <a:pt x="266" y="3363"/>
                  <a:pt x="269" y="3380"/>
                  <a:pt x="284" y="3389"/>
                </a:cubicBezTo>
                <a:cubicBezTo>
                  <a:pt x="296" y="3397"/>
                  <a:pt x="335" y="3407"/>
                  <a:pt x="361" y="3396"/>
                </a:cubicBezTo>
                <a:lnTo>
                  <a:pt x="443" y="3321"/>
                </a:lnTo>
                <a:lnTo>
                  <a:pt x="491" y="3249"/>
                </a:lnTo>
                <a:lnTo>
                  <a:pt x="515" y="3140"/>
                </a:lnTo>
                <a:lnTo>
                  <a:pt x="564" y="3103"/>
                </a:lnTo>
                <a:lnTo>
                  <a:pt x="588" y="3055"/>
                </a:lnTo>
                <a:lnTo>
                  <a:pt x="631" y="2934"/>
                </a:lnTo>
                <a:lnTo>
                  <a:pt x="647" y="2831"/>
                </a:lnTo>
                <a:lnTo>
                  <a:pt x="668" y="2811"/>
                </a:lnTo>
                <a:cubicBezTo>
                  <a:pt x="671" y="2801"/>
                  <a:pt x="665" y="2789"/>
                  <a:pt x="667" y="2771"/>
                </a:cubicBezTo>
                <a:cubicBezTo>
                  <a:pt x="669" y="2753"/>
                  <a:pt x="679" y="2716"/>
                  <a:pt x="680" y="2702"/>
                </a:cubicBezTo>
                <a:cubicBezTo>
                  <a:pt x="678" y="2685"/>
                  <a:pt x="670" y="2695"/>
                  <a:pt x="670" y="2685"/>
                </a:cubicBezTo>
                <a:lnTo>
                  <a:pt x="679" y="2640"/>
                </a:lnTo>
                <a:lnTo>
                  <a:pt x="676" y="2589"/>
                </a:lnTo>
                <a:lnTo>
                  <a:pt x="685" y="2499"/>
                </a:lnTo>
                <a:lnTo>
                  <a:pt x="703" y="2448"/>
                </a:lnTo>
                <a:lnTo>
                  <a:pt x="712" y="2400"/>
                </a:lnTo>
                <a:lnTo>
                  <a:pt x="718" y="2331"/>
                </a:lnTo>
                <a:lnTo>
                  <a:pt x="733" y="2257"/>
                </a:lnTo>
                <a:lnTo>
                  <a:pt x="760" y="2133"/>
                </a:lnTo>
                <a:cubicBezTo>
                  <a:pt x="771" y="2106"/>
                  <a:pt x="793" y="2115"/>
                  <a:pt x="799" y="2096"/>
                </a:cubicBezTo>
                <a:cubicBezTo>
                  <a:pt x="805" y="2077"/>
                  <a:pt x="802" y="2051"/>
                  <a:pt x="796" y="2021"/>
                </a:cubicBezTo>
                <a:lnTo>
                  <a:pt x="764" y="1916"/>
                </a:lnTo>
                <a:lnTo>
                  <a:pt x="769" y="1788"/>
                </a:lnTo>
                <a:lnTo>
                  <a:pt x="757" y="1725"/>
                </a:lnTo>
                <a:lnTo>
                  <a:pt x="758" y="1676"/>
                </a:lnTo>
                <a:lnTo>
                  <a:pt x="745" y="1625"/>
                </a:lnTo>
                <a:lnTo>
                  <a:pt x="740" y="1476"/>
                </a:lnTo>
                <a:lnTo>
                  <a:pt x="757" y="1418"/>
                </a:lnTo>
                <a:lnTo>
                  <a:pt x="767" y="1338"/>
                </a:lnTo>
                <a:lnTo>
                  <a:pt x="787" y="1280"/>
                </a:lnTo>
                <a:lnTo>
                  <a:pt x="797" y="1223"/>
                </a:lnTo>
                <a:lnTo>
                  <a:pt x="806" y="1218"/>
                </a:lnTo>
                <a:lnTo>
                  <a:pt x="842" y="1223"/>
                </a:lnTo>
                <a:lnTo>
                  <a:pt x="997" y="1176"/>
                </a:lnTo>
                <a:lnTo>
                  <a:pt x="1070" y="1137"/>
                </a:lnTo>
                <a:lnTo>
                  <a:pt x="1093" y="1083"/>
                </a:lnTo>
                <a:cubicBezTo>
                  <a:pt x="1116" y="1063"/>
                  <a:pt x="1187" y="1039"/>
                  <a:pt x="1207" y="1017"/>
                </a:cubicBezTo>
                <a:cubicBezTo>
                  <a:pt x="1226" y="993"/>
                  <a:pt x="1204" y="970"/>
                  <a:pt x="1210" y="951"/>
                </a:cubicBezTo>
                <a:cubicBezTo>
                  <a:pt x="1216" y="932"/>
                  <a:pt x="1238" y="919"/>
                  <a:pt x="1241" y="902"/>
                </a:cubicBezTo>
                <a:cubicBezTo>
                  <a:pt x="1243" y="881"/>
                  <a:pt x="1230" y="867"/>
                  <a:pt x="1229" y="848"/>
                </a:cubicBezTo>
                <a:cubicBezTo>
                  <a:pt x="1228" y="829"/>
                  <a:pt x="1242" y="810"/>
                  <a:pt x="1237" y="789"/>
                </a:cubicBezTo>
                <a:cubicBezTo>
                  <a:pt x="1234" y="763"/>
                  <a:pt x="1208" y="745"/>
                  <a:pt x="1201" y="720"/>
                </a:cubicBezTo>
                <a:cubicBezTo>
                  <a:pt x="1195" y="689"/>
                  <a:pt x="1208" y="660"/>
                  <a:pt x="1195" y="641"/>
                </a:cubicBezTo>
                <a:cubicBezTo>
                  <a:pt x="1179" y="620"/>
                  <a:pt x="1144" y="620"/>
                  <a:pt x="1121" y="608"/>
                </a:cubicBezTo>
                <a:cubicBezTo>
                  <a:pt x="1098" y="596"/>
                  <a:pt x="1069" y="583"/>
                  <a:pt x="1055" y="569"/>
                </a:cubicBezTo>
                <a:cubicBezTo>
                  <a:pt x="1037" y="556"/>
                  <a:pt x="1038" y="541"/>
                  <a:pt x="1037" y="522"/>
                </a:cubicBezTo>
                <a:cubicBezTo>
                  <a:pt x="1036" y="503"/>
                  <a:pt x="1044" y="481"/>
                  <a:pt x="1051" y="452"/>
                </a:cubicBezTo>
                <a:cubicBezTo>
                  <a:pt x="1058" y="423"/>
                  <a:pt x="1076" y="374"/>
                  <a:pt x="1081" y="345"/>
                </a:cubicBezTo>
                <a:cubicBezTo>
                  <a:pt x="1088" y="304"/>
                  <a:pt x="1087" y="297"/>
                  <a:pt x="1082" y="281"/>
                </a:cubicBezTo>
                <a:cubicBezTo>
                  <a:pt x="1077" y="265"/>
                  <a:pt x="1066" y="251"/>
                  <a:pt x="1052" y="246"/>
                </a:cubicBezTo>
                <a:cubicBezTo>
                  <a:pt x="1040" y="242"/>
                  <a:pt x="1016" y="232"/>
                  <a:pt x="999" y="249"/>
                </a:cubicBezTo>
                <a:cubicBezTo>
                  <a:pt x="983" y="265"/>
                  <a:pt x="963" y="309"/>
                  <a:pt x="953" y="344"/>
                </a:cubicBezTo>
                <a:cubicBezTo>
                  <a:pt x="945" y="376"/>
                  <a:pt x="945" y="434"/>
                  <a:pt x="941" y="462"/>
                </a:cubicBezTo>
                <a:lnTo>
                  <a:pt x="927" y="515"/>
                </a:lnTo>
                <a:lnTo>
                  <a:pt x="907" y="545"/>
                </a:lnTo>
                <a:lnTo>
                  <a:pt x="883" y="626"/>
                </a:lnTo>
                <a:lnTo>
                  <a:pt x="866" y="690"/>
                </a:lnTo>
                <a:lnTo>
                  <a:pt x="869" y="780"/>
                </a:lnTo>
                <a:lnTo>
                  <a:pt x="860" y="782"/>
                </a:lnTo>
                <a:lnTo>
                  <a:pt x="832" y="699"/>
                </a:lnTo>
                <a:lnTo>
                  <a:pt x="794" y="659"/>
                </a:lnTo>
                <a:cubicBezTo>
                  <a:pt x="777" y="648"/>
                  <a:pt x="750" y="636"/>
                  <a:pt x="727" y="633"/>
                </a:cubicBezTo>
                <a:cubicBezTo>
                  <a:pt x="706" y="630"/>
                  <a:pt x="677" y="642"/>
                  <a:pt x="656" y="641"/>
                </a:cubicBezTo>
                <a:cubicBezTo>
                  <a:pt x="634" y="640"/>
                  <a:pt x="610" y="632"/>
                  <a:pt x="602" y="627"/>
                </a:cubicBezTo>
                <a:lnTo>
                  <a:pt x="605" y="609"/>
                </a:lnTo>
                <a:lnTo>
                  <a:pt x="533" y="545"/>
                </a:lnTo>
                <a:cubicBezTo>
                  <a:pt x="524" y="530"/>
                  <a:pt x="544" y="530"/>
                  <a:pt x="550" y="521"/>
                </a:cubicBezTo>
                <a:cubicBezTo>
                  <a:pt x="556" y="512"/>
                  <a:pt x="565" y="503"/>
                  <a:pt x="572" y="489"/>
                </a:cubicBezTo>
                <a:cubicBezTo>
                  <a:pt x="582" y="469"/>
                  <a:pt x="591" y="455"/>
                  <a:pt x="595" y="434"/>
                </a:cubicBezTo>
                <a:cubicBezTo>
                  <a:pt x="597" y="419"/>
                  <a:pt x="596" y="402"/>
                  <a:pt x="593" y="399"/>
                </a:cubicBezTo>
                <a:cubicBezTo>
                  <a:pt x="590" y="396"/>
                  <a:pt x="578" y="393"/>
                  <a:pt x="578" y="389"/>
                </a:cubicBezTo>
                <a:cubicBezTo>
                  <a:pt x="578" y="385"/>
                  <a:pt x="588" y="378"/>
                  <a:pt x="592" y="374"/>
                </a:cubicBezTo>
                <a:lnTo>
                  <a:pt x="604" y="365"/>
                </a:lnTo>
                <a:lnTo>
                  <a:pt x="599" y="342"/>
                </a:lnTo>
                <a:lnTo>
                  <a:pt x="613" y="345"/>
                </a:lnTo>
                <a:lnTo>
                  <a:pt x="602" y="306"/>
                </a:lnTo>
                <a:cubicBezTo>
                  <a:pt x="603" y="298"/>
                  <a:pt x="617" y="300"/>
                  <a:pt x="617" y="294"/>
                </a:cubicBezTo>
                <a:cubicBezTo>
                  <a:pt x="618" y="290"/>
                  <a:pt x="600" y="277"/>
                  <a:pt x="599" y="270"/>
                </a:cubicBezTo>
                <a:lnTo>
                  <a:pt x="622" y="261"/>
                </a:lnTo>
                <a:cubicBezTo>
                  <a:pt x="621" y="252"/>
                  <a:pt x="594" y="221"/>
                  <a:pt x="593" y="216"/>
                </a:cubicBezTo>
                <a:cubicBezTo>
                  <a:pt x="594" y="211"/>
                  <a:pt x="623" y="249"/>
                  <a:pt x="617" y="231"/>
                </a:cubicBezTo>
                <a:cubicBezTo>
                  <a:pt x="611" y="213"/>
                  <a:pt x="599" y="197"/>
                  <a:pt x="595" y="189"/>
                </a:cubicBezTo>
                <a:cubicBezTo>
                  <a:pt x="591" y="182"/>
                  <a:pt x="575" y="164"/>
                  <a:pt x="604" y="177"/>
                </a:cubicBezTo>
                <a:cubicBezTo>
                  <a:pt x="633" y="190"/>
                  <a:pt x="581" y="155"/>
                  <a:pt x="575" y="146"/>
                </a:cubicBezTo>
                <a:cubicBezTo>
                  <a:pt x="569" y="137"/>
                  <a:pt x="565" y="127"/>
                  <a:pt x="566" y="122"/>
                </a:cubicBezTo>
                <a:cubicBezTo>
                  <a:pt x="567" y="117"/>
                  <a:pt x="584" y="121"/>
                  <a:pt x="581" y="117"/>
                </a:cubicBezTo>
                <a:cubicBezTo>
                  <a:pt x="578" y="113"/>
                  <a:pt x="560" y="107"/>
                  <a:pt x="550" y="98"/>
                </a:cubicBezTo>
                <a:cubicBezTo>
                  <a:pt x="540" y="89"/>
                  <a:pt x="537" y="74"/>
                  <a:pt x="523" y="63"/>
                </a:cubicBezTo>
                <a:cubicBezTo>
                  <a:pt x="507" y="48"/>
                  <a:pt x="485" y="40"/>
                  <a:pt x="467" y="31"/>
                </a:cubicBezTo>
                <a:cubicBezTo>
                  <a:pt x="449" y="22"/>
                  <a:pt x="434" y="16"/>
                  <a:pt x="416" y="11"/>
                </a:cubicBezTo>
                <a:cubicBezTo>
                  <a:pt x="398" y="6"/>
                  <a:pt x="378" y="0"/>
                  <a:pt x="359" y="2"/>
                </a:cubicBezTo>
                <a:cubicBezTo>
                  <a:pt x="339" y="5"/>
                  <a:pt x="321" y="19"/>
                  <a:pt x="304" y="21"/>
                </a:cubicBezTo>
                <a:cubicBezTo>
                  <a:pt x="287" y="23"/>
                  <a:pt x="275" y="8"/>
                  <a:pt x="256" y="12"/>
                </a:cubicBezTo>
                <a:cubicBezTo>
                  <a:pt x="239" y="15"/>
                  <a:pt x="208" y="31"/>
                  <a:pt x="190" y="44"/>
                </a:cubicBezTo>
                <a:lnTo>
                  <a:pt x="136" y="87"/>
                </a:lnTo>
                <a:cubicBezTo>
                  <a:pt x="127" y="92"/>
                  <a:pt x="137" y="72"/>
                  <a:pt x="134" y="75"/>
                </a:cubicBezTo>
                <a:cubicBezTo>
                  <a:pt x="132" y="77"/>
                  <a:pt x="125" y="96"/>
                  <a:pt x="121" y="104"/>
                </a:cubicBezTo>
                <a:cubicBezTo>
                  <a:pt x="118" y="105"/>
                  <a:pt x="117" y="80"/>
                  <a:pt x="115" y="84"/>
                </a:cubicBezTo>
                <a:cubicBezTo>
                  <a:pt x="113" y="88"/>
                  <a:pt x="115" y="111"/>
                  <a:pt x="112" y="126"/>
                </a:cubicBezTo>
                <a:cubicBezTo>
                  <a:pt x="109" y="141"/>
                  <a:pt x="100" y="170"/>
                  <a:pt x="94" y="174"/>
                </a:cubicBezTo>
                <a:cubicBezTo>
                  <a:pt x="90" y="187"/>
                  <a:pt x="72" y="133"/>
                  <a:pt x="77" y="152"/>
                </a:cubicBezTo>
                <a:cubicBezTo>
                  <a:pt x="82" y="171"/>
                  <a:pt x="86" y="196"/>
                  <a:pt x="85" y="200"/>
                </a:cubicBezTo>
                <a:cubicBezTo>
                  <a:pt x="84" y="204"/>
                  <a:pt x="73" y="170"/>
                  <a:pt x="70" y="176"/>
                </a:cubicBezTo>
                <a:cubicBezTo>
                  <a:pt x="87" y="212"/>
                  <a:pt x="67" y="215"/>
                  <a:pt x="68" y="237"/>
                </a:cubicBezTo>
                <a:cubicBezTo>
                  <a:pt x="66" y="252"/>
                  <a:pt x="77" y="263"/>
                  <a:pt x="58" y="269"/>
                </a:cubicBezTo>
                <a:cubicBezTo>
                  <a:pt x="39" y="275"/>
                  <a:pt x="77" y="275"/>
                  <a:pt x="77" y="279"/>
                </a:cubicBezTo>
                <a:cubicBezTo>
                  <a:pt x="77" y="283"/>
                  <a:pt x="74" y="297"/>
                  <a:pt x="58" y="294"/>
                </a:cubicBezTo>
                <a:cubicBezTo>
                  <a:pt x="42" y="291"/>
                  <a:pt x="80" y="310"/>
                  <a:pt x="85" y="318"/>
                </a:cubicBezTo>
                <a:cubicBezTo>
                  <a:pt x="90" y="326"/>
                  <a:pt x="85" y="334"/>
                  <a:pt x="89" y="344"/>
                </a:cubicBezTo>
                <a:lnTo>
                  <a:pt x="109" y="377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FFFFFF">
                  <a:gamma/>
                  <a:shade val="87843"/>
                  <a:invGamma/>
                </a:srgbClr>
              </a:gs>
            </a:gsLst>
            <a:lin ang="5400000" scaled="1"/>
          </a:gradFill>
          <a:ln w="12700" cap="flat" cmpd="sng">
            <a:solidFill>
              <a:srgbClr val="969696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5" name="Picture 15" descr="24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9825" y="3200400"/>
            <a:ext cx="1095375" cy="1295400"/>
          </a:xfrm>
          <a:prstGeom prst="rect">
            <a:avLst/>
          </a:prstGeom>
          <a:noFill/>
        </p:spPr>
      </p:pic>
      <p:pic>
        <p:nvPicPr>
          <p:cNvPr id="16" name="Picture 16" descr="16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06775" y="2568575"/>
            <a:ext cx="1470025" cy="1470025"/>
          </a:xfrm>
          <a:prstGeom prst="rect">
            <a:avLst/>
          </a:prstGeom>
          <a:noFill/>
        </p:spPr>
      </p:pic>
      <p:pic>
        <p:nvPicPr>
          <p:cNvPr id="17" name="Picture 17" descr="23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09800" y="3011488"/>
            <a:ext cx="1608138" cy="1408112"/>
          </a:xfrm>
          <a:prstGeom prst="rect">
            <a:avLst/>
          </a:prstGeom>
          <a:noFill/>
        </p:spPr>
      </p:pic>
      <p:sp>
        <p:nvSpPr>
          <p:cNvPr id="18" name="Rectangle 18"/>
          <p:cNvSpPr>
            <a:spLocks noChangeArrowheads="1"/>
          </p:cNvSpPr>
          <p:nvPr/>
        </p:nvSpPr>
        <p:spPr bwMode="auto">
          <a:xfrm>
            <a:off x="0" y="1268760"/>
            <a:ext cx="4614664" cy="132343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sz="4000" b="1" dirty="0" smtClean="0">
                <a:solidFill>
                  <a:schemeClr val="bg1"/>
                </a:solidFill>
                <a:latin typeface="AcademyCTT" pitchFamily="2" charset="0"/>
              </a:rPr>
              <a:t>Повышая качество образования, мы …</a:t>
            </a:r>
            <a:endParaRPr lang="en-US" sz="4000" b="1" dirty="0">
              <a:solidFill>
                <a:schemeClr val="bg1"/>
              </a:solidFill>
              <a:latin typeface="AcademyCTT" pitchFamily="2" charset="0"/>
            </a:endParaRPr>
          </a:p>
        </p:txBody>
      </p:sp>
      <p:sp>
        <p:nvSpPr>
          <p:cNvPr id="19" name="Rectangle 19"/>
          <p:cNvSpPr>
            <a:spLocks noChangeArrowheads="1"/>
          </p:cNvSpPr>
          <p:nvPr/>
        </p:nvSpPr>
        <p:spPr bwMode="gray">
          <a:xfrm>
            <a:off x="381000" y="1739900"/>
            <a:ext cx="42863" cy="355600"/>
          </a:xfrm>
          <a:prstGeom prst="rect">
            <a:avLst/>
          </a:prstGeom>
          <a:solidFill>
            <a:srgbClr val="FF9900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97773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Евгений Онегин буктрейлер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539552" y="476672"/>
            <a:ext cx="8124395" cy="6093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latin typeface="a_AlternaRg" pitchFamily="34" charset="-52"/>
              </a:rPr>
              <a:t>Спасибо за внимание!</a:t>
            </a:r>
            <a:endParaRPr lang="ru-RU" sz="5400" dirty="0">
              <a:latin typeface="a_AlternaRg" pitchFamily="34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a_AlternaRg" pitchFamily="34" charset="-52"/>
              </a:rPr>
              <a:t>Современный школьник</a:t>
            </a:r>
            <a:endParaRPr lang="ru-RU" dirty="0">
              <a:latin typeface="a_AlternaRg" pitchFamily="34" charset="-52"/>
            </a:endParaRPr>
          </a:p>
        </p:txBody>
      </p:sp>
      <p:pic>
        <p:nvPicPr>
          <p:cNvPr id="4" name="Содержимое 3" descr="SAM_7186.JPG"/>
          <p:cNvPicPr>
            <a:picLocks noGrp="1"/>
          </p:cNvPicPr>
          <p:nvPr>
            <p:ph idx="1"/>
          </p:nvPr>
        </p:nvPicPr>
        <p:blipFill>
          <a:blip r:embed="rId2" cstate="print"/>
          <a:srcRect l="1765" t="26936"/>
          <a:stretch>
            <a:fillRect/>
          </a:stretch>
        </p:blipFill>
        <p:spPr>
          <a:xfrm>
            <a:off x="755576" y="1268760"/>
            <a:ext cx="7704856" cy="48965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a_AlternaRg" pitchFamily="34" charset="-52"/>
              </a:rPr>
              <a:t>Цифровые технологии</a:t>
            </a:r>
            <a:endParaRPr lang="ru-RU" b="1" dirty="0">
              <a:latin typeface="a_AlternaRg" pitchFamily="34" charset="-52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484784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sz="4400" dirty="0" smtClean="0">
                <a:latin typeface="AcademyCTT" pitchFamily="2" charset="0"/>
              </a:rPr>
              <a:t>- </a:t>
            </a:r>
            <a:r>
              <a:rPr lang="ru-RU" sz="4400" b="1" dirty="0" smtClean="0">
                <a:latin typeface="AcademyCTT" pitchFamily="2" charset="0"/>
              </a:rPr>
              <a:t>это средство, с помощью которого успешно решаются вопросы интенсификации и оптимизации образования, воспитания личности, адаптированной к жизни в информационном обществе.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772816"/>
            <a:ext cx="86409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AcademyCTT" pitchFamily="2" charset="0"/>
              </a:rPr>
              <a:t>Мультимедиа</a:t>
            </a:r>
            <a:r>
              <a:rPr lang="ru-RU" sz="3600" b="1" dirty="0" smtClean="0">
                <a:solidFill>
                  <a:schemeClr val="bg1"/>
                </a:solidFill>
                <a:latin typeface="AcademyCTT" pitchFamily="2" charset="0"/>
              </a:rPr>
              <a:t> (англ. </a:t>
            </a:r>
            <a:r>
              <a:rPr lang="ru-RU" sz="3600" b="1" dirty="0" err="1" smtClean="0">
                <a:solidFill>
                  <a:schemeClr val="bg1"/>
                </a:solidFill>
                <a:latin typeface="AcademyCTT" pitchFamily="2" charset="0"/>
              </a:rPr>
              <a:t>multimedia</a:t>
            </a:r>
            <a:r>
              <a:rPr lang="ru-RU" sz="3600" b="1" dirty="0" smtClean="0">
                <a:solidFill>
                  <a:schemeClr val="bg1"/>
                </a:solidFill>
                <a:latin typeface="AcademyCTT" pitchFamily="2" charset="0"/>
              </a:rPr>
              <a:t>)</a:t>
            </a:r>
            <a:r>
              <a:rPr lang="ru-RU" sz="3600" dirty="0" smtClean="0">
                <a:latin typeface="AcademyCTT" pitchFamily="2" charset="0"/>
              </a:rPr>
              <a:t> – </a:t>
            </a:r>
            <a:r>
              <a:rPr lang="ru-RU" sz="3600" b="1" dirty="0" smtClean="0">
                <a:solidFill>
                  <a:schemeClr val="bg1"/>
                </a:solidFill>
                <a:latin typeface="AcademyCTT" pitchFamily="2" charset="0"/>
              </a:rPr>
              <a:t> </a:t>
            </a:r>
            <a:r>
              <a:rPr lang="ru-RU" sz="3600" b="1" dirty="0" err="1" smtClean="0">
                <a:solidFill>
                  <a:schemeClr val="bg1"/>
                </a:solidFill>
                <a:latin typeface="AcademyCTT" pitchFamily="2" charset="0"/>
              </a:rPr>
              <a:t>контент</a:t>
            </a:r>
            <a:r>
              <a:rPr lang="ru-RU" sz="3600" b="1" dirty="0" smtClean="0">
                <a:solidFill>
                  <a:schemeClr val="bg1"/>
                </a:solidFill>
                <a:latin typeface="AcademyCTT" pitchFamily="2" charset="0"/>
              </a:rPr>
              <a:t>, или содержание, которое одновременно передаётся в разных формах: звук, анимированная компьютерная графика, видеоряд. Например, в одном объекте-контейнере может содержаться текстовая, </a:t>
            </a:r>
            <a:r>
              <a:rPr lang="ru-RU" sz="3600" b="1" dirty="0" err="1" smtClean="0">
                <a:solidFill>
                  <a:schemeClr val="bg1"/>
                </a:solidFill>
                <a:latin typeface="AcademyCTT" pitchFamily="2" charset="0"/>
              </a:rPr>
              <a:t>аудиальная</a:t>
            </a:r>
            <a:r>
              <a:rPr lang="ru-RU" sz="3600" b="1" dirty="0" smtClean="0">
                <a:solidFill>
                  <a:schemeClr val="bg1"/>
                </a:solidFill>
                <a:latin typeface="AcademyCTT" pitchFamily="2" charset="0"/>
              </a:rPr>
              <a:t>, графическая и видеоинформация, а также, возможно, способ интерактивного взаимодействия с ней.</a:t>
            </a:r>
            <a:endParaRPr lang="ru-RU" sz="3600" b="1" dirty="0">
              <a:solidFill>
                <a:schemeClr val="bg1"/>
              </a:solidFill>
              <a:latin typeface="AcademyCTT" pitchFamily="2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1152128" cy="783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188640"/>
            <a:ext cx="1152128" cy="853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188640"/>
            <a:ext cx="1008112" cy="827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5976" y="188640"/>
            <a:ext cx="1008112" cy="853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80112" y="188640"/>
            <a:ext cx="1008112" cy="854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876256" cy="141277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a_AlternaRg" pitchFamily="34" charset="-52"/>
              </a:rPr>
              <a:t>Образовательные </a:t>
            </a:r>
            <a:r>
              <a:rPr lang="ru-RU" dirty="0" err="1" smtClean="0">
                <a:latin typeface="a_AlternaRg" pitchFamily="34" charset="-52"/>
              </a:rPr>
              <a:t>онлайн</a:t>
            </a:r>
            <a:r>
              <a:rPr lang="ru-RU" dirty="0" smtClean="0">
                <a:latin typeface="a_AlternaRg" pitchFamily="34" charset="-52"/>
              </a:rPr>
              <a:t>- ресурсы</a:t>
            </a:r>
            <a:endParaRPr lang="ru-RU" dirty="0">
              <a:latin typeface="a_AlternaRg" pitchFamily="34" charset="-52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196752"/>
            <a:ext cx="8496944" cy="492941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b="1" dirty="0" smtClean="0">
                <a:solidFill>
                  <a:schemeClr val="tx1"/>
                </a:solidFill>
                <a:latin typeface="AcademyCTT" pitchFamily="2" charset="0"/>
              </a:rPr>
              <a:t>https://testedu.ru</a:t>
            </a:r>
            <a:endParaRPr lang="ru-RU" sz="4000" b="1" dirty="0" smtClean="0">
              <a:solidFill>
                <a:schemeClr val="tx1"/>
              </a:solidFill>
              <a:latin typeface="AcademyCTT" pitchFamily="2" charset="0"/>
            </a:endParaRPr>
          </a:p>
          <a:p>
            <a:pPr>
              <a:buNone/>
            </a:pPr>
            <a:endParaRPr lang="ru-RU" sz="4400" b="1" dirty="0">
              <a:latin typeface="AcademyCTT" pitchFamily="2" charset="0"/>
            </a:endParaRPr>
          </a:p>
        </p:txBody>
      </p:sp>
      <p:pic>
        <p:nvPicPr>
          <p:cNvPr id="4" name="Рисунок 3" descr="тест еду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772816"/>
            <a:ext cx="8496944" cy="50851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876256" cy="141277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a_AlternaRg" pitchFamily="34" charset="-52"/>
              </a:rPr>
              <a:t>Образовательные </a:t>
            </a:r>
            <a:r>
              <a:rPr lang="ru-RU" dirty="0" err="1" smtClean="0">
                <a:latin typeface="a_AlternaRg" pitchFamily="34" charset="-52"/>
              </a:rPr>
              <a:t>онлайн</a:t>
            </a:r>
            <a:r>
              <a:rPr lang="ru-RU" dirty="0" smtClean="0">
                <a:latin typeface="a_AlternaRg" pitchFamily="34" charset="-52"/>
              </a:rPr>
              <a:t>- ресурсы</a:t>
            </a:r>
            <a:endParaRPr lang="ru-RU" dirty="0">
              <a:latin typeface="a_AlternaRg" pitchFamily="34" charset="-52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196752"/>
            <a:ext cx="8496944" cy="492941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400" b="1" dirty="0" smtClean="0">
                <a:solidFill>
                  <a:schemeClr val="tx1"/>
                </a:solidFill>
                <a:latin typeface="AcademyCTT" pitchFamily="2" charset="0"/>
              </a:rPr>
              <a:t>https://www.yaklass.ru</a:t>
            </a:r>
            <a:endParaRPr lang="ru-RU" sz="4400" b="1" dirty="0">
              <a:solidFill>
                <a:schemeClr val="tx1"/>
              </a:solidFill>
              <a:latin typeface="AcademyCTT" pitchFamily="2" charset="0"/>
            </a:endParaRPr>
          </a:p>
        </p:txBody>
      </p:sp>
      <p:pic>
        <p:nvPicPr>
          <p:cNvPr id="5" name="Рисунок 4" descr="якласс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916832"/>
            <a:ext cx="9144000" cy="49411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876256" cy="141277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a_AlternaRg" pitchFamily="34" charset="-52"/>
              </a:rPr>
              <a:t>Образовательные </a:t>
            </a:r>
            <a:r>
              <a:rPr lang="ru-RU" dirty="0" err="1" smtClean="0">
                <a:latin typeface="a_AlternaRg" pitchFamily="34" charset="-52"/>
              </a:rPr>
              <a:t>онлайн</a:t>
            </a:r>
            <a:r>
              <a:rPr lang="ru-RU" dirty="0" smtClean="0">
                <a:latin typeface="a_AlternaRg" pitchFamily="34" charset="-52"/>
              </a:rPr>
              <a:t>- ресурсы</a:t>
            </a:r>
            <a:endParaRPr lang="ru-RU" dirty="0">
              <a:latin typeface="a_AlternaRg" pitchFamily="34" charset="-52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196752"/>
            <a:ext cx="8496944" cy="492941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400" b="1" dirty="0" smtClean="0">
                <a:solidFill>
                  <a:schemeClr val="tx1"/>
                </a:solidFill>
                <a:latin typeface="AcademyCTT" pitchFamily="2" charset="0"/>
              </a:rPr>
              <a:t>https://foxford.ru</a:t>
            </a:r>
            <a:endParaRPr lang="ru-RU" sz="4400" b="1" dirty="0" smtClean="0">
              <a:solidFill>
                <a:schemeClr val="tx1"/>
              </a:solidFill>
              <a:latin typeface="AcademyCTT" pitchFamily="2" charset="0"/>
            </a:endParaRPr>
          </a:p>
          <a:p>
            <a:pPr>
              <a:buNone/>
            </a:pPr>
            <a:endParaRPr lang="ru-RU" sz="4400" b="1" dirty="0">
              <a:solidFill>
                <a:schemeClr val="tx1"/>
              </a:solidFill>
              <a:latin typeface="AcademyCTT" pitchFamily="2" charset="0"/>
            </a:endParaRPr>
          </a:p>
        </p:txBody>
      </p:sp>
      <p:pic>
        <p:nvPicPr>
          <p:cNvPr id="5" name="Рисунок 4" descr="фоксфорд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916832"/>
            <a:ext cx="9144000" cy="49411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876256" cy="141277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a_AlternaRg" pitchFamily="34" charset="-52"/>
              </a:rPr>
              <a:t>Образовательные </a:t>
            </a:r>
            <a:r>
              <a:rPr lang="ru-RU" dirty="0" err="1" smtClean="0">
                <a:latin typeface="a_AlternaRg" pitchFamily="34" charset="-52"/>
              </a:rPr>
              <a:t>онлайн</a:t>
            </a:r>
            <a:r>
              <a:rPr lang="ru-RU" dirty="0" smtClean="0">
                <a:latin typeface="a_AlternaRg" pitchFamily="34" charset="-52"/>
              </a:rPr>
              <a:t>- ресурсы</a:t>
            </a:r>
            <a:endParaRPr lang="ru-RU" dirty="0">
              <a:latin typeface="a_AlternaRg" pitchFamily="34" charset="-52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196752"/>
            <a:ext cx="8496944" cy="492941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400" b="1" dirty="0" smtClean="0">
                <a:solidFill>
                  <a:schemeClr val="tx1"/>
                </a:solidFill>
                <a:latin typeface="AcademyCTT" pitchFamily="2" charset="0"/>
              </a:rPr>
              <a:t>https://foxford.ru</a:t>
            </a:r>
            <a:endParaRPr lang="ru-RU" sz="4400" b="1" dirty="0" smtClean="0">
              <a:solidFill>
                <a:schemeClr val="tx1"/>
              </a:solidFill>
              <a:latin typeface="AcademyCTT" pitchFamily="2" charset="0"/>
            </a:endParaRPr>
          </a:p>
          <a:p>
            <a:pPr>
              <a:buNone/>
            </a:pPr>
            <a:endParaRPr lang="ru-RU" sz="4400" b="1" dirty="0">
              <a:solidFill>
                <a:schemeClr val="tx1"/>
              </a:solidFill>
              <a:latin typeface="AcademyCTT" pitchFamily="2" charset="0"/>
            </a:endParaRPr>
          </a:p>
        </p:txBody>
      </p:sp>
      <p:pic>
        <p:nvPicPr>
          <p:cNvPr id="6" name="Рисунок 5" descr="олимпиады фоксфорд.png"/>
          <p:cNvPicPr>
            <a:picLocks noChangeAspect="1"/>
          </p:cNvPicPr>
          <p:nvPr/>
        </p:nvPicPr>
        <p:blipFill>
          <a:blip r:embed="rId2" cstate="print"/>
          <a:srcRect b="2621"/>
          <a:stretch>
            <a:fillRect/>
          </a:stretch>
        </p:blipFill>
        <p:spPr>
          <a:xfrm>
            <a:off x="1259632" y="1916832"/>
            <a:ext cx="7056784" cy="48491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a_AlternaRg" pitchFamily="34" charset="-52"/>
              </a:rPr>
              <a:t>Олимпиады </a:t>
            </a:r>
            <a:r>
              <a:rPr lang="ru-RU" dirty="0" err="1" smtClean="0">
                <a:latin typeface="a_AlternaRg" pitchFamily="34" charset="-52"/>
              </a:rPr>
              <a:t>Фоксфорда</a:t>
            </a:r>
            <a:endParaRPr lang="ru-RU" dirty="0">
              <a:latin typeface="a_AlternaRg" pitchFamily="34" charset="-52"/>
            </a:endParaRPr>
          </a:p>
        </p:txBody>
      </p:sp>
      <p:sp>
        <p:nvSpPr>
          <p:cNvPr id="4" name="Содержимое 3"/>
          <p:cNvSpPr txBox="1">
            <a:spLocks noGrp="1"/>
          </p:cNvSpPr>
          <p:nvPr>
            <p:ph idx="1"/>
          </p:nvPr>
        </p:nvSpPr>
        <p:spPr>
          <a:xfrm>
            <a:off x="457200" y="1600200"/>
            <a:ext cx="8229600" cy="4228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tx1"/>
                </a:solidFill>
                <a:latin typeface="AcademyCTT" pitchFamily="2" charset="0"/>
              </a:rPr>
              <a:t>-олимпиады абсолютно бесплатные и не требуют взносов;</a:t>
            </a:r>
          </a:p>
          <a:p>
            <a:pPr>
              <a:buNone/>
            </a:pPr>
            <a:r>
              <a:rPr lang="ru-RU" b="1" dirty="0" smtClean="0">
                <a:solidFill>
                  <a:schemeClr val="tx1"/>
                </a:solidFill>
                <a:latin typeface="AcademyCTT" pitchFamily="2" charset="0"/>
              </a:rPr>
              <a:t>-с помощью них ученики смогут лучше подготовиться к школьным и вузовским олимпиадам; </a:t>
            </a:r>
          </a:p>
          <a:p>
            <a:pPr>
              <a:buNone/>
            </a:pPr>
            <a:r>
              <a:rPr lang="ru-RU" b="1" dirty="0" smtClean="0">
                <a:solidFill>
                  <a:schemeClr val="tx1"/>
                </a:solidFill>
                <a:latin typeface="AcademyCTT" pitchFamily="2" charset="0"/>
              </a:rPr>
              <a:t>-повысят мотивацию школьников </a:t>
            </a:r>
            <a:br>
              <a:rPr lang="ru-RU" b="1" dirty="0" smtClean="0">
                <a:solidFill>
                  <a:schemeClr val="tx1"/>
                </a:solidFill>
                <a:latin typeface="AcademyCTT" pitchFamily="2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AcademyCTT" pitchFamily="2" charset="0"/>
              </a:rPr>
              <a:t>к изучению предметов и помогут избавиться от страха перед олимпиадными заданиями.</a:t>
            </a:r>
            <a:endParaRPr lang="ru-RU" b="1" dirty="0">
              <a:solidFill>
                <a:schemeClr val="tx1"/>
              </a:solidFill>
              <a:latin typeface="AcademyCT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7bc9ef1af37d42c76ac4415ac46b59f6c7d21"/>
</p:tagLst>
</file>

<file path=ppt/theme/theme1.xml><?xml version="1.0" encoding="utf-8"?>
<a:theme xmlns:a="http://schemas.openxmlformats.org/drawingml/2006/main" name="Тема Office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239</Words>
  <Application>Microsoft Office PowerPoint</Application>
  <PresentationFormat>Экран (4:3)</PresentationFormat>
  <Paragraphs>47</Paragraphs>
  <Slides>18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Цифровые  технологии. Цифровая школа.</vt:lpstr>
      <vt:lpstr>Современный школьник</vt:lpstr>
      <vt:lpstr>Цифровые технологии</vt:lpstr>
      <vt:lpstr>Слайд 4</vt:lpstr>
      <vt:lpstr>Образовательные онлайн- ресурсы</vt:lpstr>
      <vt:lpstr>Образовательные онлайн- ресурсы</vt:lpstr>
      <vt:lpstr>Образовательные онлайн- ресурсы</vt:lpstr>
      <vt:lpstr>Образовательные онлайн- ресурсы</vt:lpstr>
      <vt:lpstr>Олимпиады Фоксфорда</vt:lpstr>
      <vt:lpstr>Фоксфорд – школа для всех</vt:lpstr>
      <vt:lpstr>Образовательные онлайн- ресурсы</vt:lpstr>
      <vt:lpstr>Цифровая школа </vt:lpstr>
      <vt:lpstr>Образовательная платформа LECTA – онлайн образовательный проект </vt:lpstr>
      <vt:lpstr> Материалы проекта: </vt:lpstr>
      <vt:lpstr> Материалы проекта: </vt:lpstr>
      <vt:lpstr>Цифровые технологии – это здорово!</vt:lpstr>
      <vt:lpstr>Слайд 17</vt:lpstr>
      <vt:lpstr>Спасибо за внимание!</vt:lpstr>
    </vt:vector>
  </TitlesOfParts>
  <Company>http://presentation-creation.ru</Company>
  <LinksUpToDate>false</LinksUpToDate>
  <SharedDoc>false</SharedDoc>
  <HyperlinkBase>http://presentation-creation.ru/powerpoint-templates.html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презентации "Компьютеры"</dc:title>
  <dc:creator>obstinate</dc:creator>
  <cp:keywords>габлон презентации, тема презентации, фон презентации</cp:keywords>
  <cp:lastModifiedBy>Windows User</cp:lastModifiedBy>
  <cp:revision>29</cp:revision>
  <dcterms:created xsi:type="dcterms:W3CDTF">2017-12-25T08:51:50Z</dcterms:created>
  <dcterms:modified xsi:type="dcterms:W3CDTF">2018-12-12T11:27:28Z</dcterms:modified>
</cp:coreProperties>
</file>