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84" r:id="rId3"/>
    <p:sldId id="310" r:id="rId4"/>
    <p:sldId id="312" r:id="rId5"/>
    <p:sldId id="304" r:id="rId6"/>
    <p:sldId id="301" r:id="rId7"/>
    <p:sldId id="302" r:id="rId8"/>
    <p:sldId id="303" r:id="rId9"/>
    <p:sldId id="271" r:id="rId10"/>
    <p:sldId id="285" r:id="rId11"/>
    <p:sldId id="313" r:id="rId12"/>
    <p:sldId id="286" r:id="rId13"/>
    <p:sldId id="287" r:id="rId14"/>
    <p:sldId id="288" r:id="rId15"/>
    <p:sldId id="314" r:id="rId16"/>
    <p:sldId id="265" r:id="rId17"/>
    <p:sldId id="315" r:id="rId18"/>
    <p:sldId id="290" r:id="rId19"/>
    <p:sldId id="270" r:id="rId20"/>
    <p:sldId id="292" r:id="rId21"/>
    <p:sldId id="274" r:id="rId22"/>
    <p:sldId id="294" r:id="rId23"/>
    <p:sldId id="295" r:id="rId24"/>
    <p:sldId id="268" r:id="rId25"/>
    <p:sldId id="275" r:id="rId26"/>
    <p:sldId id="280" r:id="rId27"/>
    <p:sldId id="276" r:id="rId28"/>
    <p:sldId id="281" r:id="rId29"/>
    <p:sldId id="289" r:id="rId30"/>
    <p:sldId id="324" r:id="rId31"/>
    <p:sldId id="307" r:id="rId32"/>
    <p:sldId id="321" r:id="rId33"/>
    <p:sldId id="316" r:id="rId34"/>
    <p:sldId id="322" r:id="rId35"/>
    <p:sldId id="323" r:id="rId36"/>
    <p:sldId id="325" r:id="rId37"/>
    <p:sldId id="326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6BAFB83-D7F8-48C8-ACED-6ED7E766674D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0299393-07BD-4C68-8C53-CC73A1D2DA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918A8-7E41-4FD9-8BA2-DDBCA222FC33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C9CA9-542C-4BEE-875F-F37555A373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B8631-1F4E-4608-B25C-DEB49D652A0B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202FC-A22E-41EC-B722-4AC65457E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ABE06-6916-4C94-8454-D7E7F0E1C863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12259-DBA3-4C7B-A6DB-12E882360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987BD-B172-42D7-9807-8817E1596DA1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55F36-A271-4FD5-9A1D-7F0E5864B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71BB2-A088-4365-BAE9-F4771F5B081D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2541E-1473-4FE3-B1E5-9E7300A63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5B2D1-62AE-4140-A988-A437ECB05F3C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F4F78-3B45-4E4C-8AED-11B6723A3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C83DF-79FD-4B28-ABD8-CBDA9F18CFA7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6D32D-ED79-4FAA-A6E1-A6472A957C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5B28-20E4-4F6F-875F-A0D9C91771C2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A388F-2E6D-4F33-91DA-151E7D6F7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799B0-25F8-4824-A604-1C3C3E960EE7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0096E-3752-47D1-81AD-29D204613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3768-4611-4FE3-8B04-5DC667205CA4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E3904-2786-4220-84F7-BF28DB81A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DC5EA-FC2D-4E3E-9830-3339759618AD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A433A-65E9-4846-8300-A8327FB3D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944506-0B52-49E7-A1A9-AEC4021C4B7F}" type="datetime1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5DF878E-E4D6-4BD4-AF8C-C47905B02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5263"/>
            <a:ext cx="8870950" cy="651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4414" y="1285860"/>
            <a:ext cx="6429420" cy="4071966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ru-RU" sz="3600" b="1" dirty="0" smtClean="0"/>
              <a:t>Авторская  система работы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i="1" dirty="0" smtClean="0"/>
              <a:t>Результаты индивидуально методической системы: авторский стиль и педагогическая техника</a:t>
            </a:r>
            <a:endParaRPr lang="ru-RU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Результаты  развития  творческой компетенции учащихся 7-8классов</a:t>
            </a:r>
            <a:endParaRPr lang="ru-RU" sz="28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3074" name="Picture 2" descr="D:\Документы\Нелли\Фото\Мама\3421\3421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4786314" y="1643050"/>
            <a:ext cx="3786214" cy="4643470"/>
          </a:xfrm>
          <a:prstGeom prst="rect">
            <a:avLst/>
          </a:prstGeom>
          <a:noFill/>
        </p:spPr>
      </p:pic>
      <p:pic>
        <p:nvPicPr>
          <p:cNvPr id="3075" name="Picture 3" descr="D:\Документы\Нелли\Фото\Мама\3421\34210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357158" y="1928802"/>
            <a:ext cx="4143404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Общая сводная ведомость % </a:t>
            </a:r>
            <a:r>
              <a:rPr lang="ru-RU" sz="2800" b="1" i="1" dirty="0" err="1" smtClean="0"/>
              <a:t>обученности</a:t>
            </a:r>
            <a:r>
              <a:rPr lang="ru-RU" sz="2800" b="1" i="1" dirty="0" smtClean="0"/>
              <a:t> учащихся(годовые, экзамены)</a:t>
            </a:r>
            <a:endParaRPr lang="ru-RU" sz="2800" b="1" i="1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571610"/>
          <a:ext cx="8229600" cy="428628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42900"/>
                <a:gridCol w="1500198"/>
                <a:gridCol w="2643206"/>
                <a:gridCol w="857256"/>
                <a:gridCol w="785818"/>
                <a:gridCol w="1900222"/>
              </a:tblGrid>
              <a:tr h="7682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Класс, проблема, программа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Кол-уч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«4-5»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 качества</a:t>
                      </a:r>
                      <a:endParaRPr lang="ru-RU" dirty="0"/>
                    </a:p>
                  </a:txBody>
                  <a:tcPr/>
                </a:tc>
              </a:tr>
              <a:tr h="7682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2000</a:t>
                      </a:r>
                      <a:r>
                        <a:rPr lang="ru-RU" dirty="0" smtClean="0"/>
                        <a:t>-2001гг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1-5Б</a:t>
                      </a:r>
                      <a:r>
                        <a:rPr lang="ru-RU" dirty="0" smtClean="0"/>
                        <a:t>,В,Д -</a:t>
                      </a:r>
                      <a:r>
                        <a:rPr lang="ru-RU" b="1" dirty="0" smtClean="0"/>
                        <a:t>Преемственность</a:t>
                      </a:r>
                      <a:endParaRPr lang="ru-RU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82 </a:t>
                      </a:r>
                    </a:p>
                    <a:p>
                      <a:pPr algn="ctr"/>
                      <a:r>
                        <a:rPr lang="ru-RU" b="1" dirty="0" smtClean="0"/>
                        <a:t>эксперимент</a:t>
                      </a:r>
                      <a:endParaRPr lang="ru-RU" b="1" i="0" dirty="0"/>
                    </a:p>
                  </a:txBody>
                  <a:tcPr/>
                </a:tc>
              </a:tr>
              <a:tr h="44509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2001-2002гг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6Б</a:t>
                      </a:r>
                      <a:r>
                        <a:rPr lang="ru-RU" dirty="0" smtClean="0"/>
                        <a:t>,В,Д;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="1" baseline="0" dirty="0" smtClean="0"/>
                        <a:t>5В,</a:t>
                      </a:r>
                      <a:r>
                        <a:rPr lang="ru-RU" baseline="0" dirty="0" smtClean="0"/>
                        <a:t>А,Б,Г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86</a:t>
                      </a:r>
                      <a:endParaRPr lang="ru-RU" b="1" dirty="0"/>
                    </a:p>
                  </a:txBody>
                  <a:tcPr/>
                </a:tc>
              </a:tr>
              <a:tr h="7682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2002-</a:t>
                      </a:r>
                      <a:r>
                        <a:rPr lang="ru-RU" dirty="0" smtClean="0"/>
                        <a:t>2003гг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7Б,</a:t>
                      </a:r>
                      <a:r>
                        <a:rPr lang="ru-RU" dirty="0" smtClean="0"/>
                        <a:t>В,Д; </a:t>
                      </a:r>
                      <a:r>
                        <a:rPr lang="ru-RU" b="1" dirty="0" smtClean="0"/>
                        <a:t>6В</a:t>
                      </a:r>
                      <a:r>
                        <a:rPr lang="ru-RU" dirty="0" smtClean="0"/>
                        <a:t>,А,Б,Г; </a:t>
                      </a:r>
                      <a:r>
                        <a:rPr lang="ru-RU" b="1" dirty="0" smtClean="0"/>
                        <a:t>5В,Г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89 преемственность</a:t>
                      </a:r>
                      <a:endParaRPr lang="ru-RU" b="1" dirty="0"/>
                    </a:p>
                  </a:txBody>
                  <a:tcPr/>
                </a:tc>
              </a:tr>
              <a:tr h="7682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2003</a:t>
                      </a:r>
                      <a:r>
                        <a:rPr lang="ru-RU" dirty="0" smtClean="0"/>
                        <a:t>-2004гг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8Б</a:t>
                      </a:r>
                      <a:r>
                        <a:rPr lang="ru-RU" dirty="0" smtClean="0"/>
                        <a:t>,В,Д; </a:t>
                      </a:r>
                      <a:r>
                        <a:rPr lang="ru-RU" b="1" dirty="0" smtClean="0"/>
                        <a:t>7В</a:t>
                      </a:r>
                      <a:r>
                        <a:rPr lang="ru-RU" dirty="0" smtClean="0"/>
                        <a:t>,А,Б,Г; </a:t>
                      </a:r>
                      <a:r>
                        <a:rPr lang="ru-RU" b="1" dirty="0" smtClean="0"/>
                        <a:t>6В,Г-</a:t>
                      </a:r>
                    </a:p>
                    <a:p>
                      <a:pPr algn="ctr"/>
                      <a:r>
                        <a:rPr lang="ru-RU" b="1" dirty="0" smtClean="0"/>
                        <a:t>Модульные технологии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88</a:t>
                      </a:r>
                      <a:endParaRPr lang="ru-RU" b="1" dirty="0"/>
                    </a:p>
                  </a:txBody>
                  <a:tcPr/>
                </a:tc>
              </a:tr>
              <a:tr h="76823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2004-2005гг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9Б,</a:t>
                      </a:r>
                      <a:r>
                        <a:rPr lang="ru-RU" dirty="0" smtClean="0"/>
                        <a:t>В,Д; </a:t>
                      </a:r>
                      <a:r>
                        <a:rPr lang="ru-RU" b="1" dirty="0" smtClean="0"/>
                        <a:t>8В</a:t>
                      </a:r>
                      <a:r>
                        <a:rPr lang="ru-RU" dirty="0" smtClean="0"/>
                        <a:t>,А,Б,г; 7В,Г-</a:t>
                      </a:r>
                    </a:p>
                    <a:p>
                      <a:pPr algn="ctr"/>
                      <a:r>
                        <a:rPr lang="ru-RU" b="1" dirty="0" smtClean="0"/>
                        <a:t>Экзамен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92-100 экзамен</a:t>
                      </a:r>
                    </a:p>
                    <a:p>
                      <a:pPr algn="ctr"/>
                      <a:r>
                        <a:rPr lang="ru-RU" b="1" dirty="0" smtClean="0"/>
                        <a:t>1этап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Результаты развития творческой компетенции учащихся 8классов</a:t>
            </a:r>
            <a:endParaRPr lang="ru-RU" sz="28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2050" name="Picture 2" descr="D:\Документы\Нелли\Фото\Мама\3421\342100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285720" y="1643050"/>
            <a:ext cx="4000528" cy="4643470"/>
          </a:xfrm>
          <a:prstGeom prst="rect">
            <a:avLst/>
          </a:prstGeom>
          <a:noFill/>
        </p:spPr>
      </p:pic>
      <p:pic>
        <p:nvPicPr>
          <p:cNvPr id="2051" name="Picture 3" descr="D:\Документы\Нелли\Фото\Мама\3421\34210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4714876" y="1714488"/>
            <a:ext cx="4000528" cy="45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Общая сводная ведомость % </a:t>
            </a:r>
            <a:r>
              <a:rPr lang="ru-RU" sz="2800" b="1" dirty="0" err="1" smtClean="0"/>
              <a:t>обученности</a:t>
            </a: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учащихся (годовые, экзамены)</a:t>
            </a:r>
            <a:endParaRPr lang="ru-RU" sz="2800" b="1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229600" cy="494616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0024"/>
                <a:gridCol w="1357322"/>
                <a:gridCol w="3143272"/>
                <a:gridCol w="928694"/>
                <a:gridCol w="785818"/>
                <a:gridCol w="1614470"/>
              </a:tblGrid>
              <a:tr h="3711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Учеб</a:t>
                      </a:r>
                      <a:r>
                        <a:rPr lang="ru-RU" baseline="0" dirty="0" smtClean="0"/>
                        <a:t>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Класс, проблема, программа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 </a:t>
                      </a:r>
                      <a:r>
                        <a:rPr lang="ru-RU" dirty="0" err="1" smtClean="0"/>
                        <a:t>уч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«4-5»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 качества</a:t>
                      </a:r>
                      <a:endParaRPr lang="ru-RU" dirty="0"/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2004</a:t>
                      </a:r>
                      <a:r>
                        <a:rPr lang="ru-RU" dirty="0" smtClean="0"/>
                        <a:t>-2005гг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9Б</a:t>
                      </a:r>
                      <a:r>
                        <a:rPr lang="ru-RU" dirty="0" smtClean="0"/>
                        <a:t>,В,Д; </a:t>
                      </a:r>
                      <a:r>
                        <a:rPr lang="ru-RU" b="1" dirty="0" smtClean="0"/>
                        <a:t>8В</a:t>
                      </a:r>
                      <a:r>
                        <a:rPr lang="ru-RU" dirty="0" smtClean="0"/>
                        <a:t>,А,Б,Г; </a:t>
                      </a:r>
                      <a:r>
                        <a:rPr lang="ru-RU" b="1" dirty="0" smtClean="0"/>
                        <a:t>7В,Г-Экзамен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92"/>
                      </a:pPr>
                      <a:r>
                        <a:rPr lang="ru-RU" b="1" baseline="0" dirty="0" smtClean="0"/>
                        <a:t>-1этап</a:t>
                      </a:r>
                    </a:p>
                    <a:p>
                      <a:pPr marL="342900" indent="-342900" algn="ctr">
                        <a:buNone/>
                      </a:pPr>
                      <a:r>
                        <a:rPr lang="ru-RU" baseline="0" dirty="0" smtClean="0"/>
                        <a:t>100 экзамен </a:t>
                      </a:r>
                      <a:endParaRPr lang="ru-RU" dirty="0"/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2005-2006гг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5А,Б+В; 6А,Б; 7А,Б+В; </a:t>
                      </a:r>
                      <a:r>
                        <a:rPr lang="ru-RU" b="1" dirty="0" smtClean="0"/>
                        <a:t>8В,</a:t>
                      </a:r>
                      <a:r>
                        <a:rPr lang="ru-RU" dirty="0" smtClean="0"/>
                        <a:t>Г,А,Б; </a:t>
                      </a:r>
                    </a:p>
                    <a:p>
                      <a:pPr algn="ctr"/>
                      <a:r>
                        <a:rPr lang="ru-RU" b="1" dirty="0" smtClean="0"/>
                        <a:t>9В</a:t>
                      </a:r>
                      <a:r>
                        <a:rPr lang="ru-RU" dirty="0" smtClean="0"/>
                        <a:t>,Б,Г - Экзамен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95"/>
                      </a:pPr>
                      <a:r>
                        <a:rPr lang="ru-RU" b="1" dirty="0" smtClean="0"/>
                        <a:t>-2этап</a:t>
                      </a:r>
                    </a:p>
                    <a:p>
                      <a:pPr marL="342900" indent="-342900" algn="ctr">
                        <a:buNone/>
                      </a:pPr>
                      <a:r>
                        <a:rPr lang="ru-RU" dirty="0" smtClean="0"/>
                        <a:t>100 экзамен</a:t>
                      </a:r>
                      <a:endParaRPr lang="ru-RU" dirty="0"/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2006-2007гг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5А,Б,В; 6А,Б+В; 7А,Б;</a:t>
                      </a:r>
                    </a:p>
                    <a:p>
                      <a:pPr algn="ctr"/>
                      <a:r>
                        <a:rPr lang="ru-RU" dirty="0" smtClean="0"/>
                        <a:t>8А,Б+В; </a:t>
                      </a:r>
                      <a:r>
                        <a:rPr lang="ru-RU" b="1" dirty="0" smtClean="0"/>
                        <a:t>9В,Г,</a:t>
                      </a:r>
                      <a:r>
                        <a:rPr lang="ru-RU" dirty="0" smtClean="0"/>
                        <a:t>А,Б - </a:t>
                      </a:r>
                      <a:r>
                        <a:rPr lang="ru-RU" b="1" dirty="0" smtClean="0"/>
                        <a:t>Экзамен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97"/>
                      </a:pPr>
                      <a:r>
                        <a:rPr lang="ru-RU" b="1" dirty="0" smtClean="0"/>
                        <a:t>-3этап</a:t>
                      </a:r>
                    </a:p>
                    <a:p>
                      <a:pPr marL="342900" indent="-342900" algn="ctr">
                        <a:buNone/>
                      </a:pPr>
                      <a:r>
                        <a:rPr lang="ru-RU" dirty="0" smtClean="0"/>
                        <a:t>100  экзамен</a:t>
                      </a:r>
                      <a:endParaRPr lang="ru-RU" dirty="0"/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2007-2008гг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5А,Б,В; 6А,Б,В; 7А,Б;  </a:t>
                      </a:r>
                      <a:r>
                        <a:rPr lang="ru-RU" b="1" dirty="0" smtClean="0"/>
                        <a:t>9А,Б+В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91"/>
                      </a:pPr>
                      <a:r>
                        <a:rPr lang="ru-RU" b="1" dirty="0" smtClean="0"/>
                        <a:t>-4этап</a:t>
                      </a:r>
                    </a:p>
                    <a:p>
                      <a:pPr marL="342900" indent="-342900" algn="ctr">
                        <a:buNone/>
                      </a:pPr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 экзамен</a:t>
                      </a:r>
                      <a:endParaRPr lang="ru-RU" dirty="0"/>
                    </a:p>
                  </a:txBody>
                  <a:tcPr/>
                </a:tc>
              </a:tr>
              <a:tr h="6782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2008-2009гг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5А,Б; 6а,б,В; 7А,Б,В; 8А,Б; </a:t>
                      </a:r>
                      <a:r>
                        <a:rPr lang="ru-RU" b="1" dirty="0" smtClean="0"/>
                        <a:t>9А,Б</a:t>
                      </a:r>
                    </a:p>
                    <a:p>
                      <a:pPr algn="ctr"/>
                      <a:r>
                        <a:rPr lang="ru-RU" b="1" dirty="0" err="1" smtClean="0"/>
                        <a:t>Профпроба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ctr">
                        <a:buAutoNum type="arabicPlain" startAt="85"/>
                      </a:pPr>
                      <a:r>
                        <a:rPr lang="ru-RU" b="1" dirty="0" smtClean="0"/>
                        <a:t>-5этап</a:t>
                      </a:r>
                    </a:p>
                    <a:p>
                      <a:pPr marL="342900" indent="-342900" algn="ctr">
                        <a:buNone/>
                      </a:pPr>
                      <a:r>
                        <a:rPr lang="ru-RU" dirty="0" smtClean="0"/>
                        <a:t>83   экзамен</a:t>
                      </a:r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2009-2010гг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5А,Б,в; 6А,Б,В,С; 7А,Б; 8А+В,Б;</a:t>
                      </a:r>
                      <a:r>
                        <a:rPr lang="ru-RU" baseline="0" dirty="0" smtClean="0"/>
                        <a:t> 9А,Б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83</a:t>
                      </a:r>
                    </a:p>
                    <a:p>
                      <a:pPr algn="ctr"/>
                      <a:r>
                        <a:rPr lang="ru-RU" dirty="0" smtClean="0"/>
                        <a:t>100  экзамен</a:t>
                      </a:r>
                      <a:endParaRPr lang="ru-RU" dirty="0"/>
                    </a:p>
                  </a:txBody>
                  <a:tcPr/>
                </a:tc>
              </a:tr>
              <a:tr h="64946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2010-</a:t>
                      </a:r>
                      <a:r>
                        <a:rPr lang="ru-RU" dirty="0" smtClean="0"/>
                        <a:t>2011гг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5А,б,В; 6А,б,В,; 7А,Б,В,С; 8А,Б; 9А,Б,В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Результаты развития творческой компетенции учащихся 8классов </a:t>
            </a:r>
            <a:endParaRPr lang="ru-RU" sz="2800" b="1" i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55F36-A271-4FD5-9A1D-7F0E5864B49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1026" name="Picture 2" descr="D:\Документы\Нелли\Фото\Мама\3420\342000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20000" contrast="10000"/>
          </a:blip>
          <a:srcRect/>
          <a:stretch>
            <a:fillRect/>
          </a:stretch>
        </p:blipFill>
        <p:spPr bwMode="auto">
          <a:xfrm>
            <a:off x="500034" y="1643050"/>
            <a:ext cx="4000528" cy="4572031"/>
          </a:xfrm>
          <a:prstGeom prst="rect">
            <a:avLst/>
          </a:prstGeom>
          <a:noFill/>
        </p:spPr>
      </p:pic>
      <p:pic>
        <p:nvPicPr>
          <p:cNvPr id="2" name="Picture 2" descr="D:\Документы\Нелли\Фото\Мама\3420\342000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857752" y="1714488"/>
            <a:ext cx="3786214" cy="2214578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Конкурс выставка 8-12 декабря 2009 г\DSCN1735.JPG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 r="10413"/>
          <a:stretch>
            <a:fillRect/>
          </a:stretch>
        </p:blipFill>
        <p:spPr bwMode="auto">
          <a:xfrm>
            <a:off x="4857752" y="4071942"/>
            <a:ext cx="3857652" cy="21431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428760"/>
          </a:xfrm>
        </p:spPr>
        <p:txBody>
          <a:bodyPr/>
          <a:lstStyle/>
          <a:p>
            <a:pPr algn="r"/>
            <a:r>
              <a:rPr lang="ru-RU" sz="2400" b="1" i="1" dirty="0" smtClean="0"/>
              <a:t>В зависимости от уровня индивидуального развития учащихся 7-8(9)классов создаётся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модель профессиональной компетентности: </a:t>
            </a:r>
            <a:br>
              <a:rPr lang="ru-RU" sz="2400" b="1" dirty="0" smtClean="0"/>
            </a:br>
            <a:r>
              <a:rPr lang="ru-RU" sz="2400" b="1" dirty="0" smtClean="0"/>
              <a:t>«мыслить – действовать - мыслить»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785926"/>
            <a:ext cx="3071834" cy="471490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/>
              <a:t>Цель для учащихся: </a:t>
            </a:r>
            <a:r>
              <a:rPr lang="ru-RU" sz="2000" i="1" dirty="0" smtClean="0"/>
              <a:t>умение </a:t>
            </a:r>
            <a:r>
              <a:rPr lang="ru-RU" sz="2000" b="1" i="1" dirty="0" smtClean="0"/>
              <a:t>видеть и понимать, ценить </a:t>
            </a:r>
            <a:r>
              <a:rPr lang="ru-RU" sz="2000" i="1" dirty="0" smtClean="0"/>
              <a:t>красоту в обычных вещах и </a:t>
            </a:r>
            <a:r>
              <a:rPr lang="ru-RU" sz="2000" b="1" i="1" dirty="0" smtClean="0"/>
              <a:t>создавать «прекрасное – своими руками»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smtClean="0"/>
              <a:t>Цель для учителя: </a:t>
            </a:r>
            <a:r>
              <a:rPr lang="ru-RU" sz="2000" i="1" dirty="0" smtClean="0"/>
              <a:t>формировать  и расширять </a:t>
            </a:r>
            <a:r>
              <a:rPr lang="ru-RU" sz="2000" b="1" i="1" dirty="0" smtClean="0"/>
              <a:t>интерес к области трудовой  и профессиональной компетентности</a:t>
            </a:r>
            <a:endParaRPr lang="ru-RU" sz="20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1785926"/>
            <a:ext cx="5286412" cy="471490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r">
              <a:buNone/>
            </a:pPr>
            <a:r>
              <a:rPr lang="ru-RU" sz="2000" b="1" dirty="0" smtClean="0"/>
              <a:t>Результатом индивидуальной методической системы является:</a:t>
            </a:r>
          </a:p>
          <a:p>
            <a:pPr algn="r">
              <a:buNone/>
            </a:pPr>
            <a:r>
              <a:rPr lang="ru-RU" sz="2000" b="1" dirty="0" smtClean="0"/>
              <a:t> </a:t>
            </a:r>
            <a:r>
              <a:rPr lang="ru-RU" sz="2000" dirty="0" smtClean="0"/>
              <a:t>индивидуально-авторский стиль и педагогическая техника учителя;  реальные результаты деятельности учащихся</a:t>
            </a:r>
          </a:p>
          <a:p>
            <a:pPr>
              <a:buNone/>
            </a:pPr>
            <a:r>
              <a:rPr lang="ru-RU" sz="2000" b="1" dirty="0" smtClean="0"/>
              <a:t>Основные принципы учебного проектирования:</a:t>
            </a:r>
          </a:p>
          <a:p>
            <a:r>
              <a:rPr lang="ru-RU" sz="2000" i="1" dirty="0" smtClean="0"/>
              <a:t>опора  на интерес учащихся, а также на ранее усвоенный материал</a:t>
            </a:r>
          </a:p>
          <a:p>
            <a:r>
              <a:rPr lang="ru-RU" sz="2000" i="1" dirty="0" smtClean="0"/>
              <a:t>теоретическая и практическая осуществимость проекта</a:t>
            </a:r>
          </a:p>
          <a:p>
            <a:r>
              <a:rPr lang="ru-RU" sz="2000" i="1" dirty="0" smtClean="0"/>
              <a:t>возможна большая ответственность и самостоятельность в творчестве 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428760"/>
          </a:xfrm>
        </p:spPr>
        <p:txBody>
          <a:bodyPr/>
          <a:lstStyle/>
          <a:p>
            <a:pPr algn="r"/>
            <a:r>
              <a:rPr lang="ru-RU" sz="2000" b="1" i="1" dirty="0" smtClean="0"/>
              <a:t>Вещи связанные вручную, дают возможность выразить свою индивидуальность, свой  вкус через выбор цвета пряжи, узора вязания,  в подборе фасона и оформлении деталей одежды и предметов быта</a:t>
            </a:r>
            <a:endParaRPr lang="ru-RU" sz="2000" b="1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pic>
        <p:nvPicPr>
          <p:cNvPr id="1026" name="Picture 2" descr="D:\Документы\Нелли\Фото\Мама\3420\342000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500034" y="1571612"/>
            <a:ext cx="8215370" cy="4786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57166"/>
            <a:ext cx="3900486" cy="1714512"/>
          </a:xfrm>
        </p:spPr>
        <p:txBody>
          <a:bodyPr/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Творческая компетентность </a:t>
            </a:r>
            <a:r>
              <a:rPr lang="ru-RU" b="0" i="1" dirty="0" smtClean="0"/>
              <a:t>зависит от теоретической,  практической подготовки учащихся </a:t>
            </a:r>
            <a:br>
              <a:rPr lang="ru-RU" b="0" i="1" dirty="0" smtClean="0"/>
            </a:br>
            <a:r>
              <a:rPr lang="ru-RU" b="0" i="1" dirty="0" smtClean="0"/>
              <a:t>и технологической культуры </a:t>
            </a:r>
            <a:endParaRPr lang="ru-RU" b="0" i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00562" y="285728"/>
            <a:ext cx="4257676" cy="5853113"/>
          </a:xfrm>
        </p:spPr>
        <p:txBody>
          <a:bodyPr/>
          <a:lstStyle/>
          <a:p>
            <a:pPr algn="r">
              <a:buNone/>
            </a:pPr>
            <a:r>
              <a:rPr lang="ru-RU" sz="2800" b="1" dirty="0" smtClean="0"/>
              <a:t>Структура технологической культуры</a:t>
            </a:r>
          </a:p>
          <a:p>
            <a:pPr algn="ctr">
              <a:buNone/>
            </a:pPr>
            <a:endParaRPr lang="ru-RU" sz="2800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28596" y="2143116"/>
            <a:ext cx="3714776" cy="4143404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/>
            <a:r>
              <a:rPr lang="ru-RU" sz="2000" dirty="0" smtClean="0"/>
              <a:t>В  программе </a:t>
            </a:r>
          </a:p>
          <a:p>
            <a:pPr algn="ctr"/>
            <a:r>
              <a:rPr lang="ru-RU" sz="2000" b="1" dirty="0" smtClean="0"/>
              <a:t>«Прекрасное - своими руками» 5-8(9)классы </a:t>
            </a:r>
          </a:p>
          <a:p>
            <a:pPr algn="ctr"/>
            <a:r>
              <a:rPr lang="ru-RU" sz="2000" dirty="0" smtClean="0"/>
              <a:t>темы</a:t>
            </a:r>
          </a:p>
          <a:p>
            <a:pPr algn="ctr"/>
            <a:r>
              <a:rPr lang="ru-RU" sz="2000" b="1" dirty="0" smtClean="0"/>
              <a:t>«Основы проектирования, основы технологической культуры, </a:t>
            </a:r>
          </a:p>
          <a:p>
            <a:pPr algn="ctr"/>
            <a:r>
              <a:rPr lang="ru-RU" sz="2000" b="1" dirty="0" smtClean="0"/>
              <a:t>основы профессионального самоопределения» </a:t>
            </a:r>
          </a:p>
          <a:p>
            <a:pPr algn="ctr"/>
            <a:r>
              <a:rPr lang="ru-RU" sz="2000" dirty="0" smtClean="0"/>
              <a:t>рассматриваются  со всеми программными разделами интегрировано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4875" y="1643051"/>
          <a:ext cx="3929088" cy="42062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14447"/>
                <a:gridCol w="1357322"/>
                <a:gridCol w="1357319"/>
              </a:tblGrid>
              <a:tr h="11668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Технологи</a:t>
                      </a:r>
                    </a:p>
                    <a:p>
                      <a:pPr algn="ctr"/>
                      <a:r>
                        <a:rPr lang="ru-RU" dirty="0" err="1" smtClean="0"/>
                        <a:t>ческая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этика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Технологи</a:t>
                      </a:r>
                    </a:p>
                    <a:p>
                      <a:pPr algn="ctr"/>
                      <a:r>
                        <a:rPr lang="ru-RU" dirty="0" err="1" smtClean="0"/>
                        <a:t>ческое</a:t>
                      </a:r>
                      <a:r>
                        <a:rPr lang="ru-RU" dirty="0" smtClean="0"/>
                        <a:t>  </a:t>
                      </a:r>
                    </a:p>
                    <a:p>
                      <a:pPr algn="ctr"/>
                      <a:r>
                        <a:rPr lang="ru-RU" dirty="0" err="1" smtClean="0"/>
                        <a:t>мировоз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зрение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Технологи</a:t>
                      </a:r>
                    </a:p>
                    <a:p>
                      <a:pPr algn="ctr"/>
                      <a:r>
                        <a:rPr lang="ru-RU" dirty="0" err="1" smtClean="0"/>
                        <a:t>ческое</a:t>
                      </a:r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мышление</a:t>
                      </a:r>
                      <a:endParaRPr lang="ru-RU" dirty="0"/>
                    </a:p>
                  </a:txBody>
                  <a:tcPr/>
                </a:tc>
              </a:tr>
              <a:tr h="8975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err="1" smtClean="0"/>
                        <a:t>Техноло-ги</a:t>
                      </a:r>
                      <a:endParaRPr lang="ru-RU" sz="2400" b="1" dirty="0" smtClean="0"/>
                    </a:p>
                    <a:p>
                      <a:pPr algn="ctr"/>
                      <a:r>
                        <a:rPr lang="ru-RU" sz="2400" b="1" dirty="0" err="1" smtClean="0"/>
                        <a:t>ческая</a:t>
                      </a:r>
                      <a:r>
                        <a:rPr lang="ru-RU" sz="2400" b="1" dirty="0" smtClean="0"/>
                        <a:t> культура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36087"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/>
                        <a:t>Тенологи</a:t>
                      </a:r>
                      <a:endParaRPr lang="ru-RU" b="1" dirty="0" smtClean="0"/>
                    </a:p>
                    <a:p>
                      <a:pPr algn="ctr"/>
                      <a:r>
                        <a:rPr lang="ru-RU" b="1" dirty="0" err="1" smtClean="0"/>
                        <a:t>ческая</a:t>
                      </a:r>
                      <a:endParaRPr lang="ru-RU" b="1" dirty="0" smtClean="0"/>
                    </a:p>
                    <a:p>
                      <a:pPr algn="ctr"/>
                      <a:r>
                        <a:rPr lang="ru-RU" b="1" dirty="0" smtClean="0"/>
                        <a:t>эстетика</a:t>
                      </a:r>
                    </a:p>
                    <a:p>
                      <a:pPr algn="ctr"/>
                      <a:r>
                        <a:rPr lang="ru-RU" b="1" dirty="0" smtClean="0"/>
                        <a:t>(дизайн)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Технологи</a:t>
                      </a:r>
                    </a:p>
                    <a:p>
                      <a:pPr algn="ctr"/>
                      <a:r>
                        <a:rPr lang="ru-RU" b="1" dirty="0" err="1" smtClean="0"/>
                        <a:t>ческое</a:t>
                      </a:r>
                      <a:endParaRPr lang="ru-RU" b="1" dirty="0" smtClean="0"/>
                    </a:p>
                    <a:p>
                      <a:pPr algn="ctr"/>
                      <a:r>
                        <a:rPr lang="ru-RU" b="1" dirty="0" err="1" smtClean="0"/>
                        <a:t>образова</a:t>
                      </a:r>
                      <a:endParaRPr lang="ru-RU" b="1" dirty="0" smtClean="0"/>
                    </a:p>
                    <a:p>
                      <a:pPr algn="ctr"/>
                      <a:r>
                        <a:rPr lang="ru-RU" b="1" dirty="0" err="1" smtClean="0"/>
                        <a:t>ние</a:t>
                      </a:r>
                      <a:endParaRPr lang="ru-RU" b="1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Профессиональное творчество – это создание человеком чего-то нового, неповторимого, оригинального в ходе профессиональной деятельности (9класс)</a:t>
            </a:r>
            <a:endParaRPr lang="ru-RU" sz="24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1026" name="Picture 2" descr="D:\Документы\Нелли\Фото\Мама\3413\34130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30000"/>
          </a:blip>
          <a:srcRect l="35722" t="16731" r="23793" b="13819"/>
          <a:stretch>
            <a:fillRect/>
          </a:stretch>
        </p:blipFill>
        <p:spPr bwMode="auto">
          <a:xfrm>
            <a:off x="642910" y="1643050"/>
            <a:ext cx="3571900" cy="4572032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Мама\3413\3413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30000"/>
          </a:blip>
          <a:srcRect l="30155" t="11996" r="22215" b="7506"/>
          <a:stretch>
            <a:fillRect/>
          </a:stretch>
        </p:blipFill>
        <p:spPr bwMode="auto">
          <a:xfrm>
            <a:off x="4714876" y="1643050"/>
            <a:ext cx="3857652" cy="45720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Творчество  в профессиональной деятельности может способствовать развитию как самого процесса деятельности, так и его содержания (8класс)</a:t>
            </a:r>
            <a:endParaRPr lang="ru-RU" sz="2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1026" name="Picture 2" descr="D:\Документы\Нелли\Фото\Выставка 26 03 09 года\DSCN1439.JPG"/>
          <p:cNvPicPr>
            <a:picLocks noChangeAspect="1" noChangeArrowheads="1"/>
          </p:cNvPicPr>
          <p:nvPr/>
        </p:nvPicPr>
        <p:blipFill>
          <a:blip r:embed="rId2" cstate="print">
            <a:lum bright="10000" contrast="-40000"/>
          </a:blip>
          <a:srcRect/>
          <a:stretch>
            <a:fillRect/>
          </a:stretch>
        </p:blipFill>
        <p:spPr bwMode="auto">
          <a:xfrm>
            <a:off x="571472" y="1571612"/>
            <a:ext cx="8143932" cy="4786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МОУ Средняя общеобразовательная школа №9</a:t>
            </a:r>
            <a:endParaRPr lang="ru-RU" sz="24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71490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Примерный комплект работ к программе «ПРЕКРАСНОЕ – СВОИМИ РУКАМИ»</a:t>
            </a:r>
          </a:p>
          <a:p>
            <a:pPr algn="ctr">
              <a:buNone/>
            </a:pPr>
            <a:r>
              <a:rPr lang="ru-RU" i="1" dirty="0" smtClean="0"/>
              <a:t>2001-2010 </a:t>
            </a:r>
            <a:r>
              <a:rPr lang="ru-RU" i="1" smtClean="0"/>
              <a:t>-2012гг</a:t>
            </a:r>
            <a:endParaRPr lang="ru-RU" i="1" dirty="0" smtClean="0"/>
          </a:p>
          <a:p>
            <a:pPr algn="ctr">
              <a:buNone/>
            </a:pPr>
            <a:r>
              <a:rPr lang="ru-RU" i="1" dirty="0" smtClean="0"/>
              <a:t>Классы:1-5-8(9)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2000" b="1" dirty="0" smtClean="0"/>
              <a:t>Автор: Ягодницына Н.Н.</a:t>
            </a:r>
          </a:p>
          <a:p>
            <a:pPr algn="r">
              <a:buNone/>
            </a:pPr>
            <a:r>
              <a:rPr lang="ru-RU" sz="2000" b="1" dirty="0" smtClean="0"/>
              <a:t>Учитель начальных классов и технологии</a:t>
            </a:r>
          </a:p>
          <a:p>
            <a:pPr algn="r">
              <a:buNone/>
            </a:pPr>
            <a:r>
              <a:rPr lang="ru-RU" sz="2000" b="1" dirty="0" smtClean="0"/>
              <a:t>высшей квалифицированной категории</a:t>
            </a:r>
            <a:endParaRPr lang="ru-RU" sz="2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A388F-2E6D-4F33-91DA-151E7D6F7C2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smtClean="0"/>
              <a:t>Профессиональное мастерство </a:t>
            </a:r>
            <a:r>
              <a:rPr lang="ru-RU" sz="2400" b="1" i="1" dirty="0" smtClean="0"/>
              <a:t>– это высший уровень овладения профессиональной деятельностью (9класс)</a:t>
            </a:r>
            <a:endParaRPr lang="ru-RU" sz="24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pic>
        <p:nvPicPr>
          <p:cNvPr id="1026" name="Picture 2" descr="D:\Документы\Нелли\Фото\Мама\3413\34130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30000"/>
          </a:blip>
          <a:srcRect l="11906" t="4735" r="26174" b="3717"/>
          <a:stretch>
            <a:fillRect/>
          </a:stretch>
        </p:blipFill>
        <p:spPr bwMode="auto">
          <a:xfrm>
            <a:off x="357158" y="1643050"/>
            <a:ext cx="4143404" cy="4643470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Мама\3413\341300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30000"/>
          </a:blip>
          <a:srcRect l="30155" t="4104" r="5545" b="5927"/>
          <a:stretch>
            <a:fillRect/>
          </a:stretch>
        </p:blipFill>
        <p:spPr bwMode="auto">
          <a:xfrm>
            <a:off x="4929190" y="1643050"/>
            <a:ext cx="3786214" cy="464347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/>
              <a:t>Совершенствование  мастерства – процесс сложный и длительный</a:t>
            </a:r>
            <a:endParaRPr lang="ru-RU" sz="3200" b="1" i="1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0096E-3752-47D1-81AD-29D204613BE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pic>
        <p:nvPicPr>
          <p:cNvPr id="1026" name="Picture 2" descr="D:\Документы\Нелли\Фото\Выставка 26 03 09 года\DSCN1441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l="6033" t="4699" r="7050" b="4673"/>
          <a:stretch>
            <a:fillRect/>
          </a:stretch>
        </p:blipFill>
        <p:spPr bwMode="auto">
          <a:xfrm>
            <a:off x="357158" y="1500174"/>
            <a:ext cx="8429684" cy="49292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Результаты профессионального творчества</a:t>
            </a:r>
            <a:br>
              <a:rPr lang="ru-RU" sz="2800" b="1" i="1" dirty="0" smtClean="0"/>
            </a:br>
            <a:r>
              <a:rPr lang="ru-RU" sz="2800" b="1" i="1" dirty="0" smtClean="0"/>
              <a:t> (8-9класс)</a:t>
            </a:r>
            <a:endParaRPr lang="ru-RU" sz="2800" b="1" i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A388F-2E6D-4F33-91DA-151E7D6F7C2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1026" name="Picture 2" descr="D:\Документы\Нелли\Фото\Мама\3413\341300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20000"/>
          </a:blip>
          <a:srcRect l="29360" r="3959"/>
          <a:stretch>
            <a:fillRect/>
          </a:stretch>
        </p:blipFill>
        <p:spPr bwMode="auto">
          <a:xfrm>
            <a:off x="428596" y="1714488"/>
            <a:ext cx="3786214" cy="4525963"/>
          </a:xfrm>
          <a:prstGeom prst="rect">
            <a:avLst/>
          </a:prstGeom>
          <a:noFill/>
        </p:spPr>
      </p:pic>
      <p:pic>
        <p:nvPicPr>
          <p:cNvPr id="2" name="Picture 2" descr="D:\Документы\Нелли\Фото\Мама\3414\341400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30000"/>
          </a:blip>
          <a:srcRect l="7076" r="22170" b="9259"/>
          <a:stretch>
            <a:fillRect/>
          </a:stretch>
        </p:blipFill>
        <p:spPr bwMode="auto">
          <a:xfrm>
            <a:off x="4643438" y="1714488"/>
            <a:ext cx="4071966" cy="4429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Развитие творческой компетенции учащихся на основе проектной деятельности (9класс)</a:t>
            </a:r>
            <a:endParaRPr lang="ru-RU" sz="24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pic>
        <p:nvPicPr>
          <p:cNvPr id="1026" name="Picture 2" descr="D:\Документы\Нелли\Фото\Выставка 26 03 09 года\DSCN1448.JPG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 l="2570" t="21158" r="4216" b="4488"/>
          <a:stretch>
            <a:fillRect/>
          </a:stretch>
        </p:blipFill>
        <p:spPr bwMode="auto">
          <a:xfrm>
            <a:off x="500034" y="1571612"/>
            <a:ext cx="8001056" cy="4786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sz="2800" b="1" i="1" dirty="0" smtClean="0"/>
              <a:t>Результаты профессионального творчества (8класс)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1026" name="Picture 2" descr="D:\Документы\Нелли\Фото\Конкурс выставка 8-12 декабря 2009 г\DSCN1709.JPG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>
            <a:off x="357159" y="1285860"/>
            <a:ext cx="8358246" cy="51435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Развитие творческой компетенции учащихся на основе проектной деятельности (8класс)</a:t>
            </a:r>
            <a:endParaRPr lang="ru-RU" sz="24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pic>
        <p:nvPicPr>
          <p:cNvPr id="1026" name="Picture 2" descr="D:\Документы\Нелли\Фото\0021\DSCN27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>
            <a:off x="500034" y="1643050"/>
            <a:ext cx="3929090" cy="4429156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0021\DSCN27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4643438" y="2071678"/>
            <a:ext cx="4000528" cy="43577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72560" cy="1143000"/>
          </a:xfrm>
        </p:spPr>
        <p:txBody>
          <a:bodyPr/>
          <a:lstStyle/>
          <a:p>
            <a:r>
              <a:rPr lang="ru-RU" sz="2800" b="1" i="1" dirty="0" smtClean="0"/>
              <a:t>Результаты профессионального творчества(8класс) </a:t>
            </a:r>
            <a:endParaRPr lang="ru-RU" sz="28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pic>
        <p:nvPicPr>
          <p:cNvPr id="1026" name="Picture 2" descr="D:\Документы\Нелли\Фото\Нелли фото\DSCN1605.JPG"/>
          <p:cNvPicPr>
            <a:picLocks noChangeAspect="1" noChangeArrowheads="1"/>
          </p:cNvPicPr>
          <p:nvPr/>
        </p:nvPicPr>
        <p:blipFill>
          <a:blip r:embed="rId2" cstate="print">
            <a:lum contrast="-20000"/>
          </a:blip>
          <a:srcRect/>
          <a:stretch>
            <a:fillRect/>
          </a:stretch>
        </p:blipFill>
        <p:spPr bwMode="auto">
          <a:xfrm>
            <a:off x="785786" y="1571612"/>
            <a:ext cx="7715304" cy="478634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Развитие творческой компетенции учащихся  на основе проектной деятельности (8класс)</a:t>
            </a:r>
            <a:endParaRPr lang="ru-RU" sz="24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1026" name="Picture 2" descr="D:\Документы\Нелли\Фото\0021\DSCN27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 rot="5400000">
            <a:off x="71406" y="2000240"/>
            <a:ext cx="4429156" cy="3714776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0021\DSCN27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 rot="5400000">
            <a:off x="4464843" y="2107397"/>
            <a:ext cx="4357718" cy="40005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/>
              <a:t>Результаты профессионального творчества (8класс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pic>
        <p:nvPicPr>
          <p:cNvPr id="1026" name="Picture 2" descr="D:\Документы\Нелли\Фото\Нелли фото\DSCN1661.JPG"/>
          <p:cNvPicPr>
            <a:picLocks noChangeAspect="1" noChangeArrowheads="1"/>
          </p:cNvPicPr>
          <p:nvPr/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>
            <a:off x="714348" y="1500174"/>
            <a:ext cx="7715304" cy="4714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1026" name="Picture 2" descr="D:\Документы\Нелли\Фото\Конкурс выставка 8-12 декабря 2009 г\DSCN17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20000"/>
          </a:blip>
          <a:srcRect l="9905" r="24646"/>
          <a:stretch>
            <a:fillRect/>
          </a:stretch>
        </p:blipFill>
        <p:spPr bwMode="auto">
          <a:xfrm>
            <a:off x="285720" y="2143116"/>
            <a:ext cx="3714776" cy="4143404"/>
          </a:xfrm>
          <a:prstGeom prst="rect">
            <a:avLst/>
          </a:prstGeom>
          <a:noFill/>
        </p:spPr>
      </p:pic>
      <p:pic>
        <p:nvPicPr>
          <p:cNvPr id="2050" name="Picture 2" descr="D:\Документы\Нелли\Фото\Конкурс выставка 8-12 декабря 2009 г\DSCN171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-20000"/>
          </a:blip>
          <a:srcRect/>
          <a:stretch>
            <a:fillRect/>
          </a:stretch>
        </p:blipFill>
        <p:spPr bwMode="auto">
          <a:xfrm>
            <a:off x="4357686" y="2143116"/>
            <a:ext cx="4500594" cy="4071966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/>
          <a:lstStyle/>
          <a:p>
            <a:pPr algn="r"/>
            <a:r>
              <a:rPr lang="ru-RU" sz="2400" b="1" dirty="0" smtClean="0"/>
              <a:t>Результаты логически завершённой педагогической системы: </a:t>
            </a:r>
            <a:r>
              <a:rPr lang="ru-RU" sz="2000" dirty="0" smtClean="0"/>
              <a:t>комплексное планирование образовательно-воспитательных задач; обоснованный отбор содержания образовательного процесса; оптимальный выбор форм, методов и средств его организации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72098"/>
          </a:xfrm>
          <a:solidFill>
            <a:schemeClr val="bg1">
              <a:lumMod val="75000"/>
            </a:schemeClr>
          </a:solidFill>
          <a:effectLst>
            <a:innerShdw blurRad="114300">
              <a:prstClr val="black"/>
            </a:innerShdw>
          </a:effectLst>
        </p:spPr>
        <p:txBody>
          <a:bodyPr/>
          <a:lstStyle/>
          <a:p>
            <a:pPr algn="ctr">
              <a:buNone/>
            </a:pPr>
            <a:r>
              <a:rPr lang="ru-RU" sz="2000" dirty="0" smtClean="0"/>
              <a:t>Учебный комплект составлен для общеобразовательной школы</a:t>
            </a:r>
          </a:p>
          <a:p>
            <a:pPr algn="ctr">
              <a:buNone/>
            </a:pPr>
            <a:r>
              <a:rPr lang="ru-RU" sz="2400" b="1" dirty="0" smtClean="0"/>
              <a:t>по программе «Прекрасное – своими руками» </a:t>
            </a:r>
          </a:p>
          <a:p>
            <a:pPr algn="ctr">
              <a:buNone/>
            </a:pPr>
            <a:r>
              <a:rPr lang="ru-RU" sz="2000" dirty="0" smtClean="0"/>
              <a:t>по учебной дисциплине «Технология», учебному предмету «Технология» </a:t>
            </a:r>
            <a:r>
              <a:rPr lang="ru-RU" sz="2400" b="1" dirty="0" smtClean="0"/>
              <a:t>1-5-6-7-8(9) классы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b="1" dirty="0" smtClean="0"/>
              <a:t>Разделы комплекта «Мастерство и духовная культура»(5класс), «Технология творчества»(6-7класс), «Социальная ответственность творцов и </a:t>
            </a:r>
            <a:r>
              <a:rPr lang="ru-RU" sz="2000" b="1" dirty="0" err="1" smtClean="0"/>
              <a:t>гуманизация</a:t>
            </a:r>
            <a:r>
              <a:rPr lang="ru-RU" sz="2000" b="1" dirty="0" smtClean="0"/>
              <a:t> человеческой жизни»(8-9класс)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2000" dirty="0" smtClean="0"/>
              <a:t>Система опыта педагогической деятельности представлена программными разделами, методами, формами, </a:t>
            </a:r>
          </a:p>
          <a:p>
            <a:pPr algn="ctr">
              <a:buNone/>
            </a:pPr>
            <a:r>
              <a:rPr lang="ru-RU" sz="2000" dirty="0" smtClean="0"/>
              <a:t>которые составляют </a:t>
            </a:r>
            <a:r>
              <a:rPr lang="ru-RU" sz="2000" b="1" dirty="0" smtClean="0"/>
              <a:t>преемственную </a:t>
            </a:r>
            <a:r>
              <a:rPr lang="ru-RU" sz="2000" b="1" dirty="0" err="1" smtClean="0"/>
              <a:t>обученность</a:t>
            </a:r>
            <a:r>
              <a:rPr lang="ru-RU" sz="2000" dirty="0" smtClean="0"/>
              <a:t> учащихся </a:t>
            </a:r>
          </a:p>
          <a:p>
            <a:pPr algn="ctr">
              <a:buNone/>
            </a:pPr>
            <a:r>
              <a:rPr lang="ru-RU" sz="2000" b="1" dirty="0" smtClean="0"/>
              <a:t>НАЧАЛЬНОЙ и ОСНОВНОЙ ШКОЛЫ</a:t>
            </a:r>
            <a:endParaRPr lang="ru-RU" sz="20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55F36-A271-4FD5-9A1D-7F0E5864B49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71924" cy="1227124"/>
          </a:xfrm>
        </p:spPr>
        <p:txBody>
          <a:bodyPr/>
          <a:lstStyle/>
          <a:p>
            <a:pPr algn="ctr"/>
            <a:r>
              <a:rPr lang="ru-RU" i="1" dirty="0" smtClean="0"/>
              <a:t>В процессе профессиональной деятельности происходит профессиональное становление личности</a:t>
            </a:r>
            <a:endParaRPr lang="ru-RU" i="1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929190" y="428604"/>
            <a:ext cx="4000528" cy="600079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ru-RU" sz="2000" b="1" dirty="0" smtClean="0"/>
              <a:t>«Основы профессионального самоопределения»  8-9классы </a:t>
            </a:r>
          </a:p>
          <a:p>
            <a:pPr algn="ctr">
              <a:buNone/>
            </a:pPr>
            <a:r>
              <a:rPr lang="ru-RU" sz="2000" i="1" dirty="0" smtClean="0"/>
              <a:t>ориентированы на этапы:</a:t>
            </a:r>
          </a:p>
          <a:p>
            <a:pPr marL="457200" indent="-457200" algn="ctr">
              <a:buAutoNum type="arabicPeriod"/>
            </a:pPr>
            <a:r>
              <a:rPr lang="ru-RU" sz="1800" b="1" dirty="0" smtClean="0"/>
              <a:t>Формирование профессиональных намерений</a:t>
            </a:r>
          </a:p>
          <a:p>
            <a:pPr marL="457200" indent="-457200" algn="ctr">
              <a:buAutoNum type="arabicPeriod"/>
            </a:pPr>
            <a:r>
              <a:rPr lang="ru-RU" sz="1800" b="1" dirty="0" smtClean="0"/>
              <a:t>Профессиональное обучение</a:t>
            </a:r>
          </a:p>
          <a:p>
            <a:pPr marL="457200" indent="-457200" algn="ctr">
              <a:buAutoNum type="arabicPeriod"/>
            </a:pPr>
            <a:r>
              <a:rPr lang="ru-RU" sz="1800" b="1" dirty="0" smtClean="0"/>
              <a:t>Вхождение в профессию, частичную или полную реализацию в самостоятельной трудовой деятельности</a:t>
            </a:r>
          </a:p>
          <a:p>
            <a:pPr marL="457200" indent="-457200" algn="ctr">
              <a:buNone/>
            </a:pPr>
            <a:endParaRPr lang="ru-RU" sz="1800" b="1" dirty="0" smtClean="0"/>
          </a:p>
          <a:p>
            <a:pPr marL="457200" indent="-457200">
              <a:buNone/>
            </a:pPr>
            <a:r>
              <a:rPr lang="ru-RU" sz="2000" b="1" dirty="0" smtClean="0"/>
              <a:t>Результатами становятся:</a:t>
            </a:r>
          </a:p>
          <a:p>
            <a:pPr marL="457200" indent="-457200"/>
            <a:r>
              <a:rPr lang="ru-RU" sz="1800" dirty="0" smtClean="0"/>
              <a:t>выбор профессии</a:t>
            </a:r>
          </a:p>
          <a:p>
            <a:pPr marL="457200" indent="-457200"/>
            <a:r>
              <a:rPr lang="ru-RU" sz="1800" dirty="0" smtClean="0"/>
              <a:t>профессиональная компетентность (</a:t>
            </a:r>
            <a:r>
              <a:rPr lang="ru-RU" sz="1800" dirty="0" err="1" smtClean="0"/>
              <a:t>профобученность</a:t>
            </a:r>
            <a:r>
              <a:rPr lang="ru-RU" sz="1800" dirty="0" smtClean="0"/>
              <a:t> и </a:t>
            </a:r>
            <a:r>
              <a:rPr lang="ru-RU" sz="1800" dirty="0" err="1" smtClean="0"/>
              <a:t>профумелость</a:t>
            </a:r>
            <a:r>
              <a:rPr lang="ru-RU" sz="1800" dirty="0" smtClean="0"/>
              <a:t>)</a:t>
            </a:r>
          </a:p>
          <a:p>
            <a:pPr marL="457200" indent="-457200"/>
            <a:r>
              <a:rPr lang="ru-RU" sz="1800" dirty="0" smtClean="0"/>
              <a:t>профессиональное мастерство и творчество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57158" y="1643050"/>
            <a:ext cx="4000528" cy="464347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/>
            <a:r>
              <a:rPr lang="ru-RU" sz="2000" b="1" i="1" dirty="0" smtClean="0"/>
              <a:t>Структура  технологического  образования</a:t>
            </a:r>
          </a:p>
          <a:p>
            <a:pPr algn="ctr"/>
            <a:endParaRPr lang="ru-RU" sz="2000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8" y="2428868"/>
          <a:ext cx="4000528" cy="363630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91054"/>
                <a:gridCol w="1480714"/>
                <a:gridCol w="1428760"/>
              </a:tblGrid>
              <a:tr h="441906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Технологическое  </a:t>
                      </a:r>
                      <a:r>
                        <a:rPr lang="ru-RU" sz="2000" baseline="0" dirty="0" smtClean="0"/>
                        <a:t> образование</a:t>
                      </a:r>
                      <a:endParaRPr lang="ru-RU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22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</a:t>
                      </a:r>
                    </a:p>
                    <a:p>
                      <a:pPr algn="ctr"/>
                      <a:r>
                        <a:rPr lang="ru-RU" sz="1600" dirty="0" err="1" smtClean="0"/>
                        <a:t>ческие</a:t>
                      </a:r>
                      <a:r>
                        <a:rPr lang="ru-RU" sz="1600" dirty="0" smtClean="0"/>
                        <a:t> знания</a:t>
                      </a:r>
                    </a:p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</a:t>
                      </a:r>
                    </a:p>
                    <a:p>
                      <a:pPr algn="ctr"/>
                      <a:r>
                        <a:rPr lang="ru-RU" sz="1600" dirty="0" smtClean="0"/>
                        <a:t>чески важные</a:t>
                      </a:r>
                    </a:p>
                    <a:p>
                      <a:pPr algn="ctr"/>
                      <a:r>
                        <a:rPr lang="ru-RU" sz="1600" dirty="0" smtClean="0"/>
                        <a:t>качества личности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Технологи</a:t>
                      </a:r>
                    </a:p>
                    <a:p>
                      <a:pPr algn="ctr"/>
                      <a:r>
                        <a:rPr lang="ru-RU" sz="1600" dirty="0" err="1" smtClean="0"/>
                        <a:t>ческие</a:t>
                      </a:r>
                      <a:r>
                        <a:rPr lang="ru-RU" sz="1600" dirty="0" smtClean="0"/>
                        <a:t> умения, навыки</a:t>
                      </a:r>
                      <a:endParaRPr lang="ru-RU" sz="1600" dirty="0"/>
                    </a:p>
                  </a:txBody>
                  <a:tcPr/>
                </a:tc>
              </a:tr>
              <a:tr h="620435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 базовые понятия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600" b="1" dirty="0" smtClean="0"/>
                        <a:t>способы </a:t>
                      </a:r>
                      <a:r>
                        <a:rPr lang="ru-RU" sz="1600" b="1" dirty="0" err="1" smtClean="0"/>
                        <a:t>преобра</a:t>
                      </a:r>
                      <a:r>
                        <a:rPr lang="ru-RU" sz="1600" b="1" dirty="0" smtClean="0"/>
                        <a:t>-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="1" dirty="0" err="1" smtClean="0"/>
                        <a:t>зователь</a:t>
                      </a:r>
                      <a:r>
                        <a:rPr lang="ru-RU" sz="1600" b="1" dirty="0" smtClean="0"/>
                        <a:t>- ной</a:t>
                      </a:r>
                      <a:r>
                        <a:rPr lang="ru-RU" sz="1600" b="1" baseline="0" dirty="0" smtClean="0"/>
                        <a:t> деятель- </a:t>
                      </a:r>
                      <a:r>
                        <a:rPr lang="ru-RU" sz="1600" b="1" baseline="0" dirty="0" err="1" smtClean="0"/>
                        <a:t>ности</a:t>
                      </a:r>
                      <a:endParaRPr lang="ru-RU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-познание, изменение себя и среды</a:t>
                      </a:r>
                    </a:p>
                    <a:p>
                      <a:r>
                        <a:rPr lang="ru-RU" sz="1600" b="1" dirty="0" smtClean="0"/>
                        <a:t>-эстетический вкус,</a:t>
                      </a:r>
                      <a:r>
                        <a:rPr lang="ru-RU" sz="1600" b="1" baseline="0" dirty="0" smtClean="0"/>
                        <a:t> чувства</a:t>
                      </a:r>
                    </a:p>
                    <a:p>
                      <a:r>
                        <a:rPr lang="ru-RU" sz="1600" b="1" baseline="0" dirty="0" smtClean="0"/>
                        <a:t>-стремление к самообразованию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-оценивать, обобщать, сравнивать</a:t>
                      </a:r>
                    </a:p>
                    <a:p>
                      <a:r>
                        <a:rPr lang="ru-RU" sz="1600" b="1" dirty="0" smtClean="0"/>
                        <a:t>-ответствен- </a:t>
                      </a:r>
                      <a:r>
                        <a:rPr lang="ru-RU" sz="1600" b="1" dirty="0" err="1" smtClean="0"/>
                        <a:t>ность,самос</a:t>
                      </a:r>
                      <a:r>
                        <a:rPr lang="ru-RU" sz="1600" b="1" dirty="0" smtClean="0"/>
                        <a:t>-</a:t>
                      </a:r>
                    </a:p>
                    <a:p>
                      <a:r>
                        <a:rPr lang="ru-RU" sz="1600" b="1" dirty="0" err="1" smtClean="0"/>
                        <a:t>тоятельность</a:t>
                      </a:r>
                      <a:endParaRPr lang="ru-RU" sz="1600" b="1" dirty="0" smtClean="0"/>
                    </a:p>
                    <a:p>
                      <a:r>
                        <a:rPr lang="ru-RU" sz="1600" b="1" dirty="0" smtClean="0"/>
                        <a:t>-мобильность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/>
          <a:lstStyle/>
          <a:p>
            <a:r>
              <a:rPr lang="ru-RU" sz="2400" b="1" dirty="0" smtClean="0"/>
              <a:t>Педагогическую технологию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000" i="1" dirty="0" smtClean="0"/>
              <a:t>следует  рассматривать как систематическое и последовательное воплощение на практике заранее спроектированного процесса обучения, как систему способов и средств достижения целей управления этим процессом</a:t>
            </a:r>
            <a:endParaRPr lang="ru-RU" sz="2000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pic>
        <p:nvPicPr>
          <p:cNvPr id="1026" name="Picture 2" descr="D:\Документы\Нелли\Фото\0011\DSCN21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30000"/>
          </a:blip>
          <a:srcRect l="55" t="18145" r="16529"/>
          <a:stretch>
            <a:fillRect/>
          </a:stretch>
        </p:blipFill>
        <p:spPr bwMode="auto">
          <a:xfrm rot="5400000">
            <a:off x="35685" y="2821779"/>
            <a:ext cx="3786214" cy="2857519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0011\DSCN21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-10000"/>
          </a:blip>
          <a:srcRect/>
          <a:stretch>
            <a:fillRect/>
          </a:stretch>
        </p:blipFill>
        <p:spPr bwMode="auto">
          <a:xfrm>
            <a:off x="3643306" y="2357430"/>
            <a:ext cx="5043494" cy="385765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В предметах, составляющих единый  комплект, особенно хорошо заметно как выполняются требования дизайна </a:t>
            </a:r>
            <a:br>
              <a:rPr lang="ru-RU" sz="2400" b="1" dirty="0" smtClean="0"/>
            </a:br>
            <a:r>
              <a:rPr lang="ru-RU" sz="2400" b="1" dirty="0" smtClean="0"/>
              <a:t>о соответствии всех элементов друг другу</a:t>
            </a:r>
            <a:endParaRPr lang="ru-RU" sz="24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1026" name="Picture 2" descr="D:\Документы\Нелли\Фото\0010\DSCN206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30000"/>
          </a:blip>
          <a:srcRect/>
          <a:stretch>
            <a:fillRect/>
          </a:stretch>
        </p:blipFill>
        <p:spPr bwMode="auto">
          <a:xfrm rot="21350657">
            <a:off x="509959" y="1712209"/>
            <a:ext cx="4038600" cy="4363629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0010\DSCN20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-30000"/>
          </a:blip>
          <a:srcRect/>
          <a:stretch>
            <a:fillRect/>
          </a:stretch>
        </p:blipFill>
        <p:spPr bwMode="auto">
          <a:xfrm rot="230602">
            <a:off x="4785358" y="1699050"/>
            <a:ext cx="3948983" cy="43670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Дизайн одежды включает её моделирование и конструирование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pic>
        <p:nvPicPr>
          <p:cNvPr id="1026" name="Picture 2" descr="D:\Документы\Нелли\Фото\Выставка апрель 2007\DSCN029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10000"/>
          </a:blip>
          <a:srcRect/>
          <a:stretch>
            <a:fillRect/>
          </a:stretch>
        </p:blipFill>
        <p:spPr bwMode="auto">
          <a:xfrm>
            <a:off x="571472" y="1571612"/>
            <a:ext cx="3895724" cy="4643470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Выставка апрель 2007\DSCN0300.JPG"/>
          <p:cNvPicPr>
            <a:picLocks noChangeAspect="1" noChangeArrowheads="1"/>
          </p:cNvPicPr>
          <p:nvPr/>
        </p:nvPicPr>
        <p:blipFill>
          <a:blip r:embed="rId3">
            <a:lum contrast="-30000"/>
          </a:blip>
          <a:srcRect r="6558"/>
          <a:stretch>
            <a:fillRect/>
          </a:stretch>
        </p:blipFill>
        <p:spPr bwMode="auto">
          <a:xfrm>
            <a:off x="4643438" y="1571612"/>
            <a:ext cx="4214842" cy="45720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ru-RU" sz="2400" b="1" dirty="0" smtClean="0"/>
              <a:t>Моделирование одежды рассматривается как часть дизайна одежды; особое внимание уделяется особенностям художественного проектирования макетирования  и  моделирования</a:t>
            </a:r>
            <a:endParaRPr lang="ru-RU" sz="24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pic>
        <p:nvPicPr>
          <p:cNvPr id="1026" name="Picture 2" descr="D:\Документы\Нелли\Фото\0010\DSCN20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10000"/>
          </a:blip>
          <a:srcRect b="7075"/>
          <a:stretch>
            <a:fillRect/>
          </a:stretch>
        </p:blipFill>
        <p:spPr bwMode="auto">
          <a:xfrm rot="5400000">
            <a:off x="-128631" y="2628905"/>
            <a:ext cx="3929090" cy="2814636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0010\DSCN20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contrast="-10000"/>
          </a:blip>
          <a:srcRect l="5307"/>
          <a:stretch>
            <a:fillRect/>
          </a:stretch>
        </p:blipFill>
        <p:spPr bwMode="auto">
          <a:xfrm rot="5400000">
            <a:off x="3786182" y="1571612"/>
            <a:ext cx="2214578" cy="2643206"/>
          </a:xfrm>
          <a:prstGeom prst="rect">
            <a:avLst/>
          </a:prstGeom>
          <a:noFill/>
        </p:spPr>
      </p:pic>
      <p:pic>
        <p:nvPicPr>
          <p:cNvPr id="4" name="Picture 2" descr="D:\Документы\Нелли\Фото\DSCN3558.JPG"/>
          <p:cNvPicPr>
            <a:picLocks noChangeAspect="1" noChangeArrowheads="1"/>
          </p:cNvPicPr>
          <p:nvPr/>
        </p:nvPicPr>
        <p:blipFill>
          <a:blip r:embed="rId4">
            <a:lum contrast="-30000"/>
          </a:blip>
          <a:srcRect l="7564" t="2293" r="8378" b="5598"/>
          <a:stretch>
            <a:fillRect/>
          </a:stretch>
        </p:blipFill>
        <p:spPr bwMode="auto">
          <a:xfrm>
            <a:off x="6357950" y="2071678"/>
            <a:ext cx="2357454" cy="3214710"/>
          </a:xfrm>
          <a:prstGeom prst="rect">
            <a:avLst/>
          </a:prstGeom>
          <a:noFill/>
        </p:spPr>
      </p:pic>
      <p:pic>
        <p:nvPicPr>
          <p:cNvPr id="7" name="Picture 2" descr="D:\Документы\Нелли\Фото\DSCN3466.JPG"/>
          <p:cNvPicPr>
            <a:picLocks noChangeAspect="1" noChangeArrowheads="1"/>
          </p:cNvPicPr>
          <p:nvPr/>
        </p:nvPicPr>
        <p:blipFill>
          <a:blip r:embed="rId5">
            <a:lum contrast="-30000"/>
          </a:blip>
          <a:srcRect r="55"/>
          <a:stretch>
            <a:fillRect/>
          </a:stretch>
        </p:blipFill>
        <p:spPr bwMode="auto">
          <a:xfrm rot="5400000">
            <a:off x="4429124" y="3357562"/>
            <a:ext cx="2214578" cy="378621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643998" cy="1368412"/>
          </a:xfrm>
        </p:spPr>
        <p:txBody>
          <a:bodyPr/>
          <a:lstStyle/>
          <a:p>
            <a:r>
              <a:rPr lang="ru-RU" sz="2400" b="1" dirty="0" smtClean="0"/>
              <a:t>Конструирование одежды – разработка конструкции модели одежды; расчёт, построение чертежа </a:t>
            </a:r>
            <a:br>
              <a:rPr lang="ru-RU" sz="2400" b="1" dirty="0" smtClean="0"/>
            </a:br>
            <a:r>
              <a:rPr lang="ru-RU" sz="2400" b="1" dirty="0" smtClean="0"/>
              <a:t>(с использованием индивидуальных или стандартных мерок)</a:t>
            </a:r>
            <a:endParaRPr lang="ru-RU" sz="24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pic>
        <p:nvPicPr>
          <p:cNvPr id="1026" name="Picture 2" descr="D:\Документы\Нелли\Фото\DSCN34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 rot="5400000">
            <a:off x="4964909" y="2321711"/>
            <a:ext cx="4500594" cy="3286148"/>
          </a:xfrm>
          <a:prstGeom prst="rect">
            <a:avLst/>
          </a:prstGeom>
          <a:noFill/>
        </p:spPr>
      </p:pic>
      <p:pic>
        <p:nvPicPr>
          <p:cNvPr id="4" name="Picture 2" descr="D:\Документы\Нелли\Фото\DSCN34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lum contrast="-20000"/>
          </a:blip>
          <a:srcRect/>
          <a:stretch>
            <a:fillRect/>
          </a:stretch>
        </p:blipFill>
        <p:spPr bwMode="auto">
          <a:xfrm rot="5400000">
            <a:off x="464315" y="1678769"/>
            <a:ext cx="1928826" cy="2143140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DSCN3484.JPG"/>
          <p:cNvPicPr>
            <a:picLocks noChangeAspect="1" noChangeArrowheads="1"/>
          </p:cNvPicPr>
          <p:nvPr/>
        </p:nvPicPr>
        <p:blipFill>
          <a:blip r:embed="rId4">
            <a:lum contrast="-30000"/>
          </a:blip>
          <a:srcRect/>
          <a:stretch>
            <a:fillRect/>
          </a:stretch>
        </p:blipFill>
        <p:spPr bwMode="auto">
          <a:xfrm>
            <a:off x="642910" y="3857628"/>
            <a:ext cx="4714908" cy="2500330"/>
          </a:xfrm>
          <a:prstGeom prst="rect">
            <a:avLst/>
          </a:prstGeom>
          <a:noFill/>
        </p:spPr>
      </p:pic>
      <p:pic>
        <p:nvPicPr>
          <p:cNvPr id="7" name="Picture 2" descr="D:\Документы\Нелли\Фото\DSCN3483.JPG"/>
          <p:cNvPicPr>
            <a:picLocks noChangeAspect="1" noChangeArrowheads="1"/>
          </p:cNvPicPr>
          <p:nvPr/>
        </p:nvPicPr>
        <p:blipFill>
          <a:blip r:embed="rId5">
            <a:lum contrast="-40000"/>
          </a:blip>
          <a:srcRect/>
          <a:stretch>
            <a:fillRect/>
          </a:stretch>
        </p:blipFill>
        <p:spPr bwMode="auto">
          <a:xfrm>
            <a:off x="2643174" y="1785926"/>
            <a:ext cx="2714645" cy="1857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72560" cy="607223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Трудовая  деятельность пронизывает всю сознательную жизнь человека, определяя в конечном счёте жизненные цели, степень самоопределения и самореализации. Образовательная область «ТЕХНОЛОГИЯ» рассматривает трудовую подготовку как  существенную, содержательную сторону процесса развития личности</a:t>
            </a:r>
            <a:br>
              <a:rPr lang="ru-RU" sz="2000" i="1" dirty="0" smtClean="0"/>
            </a:br>
            <a:r>
              <a:rPr lang="ru-RU" sz="2000" b="1" i="1" dirty="0" smtClean="0"/>
              <a:t/>
            </a:r>
            <a:br>
              <a:rPr lang="ru-RU" sz="2000" b="1" i="1" dirty="0" smtClean="0"/>
            </a:br>
            <a:r>
              <a:rPr lang="ru-RU" sz="2000" b="1" dirty="0" smtClean="0"/>
              <a:t>Действующий образовательный стандарт  направлен на формирование у учащихся предметных </a:t>
            </a:r>
            <a:br>
              <a:rPr lang="ru-RU" sz="2000" b="1" dirty="0" smtClean="0"/>
            </a:br>
            <a:r>
              <a:rPr lang="ru-RU" sz="2000" b="1" dirty="0" smtClean="0"/>
              <a:t>ЗНАНИЙ,   УМЕНИЙ,  НАВЫКОВ  по всем предметам…  и  </a:t>
            </a:r>
            <a:br>
              <a:rPr lang="ru-RU" sz="2000" b="1" dirty="0" smtClean="0"/>
            </a:br>
            <a:r>
              <a:rPr lang="ru-RU" sz="2400" b="1" dirty="0" smtClean="0"/>
              <a:t>по учебному предмету, учебной дисциплине  «ТЕХНОЛОГИЯ»</a:t>
            </a:r>
            <a:br>
              <a:rPr lang="ru-RU" sz="24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400" i="1" dirty="0" smtClean="0"/>
              <a:t> </a:t>
            </a:r>
            <a:r>
              <a:rPr lang="ru-RU" sz="2000" i="1" dirty="0" smtClean="0"/>
              <a:t>Мир меняется очень быстро, а узкоспециальные знания перестали быть основой успешности ребёнка в жизни. Поэтому появилась необходимость эти знания интегрировать,  сделать их  </a:t>
            </a:r>
            <a:r>
              <a:rPr lang="ru-RU" sz="2000" i="1" dirty="0" err="1" smtClean="0"/>
              <a:t>метапредметными</a:t>
            </a:r>
            <a:r>
              <a:rPr lang="ru-RU" sz="2000" i="1" dirty="0" smtClean="0"/>
              <a:t>,  </a:t>
            </a:r>
            <a:r>
              <a:rPr lang="ru-RU" sz="2000" i="1" dirty="0" err="1" smtClean="0"/>
              <a:t>надпредметными</a:t>
            </a:r>
            <a:r>
              <a:rPr lang="ru-RU" sz="2000" i="1" dirty="0" smtClean="0"/>
              <a:t>  т.е.  сформировать  у детей общую картину, </a:t>
            </a:r>
            <a:br>
              <a:rPr lang="ru-RU" sz="2000" i="1" dirty="0" smtClean="0"/>
            </a:br>
            <a:r>
              <a:rPr lang="ru-RU" sz="2000" i="1" dirty="0" smtClean="0"/>
              <a:t>умение ориентироваться в разных ситуациях.</a:t>
            </a:r>
            <a:br>
              <a:rPr lang="ru-RU" sz="2000" i="1" dirty="0" smtClean="0"/>
            </a:br>
            <a:r>
              <a:rPr lang="ru-RU" sz="2400" b="1" i="1" dirty="0" smtClean="0"/>
              <a:t> Новый ФГОС призван найти решение задачи, связанной </a:t>
            </a:r>
            <a:r>
              <a:rPr lang="ru-RU" sz="2400" b="1" dirty="0" smtClean="0"/>
              <a:t>с новым качеством содержания образования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endParaRPr lang="ru-RU" sz="2400" b="1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10096E-3752-47D1-81AD-29D204613BE0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A388F-2E6D-4F33-91DA-151E7D6F7C2F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57256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715436" cy="1357322"/>
          </a:xfrm>
          <a:noFill/>
        </p:spPr>
        <p:txBody>
          <a:bodyPr/>
          <a:lstStyle/>
          <a:p>
            <a:r>
              <a:rPr lang="ru-RU" sz="2800" b="1" dirty="0" smtClean="0"/>
              <a:t>Красивый и здоровый быт, красивая одежда - </a:t>
            </a:r>
            <a:br>
              <a:rPr lang="ru-RU" sz="2800" b="1" dirty="0" smtClean="0"/>
            </a:br>
            <a:r>
              <a:rPr lang="ru-RU" sz="2800" b="1" dirty="0" smtClean="0"/>
              <a:t> это путь к развитию  индивидуального творчества</a:t>
            </a:r>
            <a:endParaRPr lang="ru-RU" sz="2800" b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55F36-A271-4FD5-9A1D-7F0E5864B49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026" name="Picture 2" descr="D:\Документы\Нелли\Фото\Мама\3415\341500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/>
          </a:blip>
          <a:srcRect l="9200" t="16730" r="16524" b="26447"/>
          <a:stretch>
            <a:fillRect/>
          </a:stretch>
        </p:blipFill>
        <p:spPr bwMode="auto">
          <a:xfrm>
            <a:off x="428596" y="1785926"/>
            <a:ext cx="8286808" cy="44291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/>
          <a:lstStyle/>
          <a:p>
            <a:r>
              <a:rPr lang="ru-RU" sz="2800" b="1" dirty="0" smtClean="0"/>
              <a:t>Во всём мире изделия ручной работы </a:t>
            </a:r>
            <a:br>
              <a:rPr lang="ru-RU" sz="2800" b="1" dirty="0" smtClean="0"/>
            </a:br>
            <a:r>
              <a:rPr lang="ru-RU" sz="2800" b="1" dirty="0" smtClean="0"/>
              <a:t>по – прежнему высоко ценятся,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000" b="1" i="1" dirty="0" smtClean="0"/>
              <a:t>а научиться  заниматься «домашними» видами деятельности – значит сделать свою жизнь достойной и организованной  </a:t>
            </a:r>
            <a:endParaRPr lang="ru-RU" sz="2000" b="1" i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55F36-A271-4FD5-9A1D-7F0E5864B493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026" name="Picture 2" descr="D:\Документы\Нелли\Фото\Мама\3414\341400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10000"/>
          </a:blip>
          <a:srcRect l="29372" t="31762" r="28567" b="16224"/>
          <a:stretch>
            <a:fillRect/>
          </a:stretch>
        </p:blipFill>
        <p:spPr bwMode="auto">
          <a:xfrm>
            <a:off x="714348" y="2143116"/>
            <a:ext cx="3214710" cy="421484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pic>
        <p:nvPicPr>
          <p:cNvPr id="2" name="Picture 2" descr="D:\Документы\Нелли\Фото\Мама\3414\341400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10000" contrast="-10000"/>
          </a:blip>
          <a:srcRect l="8726" r="18240" b="2455"/>
          <a:stretch>
            <a:fillRect/>
          </a:stretch>
        </p:blipFill>
        <p:spPr bwMode="auto">
          <a:xfrm>
            <a:off x="4500562" y="2143116"/>
            <a:ext cx="4143404" cy="42148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pPr algn="r"/>
            <a:r>
              <a:rPr lang="ru-RU" sz="2800" b="1" dirty="0" smtClean="0"/>
              <a:t>Технология - это наука </a:t>
            </a:r>
            <a:r>
              <a:rPr lang="ru-RU" sz="2000" b="1" i="1" dirty="0" smtClean="0"/>
              <a:t>о способах воздействия на сырьё, материалы соответствующими орудиями  производства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800" b="1" dirty="0" smtClean="0"/>
              <a:t>Технолог – это специалист </a:t>
            </a:r>
            <a:r>
              <a:rPr lang="ru-RU" sz="2000" b="1" i="1" dirty="0" smtClean="0"/>
              <a:t>по обработке сырья, обработке материалов и изготовлению каких-либо изделий</a:t>
            </a:r>
            <a:endParaRPr lang="ru-RU" sz="2000" b="1" i="1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555F36-A271-4FD5-9A1D-7F0E5864B49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3074" name="Picture 2" descr="D:\Документы\Нелли\Фото\Мама\3414\341400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-20000"/>
          </a:blip>
          <a:srcRect l="22895" t="15304" r="24000" b="13970"/>
          <a:stretch>
            <a:fillRect/>
          </a:stretch>
        </p:blipFill>
        <p:spPr bwMode="auto">
          <a:xfrm rot="5400000">
            <a:off x="464315" y="2035959"/>
            <a:ext cx="4214842" cy="4143404"/>
          </a:xfrm>
          <a:prstGeom prst="rect">
            <a:avLst/>
          </a:prstGeom>
          <a:noFill/>
        </p:spPr>
      </p:pic>
      <p:pic>
        <p:nvPicPr>
          <p:cNvPr id="1026" name="Picture 2" descr="D:\Документы\Нелли\Фото\Мама\3414\34140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10000" contrast="-20000"/>
          </a:blip>
          <a:srcRect l="19063" t="15517" r="18939" b="16204"/>
          <a:stretch>
            <a:fillRect/>
          </a:stretch>
        </p:blipFill>
        <p:spPr bwMode="auto">
          <a:xfrm rot="16200000">
            <a:off x="4822033" y="2250273"/>
            <a:ext cx="4143404" cy="36433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368412"/>
          </a:xfrm>
        </p:spPr>
        <p:txBody>
          <a:bodyPr/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026" name="Picture 2" descr="D:\Документы\Нелли\Фото\Мама\3414\34140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20000"/>
          </a:blip>
          <a:srcRect l="15514" r="2103" b="11927"/>
          <a:stretch>
            <a:fillRect/>
          </a:stretch>
        </p:blipFill>
        <p:spPr bwMode="auto">
          <a:xfrm rot="16200000">
            <a:off x="250001" y="2536025"/>
            <a:ext cx="4214842" cy="3571900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Мама\3414\341400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20000" contrast="-10000"/>
          </a:blip>
          <a:srcRect l="12991" t="17085" r="9178" b="24200"/>
          <a:stretch>
            <a:fillRect/>
          </a:stretch>
        </p:blipFill>
        <p:spPr bwMode="auto">
          <a:xfrm rot="16200000">
            <a:off x="4893475" y="2464588"/>
            <a:ext cx="4143402" cy="364333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214290"/>
            <a:ext cx="821537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Дизайн в доме – творческая проектная деятельность </a:t>
            </a:r>
          </a:p>
          <a:p>
            <a:pPr algn="ctr"/>
            <a:r>
              <a:rPr lang="ru-RU" sz="2000" b="1" i="1" dirty="0" smtClean="0"/>
              <a:t>Цель: создание гармоничной предметной среды, наиболее полно удовлетворяющей материальные и духовные потребности человека</a:t>
            </a:r>
            <a:endParaRPr lang="ru-RU" sz="20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r>
              <a:rPr lang="ru-RU" sz="2800" b="1" dirty="0" smtClean="0"/>
              <a:t>Дизайн на уроках технологии </a:t>
            </a:r>
            <a:r>
              <a:rPr lang="ru-RU" sz="2000" b="1" i="1" dirty="0" smtClean="0"/>
              <a:t>– это изучение правил, приёмов и средств  композиции, </a:t>
            </a:r>
            <a:r>
              <a:rPr lang="ru-RU" sz="2000" b="1" i="1" dirty="0" err="1" smtClean="0"/>
              <a:t>цветоведения</a:t>
            </a:r>
            <a:r>
              <a:rPr lang="ru-RU" sz="2000" b="1" i="1" dirty="0" smtClean="0"/>
              <a:t>, </a:t>
            </a:r>
            <a:br>
              <a:rPr lang="ru-RU" sz="2000" b="1" i="1" dirty="0" smtClean="0"/>
            </a:br>
            <a:r>
              <a:rPr lang="ru-RU" sz="2000" b="1" i="1" dirty="0" smtClean="0"/>
              <a:t>конструирования и моделирования, макетирования и комплексного проектирования </a:t>
            </a:r>
            <a:endParaRPr lang="ru-RU" sz="2000" b="1" i="1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BF4F78-3B45-4E4C-8AED-11B6723A3C5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1026" name="Picture 2" descr="D:\Документы\Нелли\Фото\Мама\3414\341400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10000" contrast="-10000"/>
          </a:blip>
          <a:srcRect l="11289" r="26415" b="14184"/>
          <a:stretch>
            <a:fillRect/>
          </a:stretch>
        </p:blipFill>
        <p:spPr bwMode="auto">
          <a:xfrm>
            <a:off x="928662" y="1857364"/>
            <a:ext cx="3357586" cy="4429156"/>
          </a:xfrm>
          <a:prstGeom prst="rect">
            <a:avLst/>
          </a:prstGeom>
          <a:noFill/>
        </p:spPr>
      </p:pic>
      <p:pic>
        <p:nvPicPr>
          <p:cNvPr id="3" name="Picture 2" descr="D:\Документы\Нелли\Фото\Мама\3414\341400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lum bright="10000" contrast="-10000"/>
          </a:blip>
          <a:srcRect l="15802" r="29363" b="18538"/>
          <a:stretch>
            <a:fillRect/>
          </a:stretch>
        </p:blipFill>
        <p:spPr bwMode="auto">
          <a:xfrm>
            <a:off x="4857752" y="1857364"/>
            <a:ext cx="3429024" cy="435771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Дизайн интерьера дома включает  объекты труда:</a:t>
            </a:r>
            <a:br>
              <a:rPr lang="ru-RU" sz="2800" b="1" dirty="0" smtClean="0"/>
            </a:br>
            <a:r>
              <a:rPr lang="ru-RU" sz="2400" b="1" dirty="0" smtClean="0"/>
              <a:t> </a:t>
            </a:r>
            <a:r>
              <a:rPr lang="ru-RU" sz="2400" b="1" i="1" dirty="0" smtClean="0"/>
              <a:t>панно, ажурные салфетки и мягкие игрушки</a:t>
            </a:r>
            <a:endParaRPr lang="ru-RU" sz="2400" b="1" i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Дата: 2012 год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CA388F-2E6D-4F33-91DA-151E7D6F7C2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2050" name="Picture 2" descr="D:\Документы\Нелли\Фото\Мама\3421\342100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357158" y="1571612"/>
            <a:ext cx="3714776" cy="4643470"/>
          </a:xfrm>
          <a:prstGeom prst="rect">
            <a:avLst/>
          </a:prstGeom>
          <a:noFill/>
        </p:spPr>
      </p:pic>
      <p:pic>
        <p:nvPicPr>
          <p:cNvPr id="2051" name="Picture 3" descr="D:\Документы\Нелли\Фото\Мама\3421\34210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 rot="16200000">
            <a:off x="4179091" y="1750205"/>
            <a:ext cx="4643472" cy="42862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Снежинки 1</Template>
  <TotalTime>1555</TotalTime>
  <Words>1064</Words>
  <Application>Microsoft Office PowerPoint</Application>
  <PresentationFormat>Экран (4:3)</PresentationFormat>
  <Paragraphs>288</Paragraphs>
  <Slides>37</Slides>
  <Notes>0</Notes>
  <HiddenSlides>36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Снежинки 1</vt:lpstr>
      <vt:lpstr>Авторская  система работы   Результаты индивидуально методической системы: авторский стиль и педагогическая техника</vt:lpstr>
      <vt:lpstr>МОУ Средняя общеобразовательная школа №9</vt:lpstr>
      <vt:lpstr>Введение</vt:lpstr>
      <vt:lpstr>Красивый и здоровый быт, красивая одежда -   это путь к развитию  индивидуального творчества</vt:lpstr>
      <vt:lpstr>Во всём мире изделия ручной работы  по – прежнему высоко ценятся, а научиться  заниматься «домашними» видами деятельности – значит сделать свою жизнь достойной и организованной  </vt:lpstr>
      <vt:lpstr>Технология - это наука о способах воздействия на сырьё, материалы соответствующими орудиями  производства Технолог – это специалист по обработке сырья, обработке материалов и изготовлению каких-либо изделий</vt:lpstr>
      <vt:lpstr>   </vt:lpstr>
      <vt:lpstr>Дизайн на уроках технологии – это изучение правил, приёмов и средств  композиции, цветоведения,  конструирования и моделирования, макетирования и комплексного проектирования </vt:lpstr>
      <vt:lpstr>Дизайн интерьера дома включает  объекты труда:  панно, ажурные салфетки и мягкие игрушки</vt:lpstr>
      <vt:lpstr>Результаты  развития  творческой компетенции учащихся 7-8классов</vt:lpstr>
      <vt:lpstr>Общая сводная ведомость % обученности учащихся(годовые, экзамены)</vt:lpstr>
      <vt:lpstr>Результаты развития творческой компетенции учащихся 8классов</vt:lpstr>
      <vt:lpstr>Общая сводная ведомость % обученности  учащихся (годовые, экзамены)</vt:lpstr>
      <vt:lpstr>Результаты развития творческой компетенции учащихся 8классов </vt:lpstr>
      <vt:lpstr>В зависимости от уровня индивидуального развития учащихся 7-8(9)классов создаётся  модель профессиональной компетентности:  «мыслить – действовать - мыслить»</vt:lpstr>
      <vt:lpstr>Вещи связанные вручную, дают возможность выразить свою индивидуальность, свой  вкус через выбор цвета пряжи, узора вязания,  в подборе фасона и оформлении деталей одежды и предметов быта</vt:lpstr>
      <vt:lpstr>    Творческая компетентность зависит от теоретической,  практической подготовки учащихся  и технологической культуры </vt:lpstr>
      <vt:lpstr>Профессиональное творчество – это создание человеком чего-то нового, неповторимого, оригинального в ходе профессиональной деятельности (9класс)</vt:lpstr>
      <vt:lpstr>Творчество  в профессиональной деятельности может способствовать развитию как самого процесса деятельности, так и его содержания (8класс)</vt:lpstr>
      <vt:lpstr>Профессиональное мастерство – это высший уровень овладения профессиональной деятельностью (9класс)</vt:lpstr>
      <vt:lpstr>Совершенствование  мастерства – процесс сложный и длительный</vt:lpstr>
      <vt:lpstr>Результаты профессионального творчества  (8-9класс)</vt:lpstr>
      <vt:lpstr>Развитие творческой компетенции учащихся на основе проектной деятельности (9класс)</vt:lpstr>
      <vt:lpstr>Результаты профессионального творчества (8класс)</vt:lpstr>
      <vt:lpstr>Развитие творческой компетенции учащихся на основе проектной деятельности (8класс)</vt:lpstr>
      <vt:lpstr>Результаты профессионального творчества(8класс) </vt:lpstr>
      <vt:lpstr>Развитие творческой компетенции учащихся  на основе проектной деятельности (8класс)</vt:lpstr>
      <vt:lpstr>Результаты профессионального творчества (8класс)</vt:lpstr>
      <vt:lpstr>Результаты логически завершённой педагогической системы: комплексное планирование образовательно-воспитательных задач; обоснованный отбор содержания образовательного процесса; оптимальный выбор форм, методов и средств его организации</vt:lpstr>
      <vt:lpstr>В процессе профессиональной деятельности происходит профессиональное становление личности</vt:lpstr>
      <vt:lpstr>Педагогическую технологию  следует  рассматривать как систематическое и последовательное воплощение на практике заранее спроектированного процесса обучения, как систему способов и средств достижения целей управления этим процессом</vt:lpstr>
      <vt:lpstr>В предметах, составляющих единый  комплект, особенно хорошо заметно как выполняются требования дизайна  о соответствии всех элементов друг другу</vt:lpstr>
      <vt:lpstr>Дизайн одежды включает её моделирование и конструирование</vt:lpstr>
      <vt:lpstr>Моделирование одежды рассматривается как часть дизайна одежды; особое внимание уделяется особенностям художественного проектирования макетирования  и  моделирования</vt:lpstr>
      <vt:lpstr>Конструирование одежды – разработка конструкции модели одежды; расчёт, построение чертежа  (с использованием индивидуальных или стандартных мерок)</vt:lpstr>
      <vt:lpstr> Трудовая  деятельность пронизывает всю сознательную жизнь человека, определяя в конечном счёте жизненные цели, степень самоопределения и самореализации. Образовательная область «ТЕХНОЛОГИЯ» рассматривает трудовую подготовку как  существенную, содержательную сторону процесса развития личности  Действующий образовательный стандарт  направлен на формирование у учащихся предметных  ЗНАНИЙ,   УМЕНИЙ,  НАВЫКОВ  по всем предметам…  и   по учебному предмету, учебной дисциплине  «ТЕХНОЛОГИЯ»   Мир меняется очень быстро, а узкоспециальные знания перестали быть основой успешности ребёнка в жизни. Поэтому появилась необходимость эти знания интегрировать,  сделать их  метапредметными,  надпредметными  т.е.  сформировать  у детей общую картину,  умение ориентироваться в разных ситуациях.  Новый ФГОС призван найти решение задачи, связанной с новым качеством содержания образования  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Цветочная поляна </dc:title>
  <dc:creator>Admin</dc:creator>
  <dc:description>http://aida.ucoz.ru</dc:description>
  <cp:lastModifiedBy>Admin</cp:lastModifiedBy>
  <cp:revision>252</cp:revision>
  <dcterms:created xsi:type="dcterms:W3CDTF">2014-01-15T16:08:40Z</dcterms:created>
  <dcterms:modified xsi:type="dcterms:W3CDTF">2019-01-29T16:12:36Z</dcterms:modified>
  <cp:category>шаблоны к Powerpoint</cp:category>
</cp:coreProperties>
</file>