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27" r:id="rId2"/>
    <p:sldId id="305" r:id="rId3"/>
    <p:sldId id="312" r:id="rId4"/>
    <p:sldId id="307" r:id="rId5"/>
    <p:sldId id="306" r:id="rId6"/>
    <p:sldId id="337" r:id="rId7"/>
    <p:sldId id="313" r:id="rId8"/>
    <p:sldId id="311" r:id="rId9"/>
    <p:sldId id="310" r:id="rId10"/>
    <p:sldId id="270" r:id="rId11"/>
    <p:sldId id="342" r:id="rId12"/>
    <p:sldId id="339" r:id="rId13"/>
    <p:sldId id="260" r:id="rId14"/>
    <p:sldId id="274" r:id="rId15"/>
    <p:sldId id="285" r:id="rId16"/>
    <p:sldId id="296" r:id="rId17"/>
    <p:sldId id="333" r:id="rId18"/>
    <p:sldId id="343" r:id="rId19"/>
    <p:sldId id="32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29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4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0040D0-B9ED-4EE0-8C94-CE48086E4CCD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8B44D8-C9BF-43A4-9136-45C586C8F7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265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D689F72A-5940-4C19-80E1-329BB1433D62}" type="slidenum">
              <a:rPr lang="ru-RU" altLang="ru-RU" smtClean="0"/>
              <a:pPr eaLnBrk="1" hangingPunct="1"/>
              <a:t>10</a:t>
            </a:fld>
            <a:endParaRPr lang="ru-RU" altLang="ru-RU" smtClean="0"/>
          </a:p>
        </p:txBody>
      </p:sp>
      <p:sp>
        <p:nvSpPr>
          <p:cNvPr id="157699" name="Rectangle 9"/>
          <p:cNvSpPr txBox="1">
            <a:spLocks noGrp="1" noChangeArrowheads="1"/>
          </p:cNvSpPr>
          <p:nvPr/>
        </p:nvSpPr>
        <p:spPr bwMode="auto">
          <a:xfrm>
            <a:off x="3886200" y="8683625"/>
            <a:ext cx="296545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9975" tIns="46787" rIns="89975" bIns="46787" anchor="b"/>
          <a:lstStyle>
            <a:lvl1pPr defTabSz="447675" eaLnBrk="0" hangingPunct="0">
              <a:tabLst>
                <a:tab pos="0" algn="l"/>
                <a:tab pos="447675" algn="l"/>
                <a:tab pos="895350" algn="l"/>
                <a:tab pos="1346200" algn="l"/>
                <a:tab pos="1793875" algn="l"/>
                <a:tab pos="2244725" algn="l"/>
                <a:tab pos="2692400" algn="l"/>
                <a:tab pos="3140075" algn="l"/>
                <a:tab pos="3590925" algn="l"/>
                <a:tab pos="4043363" algn="l"/>
                <a:tab pos="4491038" algn="l"/>
                <a:tab pos="4938713" algn="l"/>
                <a:tab pos="5389563" algn="l"/>
                <a:tab pos="5837238" algn="l"/>
                <a:tab pos="6288088" algn="l"/>
                <a:tab pos="6732588" algn="l"/>
                <a:tab pos="7183438" algn="l"/>
                <a:tab pos="7631113" algn="l"/>
                <a:tab pos="8081963" algn="l"/>
                <a:tab pos="8529638" algn="l"/>
                <a:tab pos="89804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47675" eaLnBrk="0" hangingPunct="0">
              <a:tabLst>
                <a:tab pos="0" algn="l"/>
                <a:tab pos="447675" algn="l"/>
                <a:tab pos="895350" algn="l"/>
                <a:tab pos="1346200" algn="l"/>
                <a:tab pos="1793875" algn="l"/>
                <a:tab pos="2244725" algn="l"/>
                <a:tab pos="2692400" algn="l"/>
                <a:tab pos="3140075" algn="l"/>
                <a:tab pos="3590925" algn="l"/>
                <a:tab pos="4043363" algn="l"/>
                <a:tab pos="4491038" algn="l"/>
                <a:tab pos="4938713" algn="l"/>
                <a:tab pos="5389563" algn="l"/>
                <a:tab pos="5837238" algn="l"/>
                <a:tab pos="6288088" algn="l"/>
                <a:tab pos="6732588" algn="l"/>
                <a:tab pos="7183438" algn="l"/>
                <a:tab pos="7631113" algn="l"/>
                <a:tab pos="8081963" algn="l"/>
                <a:tab pos="8529638" algn="l"/>
                <a:tab pos="89804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47675" eaLnBrk="0" hangingPunct="0">
              <a:tabLst>
                <a:tab pos="0" algn="l"/>
                <a:tab pos="447675" algn="l"/>
                <a:tab pos="895350" algn="l"/>
                <a:tab pos="1346200" algn="l"/>
                <a:tab pos="1793875" algn="l"/>
                <a:tab pos="2244725" algn="l"/>
                <a:tab pos="2692400" algn="l"/>
                <a:tab pos="3140075" algn="l"/>
                <a:tab pos="3590925" algn="l"/>
                <a:tab pos="4043363" algn="l"/>
                <a:tab pos="4491038" algn="l"/>
                <a:tab pos="4938713" algn="l"/>
                <a:tab pos="5389563" algn="l"/>
                <a:tab pos="5837238" algn="l"/>
                <a:tab pos="6288088" algn="l"/>
                <a:tab pos="6732588" algn="l"/>
                <a:tab pos="7183438" algn="l"/>
                <a:tab pos="7631113" algn="l"/>
                <a:tab pos="8081963" algn="l"/>
                <a:tab pos="8529638" algn="l"/>
                <a:tab pos="89804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47675" eaLnBrk="0" hangingPunct="0">
              <a:tabLst>
                <a:tab pos="0" algn="l"/>
                <a:tab pos="447675" algn="l"/>
                <a:tab pos="895350" algn="l"/>
                <a:tab pos="1346200" algn="l"/>
                <a:tab pos="1793875" algn="l"/>
                <a:tab pos="2244725" algn="l"/>
                <a:tab pos="2692400" algn="l"/>
                <a:tab pos="3140075" algn="l"/>
                <a:tab pos="3590925" algn="l"/>
                <a:tab pos="4043363" algn="l"/>
                <a:tab pos="4491038" algn="l"/>
                <a:tab pos="4938713" algn="l"/>
                <a:tab pos="5389563" algn="l"/>
                <a:tab pos="5837238" algn="l"/>
                <a:tab pos="6288088" algn="l"/>
                <a:tab pos="6732588" algn="l"/>
                <a:tab pos="7183438" algn="l"/>
                <a:tab pos="7631113" algn="l"/>
                <a:tab pos="8081963" algn="l"/>
                <a:tab pos="8529638" algn="l"/>
                <a:tab pos="89804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47675" eaLnBrk="0" hangingPunct="0">
              <a:tabLst>
                <a:tab pos="0" algn="l"/>
                <a:tab pos="447675" algn="l"/>
                <a:tab pos="895350" algn="l"/>
                <a:tab pos="1346200" algn="l"/>
                <a:tab pos="1793875" algn="l"/>
                <a:tab pos="2244725" algn="l"/>
                <a:tab pos="2692400" algn="l"/>
                <a:tab pos="3140075" algn="l"/>
                <a:tab pos="3590925" algn="l"/>
                <a:tab pos="4043363" algn="l"/>
                <a:tab pos="4491038" algn="l"/>
                <a:tab pos="4938713" algn="l"/>
                <a:tab pos="5389563" algn="l"/>
                <a:tab pos="5837238" algn="l"/>
                <a:tab pos="6288088" algn="l"/>
                <a:tab pos="6732588" algn="l"/>
                <a:tab pos="7183438" algn="l"/>
                <a:tab pos="7631113" algn="l"/>
                <a:tab pos="8081963" algn="l"/>
                <a:tab pos="8529638" algn="l"/>
                <a:tab pos="89804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5350" algn="l"/>
                <a:tab pos="1346200" algn="l"/>
                <a:tab pos="1793875" algn="l"/>
                <a:tab pos="2244725" algn="l"/>
                <a:tab pos="2692400" algn="l"/>
                <a:tab pos="3140075" algn="l"/>
                <a:tab pos="3590925" algn="l"/>
                <a:tab pos="4043363" algn="l"/>
                <a:tab pos="4491038" algn="l"/>
                <a:tab pos="4938713" algn="l"/>
                <a:tab pos="5389563" algn="l"/>
                <a:tab pos="5837238" algn="l"/>
                <a:tab pos="6288088" algn="l"/>
                <a:tab pos="6732588" algn="l"/>
                <a:tab pos="7183438" algn="l"/>
                <a:tab pos="7631113" algn="l"/>
                <a:tab pos="8081963" algn="l"/>
                <a:tab pos="8529638" algn="l"/>
                <a:tab pos="89804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5350" algn="l"/>
                <a:tab pos="1346200" algn="l"/>
                <a:tab pos="1793875" algn="l"/>
                <a:tab pos="2244725" algn="l"/>
                <a:tab pos="2692400" algn="l"/>
                <a:tab pos="3140075" algn="l"/>
                <a:tab pos="3590925" algn="l"/>
                <a:tab pos="4043363" algn="l"/>
                <a:tab pos="4491038" algn="l"/>
                <a:tab pos="4938713" algn="l"/>
                <a:tab pos="5389563" algn="l"/>
                <a:tab pos="5837238" algn="l"/>
                <a:tab pos="6288088" algn="l"/>
                <a:tab pos="6732588" algn="l"/>
                <a:tab pos="7183438" algn="l"/>
                <a:tab pos="7631113" algn="l"/>
                <a:tab pos="8081963" algn="l"/>
                <a:tab pos="8529638" algn="l"/>
                <a:tab pos="89804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5350" algn="l"/>
                <a:tab pos="1346200" algn="l"/>
                <a:tab pos="1793875" algn="l"/>
                <a:tab pos="2244725" algn="l"/>
                <a:tab pos="2692400" algn="l"/>
                <a:tab pos="3140075" algn="l"/>
                <a:tab pos="3590925" algn="l"/>
                <a:tab pos="4043363" algn="l"/>
                <a:tab pos="4491038" algn="l"/>
                <a:tab pos="4938713" algn="l"/>
                <a:tab pos="5389563" algn="l"/>
                <a:tab pos="5837238" algn="l"/>
                <a:tab pos="6288088" algn="l"/>
                <a:tab pos="6732588" algn="l"/>
                <a:tab pos="7183438" algn="l"/>
                <a:tab pos="7631113" algn="l"/>
                <a:tab pos="8081963" algn="l"/>
                <a:tab pos="8529638" algn="l"/>
                <a:tab pos="89804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5350" algn="l"/>
                <a:tab pos="1346200" algn="l"/>
                <a:tab pos="1793875" algn="l"/>
                <a:tab pos="2244725" algn="l"/>
                <a:tab pos="2692400" algn="l"/>
                <a:tab pos="3140075" algn="l"/>
                <a:tab pos="3590925" algn="l"/>
                <a:tab pos="4043363" algn="l"/>
                <a:tab pos="4491038" algn="l"/>
                <a:tab pos="4938713" algn="l"/>
                <a:tab pos="5389563" algn="l"/>
                <a:tab pos="5837238" algn="l"/>
                <a:tab pos="6288088" algn="l"/>
                <a:tab pos="6732588" algn="l"/>
                <a:tab pos="7183438" algn="l"/>
                <a:tab pos="7631113" algn="l"/>
                <a:tab pos="8081963" algn="l"/>
                <a:tab pos="8529638" algn="l"/>
                <a:tab pos="8980488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Arial" pitchFamily="34" charset="0"/>
              <a:buNone/>
            </a:pPr>
            <a:fld id="{C98B2FE6-2433-4BC0-86A8-8B01218AAEF5}" type="slidenum">
              <a:rPr lang="en-GB" altLang="ru-RU" sz="1100">
                <a:solidFill>
                  <a:srgbClr val="000000"/>
                </a:solidFill>
                <a:cs typeface="Arial" pitchFamily="34" charset="0"/>
              </a:rPr>
              <a:pPr algn="r" eaLnBrk="1" hangingPunct="1">
                <a:buClr>
                  <a:srgbClr val="000000"/>
                </a:buClr>
                <a:buSzPct val="100000"/>
                <a:buFont typeface="Arial" pitchFamily="34" charset="0"/>
                <a:buNone/>
              </a:pPr>
              <a:t>10</a:t>
            </a:fld>
            <a:endParaRPr lang="en-GB" altLang="ru-RU" sz="110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57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1888" y="674688"/>
            <a:ext cx="4592637" cy="3444875"/>
          </a:xfrm>
          <a:ln/>
        </p:spPr>
      </p:sp>
      <p:sp>
        <p:nvSpPr>
          <p:cNvPr id="157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1813"/>
            <a:ext cx="5483225" cy="41116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975" tIns="46787" rIns="89975" bIns="46787"/>
          <a:lstStyle/>
          <a:p>
            <a:r>
              <a:rPr lang="ru-RU" altLang="ru-RU" smtClean="0">
                <a:solidFill>
                  <a:srgbClr val="000099"/>
                </a:solidFill>
                <a:latin typeface="Arial" pitchFamily="34" charset="0"/>
              </a:rPr>
              <a:t>Выпущено приложение к учебнику «Математика» для 1 класса, «Литературное чтение» для 1 класса, в данный момент разрабатываются электронные приложения к учебникам «Окружающий мир» и «Русский язык»</a:t>
            </a:r>
            <a:r>
              <a:rPr lang="ru-RU" altLang="ru-RU" smtClean="0">
                <a:solidFill>
                  <a:srgbClr val="006666"/>
                </a:solidFill>
                <a:latin typeface="Arial" pitchFamily="34" charset="0"/>
              </a:rPr>
              <a:t>.</a:t>
            </a:r>
          </a:p>
          <a:p>
            <a:r>
              <a:rPr lang="ru-RU" altLang="ru-RU" smtClean="0">
                <a:solidFill>
                  <a:srgbClr val="006666"/>
                </a:solidFill>
                <a:latin typeface="Arial" pitchFamily="34" charset="0"/>
              </a:rPr>
              <a:t>Программа ориентирована на первоклассников и предназначена для работы ребенка в домашних условиях. Учитель может использовать отдельные задания для работы на интерактивной доске. Содержание программы – задачи тестового типа тренировочного и проверочного характера. В программу встроен таймер времени, что способствует здоровьесбережению младшего школьника.</a:t>
            </a:r>
          </a:p>
          <a:p>
            <a:r>
              <a:rPr lang="ru-RU" altLang="ru-RU" smtClean="0">
                <a:solidFill>
                  <a:srgbClr val="006666"/>
                </a:solidFill>
                <a:latin typeface="Arial" pitchFamily="34" charset="0"/>
              </a:rPr>
              <a:t>В настоящее время разрабатываются также электронные приложения к учебникам 2−4 классов. </a:t>
            </a:r>
          </a:p>
          <a:p>
            <a:pPr eaLnBrk="1" hangingPunct="1">
              <a:lnSpc>
                <a:spcPct val="80000"/>
              </a:lnSpc>
            </a:pPr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8B44D8-C9BF-43A4-9136-45C586C8F79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313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EB45-D065-41D2-A5A0-C62EC08DB64C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C06BD-1C1D-4E7A-96A8-0738A8030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04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EB45-D065-41D2-A5A0-C62EC08DB64C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C06BD-1C1D-4E7A-96A8-0738A8030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502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EB45-D065-41D2-A5A0-C62EC08DB64C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C06BD-1C1D-4E7A-96A8-0738A8030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54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EB45-D065-41D2-A5A0-C62EC08DB64C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C06BD-1C1D-4E7A-96A8-0738A8030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13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EB45-D065-41D2-A5A0-C62EC08DB64C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C06BD-1C1D-4E7A-96A8-0738A8030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62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EB45-D065-41D2-A5A0-C62EC08DB64C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C06BD-1C1D-4E7A-96A8-0738A8030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81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EB45-D065-41D2-A5A0-C62EC08DB64C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C06BD-1C1D-4E7A-96A8-0738A8030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76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EB45-D065-41D2-A5A0-C62EC08DB64C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C06BD-1C1D-4E7A-96A8-0738A8030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82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EB45-D065-41D2-A5A0-C62EC08DB64C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C06BD-1C1D-4E7A-96A8-0738A8030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89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EB45-D065-41D2-A5A0-C62EC08DB64C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C06BD-1C1D-4E7A-96A8-0738A8030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3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EB45-D065-41D2-A5A0-C62EC08DB64C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C06BD-1C1D-4E7A-96A8-0738A8030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72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4EB45-D065-41D2-A5A0-C62EC08DB64C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C06BD-1C1D-4E7A-96A8-0738A8030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183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10" Type="http://schemas.openxmlformats.org/officeDocument/2006/relationships/image" Target="../media/image25.jpeg"/><Relationship Id="rId4" Type="http://schemas.openxmlformats.org/officeDocument/2006/relationships/image" Target="../media/image19.JPG"/><Relationship Id="rId9" Type="http://schemas.openxmlformats.org/officeDocument/2006/relationships/image" Target="../media/image24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g"/><Relationship Id="rId4" Type="http://schemas.openxmlformats.org/officeDocument/2006/relationships/image" Target="../media/image31.tm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852936"/>
            <a:ext cx="4078326" cy="375429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347864" y="2636912"/>
            <a:ext cx="569788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 smtClean="0">
                <a:solidFill>
                  <a:srgbClr val="10253F"/>
                </a:solidFill>
                <a:latin typeface="Times New Roman" pitchFamily="18" charset="0"/>
              </a:rPr>
              <a:t>СОЗДАНИЕ ИНФОРМАЦИОННО-ОБРАЗОВАТЕЛЬНОЙ СРЕДЫ СОВРЕМЕННОГО УРОКА ДЛЯ ЭФФЕКТИВНОГО ЛИЧНОСТНОГО САМОРАЗВИТИЯ УЧАЩЕГОСЯ В ХОДЕ ОБРАЗОВАТЕЛЬНОГО ПРОЦЕССА</a:t>
            </a:r>
            <a:endParaRPr lang="ru-RU" altLang="ru-RU" sz="2800" b="1" dirty="0">
              <a:solidFill>
                <a:srgbClr val="10253F"/>
              </a:solidFill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4868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Романец Каролина Станиславовна</a:t>
            </a:r>
          </a:p>
          <a:p>
            <a:pPr lvl="0" algn="ctr"/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 информатики ГБОУРК «КШИФ»</a:t>
            </a:r>
            <a:endParaRPr lang="ru-RU" alt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13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604" y="3817833"/>
            <a:ext cx="4019608" cy="2738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43" name="Rectangle 1"/>
          <p:cNvSpPr>
            <a:spLocks noChangeArrowheads="1"/>
          </p:cNvSpPr>
          <p:nvPr/>
        </p:nvSpPr>
        <p:spPr bwMode="auto">
          <a:xfrm>
            <a:off x="0" y="1"/>
            <a:ext cx="9144000" cy="836712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ts val="800"/>
              </a:spcBef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 altLang="ru-RU" sz="2800" dirty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614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40793"/>
            <a:ext cx="4009202" cy="2738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374" y="1275464"/>
            <a:ext cx="3012603" cy="2059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50" name="Rectangle 22"/>
          <p:cNvSpPr>
            <a:spLocks noChangeArrowheads="1"/>
          </p:cNvSpPr>
          <p:nvPr/>
        </p:nvSpPr>
        <p:spPr bwMode="auto">
          <a:xfrm>
            <a:off x="3346374" y="494028"/>
            <a:ext cx="3012603" cy="58695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0000" tIns="46800" rIns="90000" bIns="46800" anchor="ctr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 altLang="ru-RU" sz="3200" dirty="0" smtClean="0">
                <a:solidFill>
                  <a:srgbClr val="006666"/>
                </a:solidFill>
                <a:cs typeface="Arial" pitchFamily="34" charset="0"/>
              </a:rPr>
              <a:t>www.zankov.ru</a:t>
            </a:r>
            <a:endParaRPr lang="en-GB" altLang="ru-RU" sz="3200" dirty="0">
              <a:solidFill>
                <a:srgbClr val="006666"/>
              </a:solidFill>
              <a:cs typeface="Arial" pitchFamily="34" charset="0"/>
            </a:endParaRPr>
          </a:p>
        </p:txBody>
      </p:sp>
      <p:pic>
        <p:nvPicPr>
          <p:cNvPr id="61445" name="Picture 10" descr="Ob_CD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63" y="522277"/>
            <a:ext cx="2804416" cy="2808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6107" y="-171400"/>
            <a:ext cx="7222197" cy="1143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Информационные ресурсы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1295462" y="638462"/>
            <a:ext cx="2082609" cy="2174672"/>
          </a:xfrm>
          <a:custGeom>
            <a:avLst/>
            <a:gdLst>
              <a:gd name="connsiteX0" fmla="*/ 0 w 1359057"/>
              <a:gd name="connsiteY0" fmla="*/ 591190 h 1182379"/>
              <a:gd name="connsiteX1" fmla="*/ 295595 w 1359057"/>
              <a:gd name="connsiteY1" fmla="*/ 0 h 1182379"/>
              <a:gd name="connsiteX2" fmla="*/ 1063462 w 1359057"/>
              <a:gd name="connsiteY2" fmla="*/ 0 h 1182379"/>
              <a:gd name="connsiteX3" fmla="*/ 1359057 w 1359057"/>
              <a:gd name="connsiteY3" fmla="*/ 591190 h 1182379"/>
              <a:gd name="connsiteX4" fmla="*/ 1063462 w 1359057"/>
              <a:gd name="connsiteY4" fmla="*/ 1182379 h 1182379"/>
              <a:gd name="connsiteX5" fmla="*/ 295595 w 1359057"/>
              <a:gd name="connsiteY5" fmla="*/ 1182379 h 1182379"/>
              <a:gd name="connsiteX6" fmla="*/ 0 w 1359057"/>
              <a:gd name="connsiteY6" fmla="*/ 591190 h 118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9057" h="1182379">
                <a:moveTo>
                  <a:pt x="679528" y="0"/>
                </a:moveTo>
                <a:lnTo>
                  <a:pt x="1359057" y="257168"/>
                </a:lnTo>
                <a:lnTo>
                  <a:pt x="1359057" y="925211"/>
                </a:lnTo>
                <a:lnTo>
                  <a:pt x="679528" y="1182379"/>
                </a:lnTo>
                <a:lnTo>
                  <a:pt x="0" y="925211"/>
                </a:lnTo>
                <a:lnTo>
                  <a:pt x="0" y="257168"/>
                </a:lnTo>
                <a:lnTo>
                  <a:pt x="679528" y="0"/>
                </a:lnTo>
                <a:close/>
              </a:path>
            </a:pathLst>
          </a:cu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spcFirstLastPara="0" vert="horz" wrap="square" lIns="184254" tIns="211786" rIns="184254" bIns="211786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Единая коллекция ЦОР</a:t>
            </a:r>
          </a:p>
        </p:txBody>
      </p:sp>
      <p:sp>
        <p:nvSpPr>
          <p:cNvPr id="16" name="Полилиния 15"/>
          <p:cNvSpPr/>
          <p:nvPr/>
        </p:nvSpPr>
        <p:spPr>
          <a:xfrm>
            <a:off x="3378072" y="638461"/>
            <a:ext cx="2082609" cy="2174673"/>
          </a:xfrm>
          <a:custGeom>
            <a:avLst/>
            <a:gdLst>
              <a:gd name="connsiteX0" fmla="*/ 0 w 1359057"/>
              <a:gd name="connsiteY0" fmla="*/ 591190 h 1182379"/>
              <a:gd name="connsiteX1" fmla="*/ 295595 w 1359057"/>
              <a:gd name="connsiteY1" fmla="*/ 0 h 1182379"/>
              <a:gd name="connsiteX2" fmla="*/ 1063462 w 1359057"/>
              <a:gd name="connsiteY2" fmla="*/ 0 h 1182379"/>
              <a:gd name="connsiteX3" fmla="*/ 1359057 w 1359057"/>
              <a:gd name="connsiteY3" fmla="*/ 591190 h 1182379"/>
              <a:gd name="connsiteX4" fmla="*/ 1063462 w 1359057"/>
              <a:gd name="connsiteY4" fmla="*/ 1182379 h 1182379"/>
              <a:gd name="connsiteX5" fmla="*/ 295595 w 1359057"/>
              <a:gd name="connsiteY5" fmla="*/ 1182379 h 1182379"/>
              <a:gd name="connsiteX6" fmla="*/ 0 w 1359057"/>
              <a:gd name="connsiteY6" fmla="*/ 591190 h 118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9057" h="1182379">
                <a:moveTo>
                  <a:pt x="679528" y="0"/>
                </a:moveTo>
                <a:lnTo>
                  <a:pt x="1359057" y="257168"/>
                </a:lnTo>
                <a:lnTo>
                  <a:pt x="1359057" y="925211"/>
                </a:lnTo>
                <a:lnTo>
                  <a:pt x="679528" y="1182379"/>
                </a:lnTo>
                <a:lnTo>
                  <a:pt x="0" y="925211"/>
                </a:lnTo>
                <a:lnTo>
                  <a:pt x="0" y="257168"/>
                </a:lnTo>
                <a:lnTo>
                  <a:pt x="679528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38100">
            <a:solidFill>
              <a:srgbClr val="7030A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218544" tIns="246077" rIns="218544" bIns="246076" numCol="1" spcCol="1270" anchor="ctr" anchorCtr="0">
            <a:noAutofit/>
          </a:bodyPr>
          <a:lstStyle/>
          <a:p>
            <a:pPr lvl="0"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06417" y="618969"/>
            <a:ext cx="2839751" cy="1309256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Полилиния 9"/>
          <p:cNvSpPr/>
          <p:nvPr/>
        </p:nvSpPr>
        <p:spPr>
          <a:xfrm>
            <a:off x="335394" y="4677524"/>
            <a:ext cx="2082609" cy="2174672"/>
          </a:xfrm>
          <a:custGeom>
            <a:avLst/>
            <a:gdLst>
              <a:gd name="connsiteX0" fmla="*/ 0 w 1359057"/>
              <a:gd name="connsiteY0" fmla="*/ 591190 h 1182379"/>
              <a:gd name="connsiteX1" fmla="*/ 295595 w 1359057"/>
              <a:gd name="connsiteY1" fmla="*/ 0 h 1182379"/>
              <a:gd name="connsiteX2" fmla="*/ 1063462 w 1359057"/>
              <a:gd name="connsiteY2" fmla="*/ 0 h 1182379"/>
              <a:gd name="connsiteX3" fmla="*/ 1359057 w 1359057"/>
              <a:gd name="connsiteY3" fmla="*/ 591190 h 1182379"/>
              <a:gd name="connsiteX4" fmla="*/ 1063462 w 1359057"/>
              <a:gd name="connsiteY4" fmla="*/ 1182379 h 1182379"/>
              <a:gd name="connsiteX5" fmla="*/ 295595 w 1359057"/>
              <a:gd name="connsiteY5" fmla="*/ 1182379 h 1182379"/>
              <a:gd name="connsiteX6" fmla="*/ 0 w 1359057"/>
              <a:gd name="connsiteY6" fmla="*/ 591190 h 118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9057" h="1182379">
                <a:moveTo>
                  <a:pt x="679528" y="0"/>
                </a:moveTo>
                <a:lnTo>
                  <a:pt x="1359057" y="257168"/>
                </a:lnTo>
                <a:lnTo>
                  <a:pt x="1359057" y="925211"/>
                </a:lnTo>
                <a:lnTo>
                  <a:pt x="679528" y="1182379"/>
                </a:lnTo>
                <a:lnTo>
                  <a:pt x="0" y="925211"/>
                </a:lnTo>
                <a:lnTo>
                  <a:pt x="0" y="257168"/>
                </a:lnTo>
                <a:lnTo>
                  <a:pt x="679528" y="0"/>
                </a:lnTo>
                <a:close/>
              </a:path>
            </a:pathLst>
          </a:cu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218544" tIns="246076" rIns="218544" bIns="246076" numCol="1" spcCol="1270" anchor="ctr" anchorCtr="0">
            <a:noAutofit/>
          </a:bodyPr>
          <a:lstStyle/>
          <a:p>
            <a:pPr lvl="0"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Детский портал  Солнышко</a:t>
            </a:r>
            <a:endParaRPr lang="ru-RU" sz="24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2418003" y="4677524"/>
            <a:ext cx="2082609" cy="2174672"/>
          </a:xfrm>
          <a:custGeom>
            <a:avLst/>
            <a:gdLst>
              <a:gd name="connsiteX0" fmla="*/ 0 w 1359057"/>
              <a:gd name="connsiteY0" fmla="*/ 591190 h 1182379"/>
              <a:gd name="connsiteX1" fmla="*/ 295595 w 1359057"/>
              <a:gd name="connsiteY1" fmla="*/ 0 h 1182379"/>
              <a:gd name="connsiteX2" fmla="*/ 1063462 w 1359057"/>
              <a:gd name="connsiteY2" fmla="*/ 0 h 1182379"/>
              <a:gd name="connsiteX3" fmla="*/ 1359057 w 1359057"/>
              <a:gd name="connsiteY3" fmla="*/ 591190 h 1182379"/>
              <a:gd name="connsiteX4" fmla="*/ 1063462 w 1359057"/>
              <a:gd name="connsiteY4" fmla="*/ 1182379 h 1182379"/>
              <a:gd name="connsiteX5" fmla="*/ 295595 w 1359057"/>
              <a:gd name="connsiteY5" fmla="*/ 1182379 h 1182379"/>
              <a:gd name="connsiteX6" fmla="*/ 0 w 1359057"/>
              <a:gd name="connsiteY6" fmla="*/ 591190 h 118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9057" h="1182379">
                <a:moveTo>
                  <a:pt x="679528" y="0"/>
                </a:moveTo>
                <a:lnTo>
                  <a:pt x="1359057" y="257168"/>
                </a:lnTo>
                <a:lnTo>
                  <a:pt x="1359057" y="925211"/>
                </a:lnTo>
                <a:lnTo>
                  <a:pt x="679528" y="1182379"/>
                </a:lnTo>
                <a:lnTo>
                  <a:pt x="0" y="925211"/>
                </a:lnTo>
                <a:lnTo>
                  <a:pt x="0" y="257168"/>
                </a:lnTo>
                <a:lnTo>
                  <a:pt x="67952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4254" tIns="211786" rIns="184254" bIns="211786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kern="12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2341094" y="2483778"/>
            <a:ext cx="2082609" cy="2174672"/>
          </a:xfrm>
          <a:custGeom>
            <a:avLst/>
            <a:gdLst>
              <a:gd name="connsiteX0" fmla="*/ 0 w 1359057"/>
              <a:gd name="connsiteY0" fmla="*/ 591190 h 1182379"/>
              <a:gd name="connsiteX1" fmla="*/ 295595 w 1359057"/>
              <a:gd name="connsiteY1" fmla="*/ 0 h 1182379"/>
              <a:gd name="connsiteX2" fmla="*/ 1063462 w 1359057"/>
              <a:gd name="connsiteY2" fmla="*/ 0 h 1182379"/>
              <a:gd name="connsiteX3" fmla="*/ 1359057 w 1359057"/>
              <a:gd name="connsiteY3" fmla="*/ 591190 h 1182379"/>
              <a:gd name="connsiteX4" fmla="*/ 1063462 w 1359057"/>
              <a:gd name="connsiteY4" fmla="*/ 1182379 h 1182379"/>
              <a:gd name="connsiteX5" fmla="*/ 295595 w 1359057"/>
              <a:gd name="connsiteY5" fmla="*/ 1182379 h 1182379"/>
              <a:gd name="connsiteX6" fmla="*/ 0 w 1359057"/>
              <a:gd name="connsiteY6" fmla="*/ 591190 h 118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9057" h="1182379">
                <a:moveTo>
                  <a:pt x="679528" y="0"/>
                </a:moveTo>
                <a:lnTo>
                  <a:pt x="1359057" y="257168"/>
                </a:lnTo>
                <a:lnTo>
                  <a:pt x="1359057" y="925211"/>
                </a:lnTo>
                <a:lnTo>
                  <a:pt x="679528" y="1182379"/>
                </a:lnTo>
                <a:lnTo>
                  <a:pt x="0" y="925211"/>
                </a:lnTo>
                <a:lnTo>
                  <a:pt x="0" y="257168"/>
                </a:lnTo>
                <a:lnTo>
                  <a:pt x="679528" y="0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218544" tIns="246076" rIns="218544" bIns="246076" numCol="1" spcCol="1270" anchor="ctr" anchorCtr="0">
            <a:noAutofit/>
          </a:bodyPr>
          <a:lstStyle/>
          <a:p>
            <a:pPr lvl="0"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kern="1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Мурзилка</a:t>
            </a:r>
            <a:r>
              <a:rPr lang="ru-RU" sz="2400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град</a:t>
            </a:r>
            <a:endParaRPr lang="ru-RU" sz="24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06417" y="2926104"/>
            <a:ext cx="2839751" cy="1309256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Полилиния 14"/>
          <p:cNvSpPr/>
          <p:nvPr/>
        </p:nvSpPr>
        <p:spPr>
          <a:xfrm>
            <a:off x="258483" y="2483778"/>
            <a:ext cx="2082611" cy="2174672"/>
          </a:xfrm>
          <a:custGeom>
            <a:avLst/>
            <a:gdLst>
              <a:gd name="connsiteX0" fmla="*/ 0 w 1359057"/>
              <a:gd name="connsiteY0" fmla="*/ 591190 h 1182379"/>
              <a:gd name="connsiteX1" fmla="*/ 295595 w 1359057"/>
              <a:gd name="connsiteY1" fmla="*/ 0 h 1182379"/>
              <a:gd name="connsiteX2" fmla="*/ 1063462 w 1359057"/>
              <a:gd name="connsiteY2" fmla="*/ 0 h 1182379"/>
              <a:gd name="connsiteX3" fmla="*/ 1359057 w 1359057"/>
              <a:gd name="connsiteY3" fmla="*/ 591190 h 1182379"/>
              <a:gd name="connsiteX4" fmla="*/ 1063462 w 1359057"/>
              <a:gd name="connsiteY4" fmla="*/ 1182379 h 1182379"/>
              <a:gd name="connsiteX5" fmla="*/ 295595 w 1359057"/>
              <a:gd name="connsiteY5" fmla="*/ 1182379 h 1182379"/>
              <a:gd name="connsiteX6" fmla="*/ 0 w 1359057"/>
              <a:gd name="connsiteY6" fmla="*/ 591190 h 118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9057" h="1182379">
                <a:moveTo>
                  <a:pt x="679528" y="0"/>
                </a:moveTo>
                <a:lnTo>
                  <a:pt x="1359057" y="257168"/>
                </a:lnTo>
                <a:lnTo>
                  <a:pt x="1359057" y="925211"/>
                </a:lnTo>
                <a:lnTo>
                  <a:pt x="679528" y="1182379"/>
                </a:lnTo>
                <a:lnTo>
                  <a:pt x="0" y="925211"/>
                </a:lnTo>
                <a:lnTo>
                  <a:pt x="0" y="257168"/>
                </a:lnTo>
                <a:lnTo>
                  <a:pt x="679528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solidFill>
              <a:srgbClr val="0070C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4254" tIns="211786" rIns="184255" bIns="211786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kern="12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6583223" y="4584155"/>
            <a:ext cx="2082609" cy="2174672"/>
          </a:xfrm>
          <a:custGeom>
            <a:avLst/>
            <a:gdLst>
              <a:gd name="connsiteX0" fmla="*/ 0 w 1359057"/>
              <a:gd name="connsiteY0" fmla="*/ 591190 h 1182379"/>
              <a:gd name="connsiteX1" fmla="*/ 295595 w 1359057"/>
              <a:gd name="connsiteY1" fmla="*/ 0 h 1182379"/>
              <a:gd name="connsiteX2" fmla="*/ 1063462 w 1359057"/>
              <a:gd name="connsiteY2" fmla="*/ 0 h 1182379"/>
              <a:gd name="connsiteX3" fmla="*/ 1359057 w 1359057"/>
              <a:gd name="connsiteY3" fmla="*/ 591190 h 1182379"/>
              <a:gd name="connsiteX4" fmla="*/ 1063462 w 1359057"/>
              <a:gd name="connsiteY4" fmla="*/ 1182379 h 1182379"/>
              <a:gd name="connsiteX5" fmla="*/ 295595 w 1359057"/>
              <a:gd name="connsiteY5" fmla="*/ 1182379 h 1182379"/>
              <a:gd name="connsiteX6" fmla="*/ 0 w 1359057"/>
              <a:gd name="connsiteY6" fmla="*/ 591190 h 118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9057" h="1182379">
                <a:moveTo>
                  <a:pt x="679528" y="0"/>
                </a:moveTo>
                <a:lnTo>
                  <a:pt x="1359057" y="257168"/>
                </a:lnTo>
                <a:lnTo>
                  <a:pt x="1359057" y="925211"/>
                </a:lnTo>
                <a:lnTo>
                  <a:pt x="679528" y="1182379"/>
                </a:lnTo>
                <a:lnTo>
                  <a:pt x="0" y="925211"/>
                </a:lnTo>
                <a:lnTo>
                  <a:pt x="0" y="257168"/>
                </a:lnTo>
                <a:lnTo>
                  <a:pt x="679528" y="0"/>
                </a:lnTo>
                <a:close/>
              </a:path>
            </a:pathLst>
          </a:cu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218544" tIns="246076" rIns="218544" bIns="246076" numCol="1" spcCol="1270" anchor="ctr" anchorCtr="0">
            <a:noAutofit/>
          </a:bodyPr>
          <a:lstStyle/>
          <a:p>
            <a:pPr lvl="0"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Сайт </a:t>
            </a:r>
            <a:r>
              <a:rPr lang="ru-RU" sz="2400" kern="1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Занкова</a:t>
            </a:r>
            <a:endParaRPr lang="ru-RU" sz="24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4500610" y="4609033"/>
            <a:ext cx="2082611" cy="2174672"/>
          </a:xfrm>
          <a:custGeom>
            <a:avLst/>
            <a:gdLst>
              <a:gd name="connsiteX0" fmla="*/ 0 w 1359057"/>
              <a:gd name="connsiteY0" fmla="*/ 591190 h 1182379"/>
              <a:gd name="connsiteX1" fmla="*/ 295595 w 1359057"/>
              <a:gd name="connsiteY1" fmla="*/ 0 h 1182379"/>
              <a:gd name="connsiteX2" fmla="*/ 1063462 w 1359057"/>
              <a:gd name="connsiteY2" fmla="*/ 0 h 1182379"/>
              <a:gd name="connsiteX3" fmla="*/ 1359057 w 1359057"/>
              <a:gd name="connsiteY3" fmla="*/ 591190 h 1182379"/>
              <a:gd name="connsiteX4" fmla="*/ 1063462 w 1359057"/>
              <a:gd name="connsiteY4" fmla="*/ 1182379 h 1182379"/>
              <a:gd name="connsiteX5" fmla="*/ 295595 w 1359057"/>
              <a:gd name="connsiteY5" fmla="*/ 1182379 h 1182379"/>
              <a:gd name="connsiteX6" fmla="*/ 0 w 1359057"/>
              <a:gd name="connsiteY6" fmla="*/ 591190 h 118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9057" h="1182379">
                <a:moveTo>
                  <a:pt x="679528" y="0"/>
                </a:moveTo>
                <a:lnTo>
                  <a:pt x="1359057" y="257168"/>
                </a:lnTo>
                <a:lnTo>
                  <a:pt x="1359057" y="925211"/>
                </a:lnTo>
                <a:lnTo>
                  <a:pt x="679528" y="1182379"/>
                </a:lnTo>
                <a:lnTo>
                  <a:pt x="0" y="925211"/>
                </a:lnTo>
                <a:lnTo>
                  <a:pt x="0" y="257168"/>
                </a:lnTo>
                <a:lnTo>
                  <a:pt x="679528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>
            <a:solidFill>
              <a:srgbClr val="00B0F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hueOff val="0"/>
              <a:satOff val="0"/>
              <a:lumOff val="0"/>
              <a:alphaOff val="0"/>
            </a:schemeClr>
          </a:fillRef>
          <a:effectRef idx="0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4254" tIns="211786" rIns="184255" bIns="211786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4500612" y="2412609"/>
            <a:ext cx="2082609" cy="2174672"/>
          </a:xfrm>
          <a:custGeom>
            <a:avLst/>
            <a:gdLst>
              <a:gd name="connsiteX0" fmla="*/ 0 w 1359057"/>
              <a:gd name="connsiteY0" fmla="*/ 591190 h 1182379"/>
              <a:gd name="connsiteX1" fmla="*/ 295595 w 1359057"/>
              <a:gd name="connsiteY1" fmla="*/ 0 h 1182379"/>
              <a:gd name="connsiteX2" fmla="*/ 1063462 w 1359057"/>
              <a:gd name="connsiteY2" fmla="*/ 0 h 1182379"/>
              <a:gd name="connsiteX3" fmla="*/ 1359057 w 1359057"/>
              <a:gd name="connsiteY3" fmla="*/ 591190 h 1182379"/>
              <a:gd name="connsiteX4" fmla="*/ 1063462 w 1359057"/>
              <a:gd name="connsiteY4" fmla="*/ 1182379 h 1182379"/>
              <a:gd name="connsiteX5" fmla="*/ 295595 w 1359057"/>
              <a:gd name="connsiteY5" fmla="*/ 1182379 h 1182379"/>
              <a:gd name="connsiteX6" fmla="*/ 0 w 1359057"/>
              <a:gd name="connsiteY6" fmla="*/ 591190 h 118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9057" h="1182379">
                <a:moveTo>
                  <a:pt x="679528" y="0"/>
                </a:moveTo>
                <a:lnTo>
                  <a:pt x="1359057" y="257168"/>
                </a:lnTo>
                <a:lnTo>
                  <a:pt x="1359057" y="925211"/>
                </a:lnTo>
                <a:lnTo>
                  <a:pt x="679528" y="1182379"/>
                </a:lnTo>
                <a:lnTo>
                  <a:pt x="0" y="925211"/>
                </a:lnTo>
                <a:lnTo>
                  <a:pt x="0" y="257168"/>
                </a:lnTo>
                <a:lnTo>
                  <a:pt x="679528" y="0"/>
                </a:ln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218544" tIns="246076" rIns="218544" bIns="246076" numCol="1" spcCol="1270" anchor="ctr" anchorCtr="0">
            <a:noAutofit/>
          </a:bodyPr>
          <a:lstStyle/>
          <a:p>
            <a:pPr lvl="0"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Страна мастеров</a:t>
            </a:r>
            <a:endParaRPr lang="ru-RU" sz="24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6583221" y="2409483"/>
            <a:ext cx="2082611" cy="2174672"/>
          </a:xfrm>
          <a:custGeom>
            <a:avLst/>
            <a:gdLst>
              <a:gd name="connsiteX0" fmla="*/ 0 w 1359057"/>
              <a:gd name="connsiteY0" fmla="*/ 591190 h 1182379"/>
              <a:gd name="connsiteX1" fmla="*/ 295595 w 1359057"/>
              <a:gd name="connsiteY1" fmla="*/ 0 h 1182379"/>
              <a:gd name="connsiteX2" fmla="*/ 1063462 w 1359057"/>
              <a:gd name="connsiteY2" fmla="*/ 0 h 1182379"/>
              <a:gd name="connsiteX3" fmla="*/ 1359057 w 1359057"/>
              <a:gd name="connsiteY3" fmla="*/ 591190 h 1182379"/>
              <a:gd name="connsiteX4" fmla="*/ 1063462 w 1359057"/>
              <a:gd name="connsiteY4" fmla="*/ 1182379 h 1182379"/>
              <a:gd name="connsiteX5" fmla="*/ 295595 w 1359057"/>
              <a:gd name="connsiteY5" fmla="*/ 1182379 h 1182379"/>
              <a:gd name="connsiteX6" fmla="*/ 0 w 1359057"/>
              <a:gd name="connsiteY6" fmla="*/ 591190 h 118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9057" h="1182379">
                <a:moveTo>
                  <a:pt x="679528" y="0"/>
                </a:moveTo>
                <a:lnTo>
                  <a:pt x="1359057" y="257168"/>
                </a:lnTo>
                <a:lnTo>
                  <a:pt x="1359057" y="925211"/>
                </a:lnTo>
                <a:lnTo>
                  <a:pt x="679528" y="1182379"/>
                </a:lnTo>
                <a:lnTo>
                  <a:pt x="0" y="925211"/>
                </a:lnTo>
                <a:lnTo>
                  <a:pt x="0" y="257168"/>
                </a:lnTo>
                <a:lnTo>
                  <a:pt x="679528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38100">
            <a:solidFill>
              <a:srgbClr val="92D05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4254" tIns="211786" rIns="184255" bIns="211786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kern="120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919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6" grpId="0" animBg="1"/>
      <p:bldP spid="10" grpId="0" animBg="1"/>
      <p:bldP spid="12" grpId="0" animBg="1"/>
      <p:bldP spid="13" grpId="0" animBg="1"/>
      <p:bldP spid="15" grpId="0" animBg="1"/>
      <p:bldP spid="19" grpId="0" animBg="1"/>
      <p:bldP spid="21" grpId="0" animBg="1"/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28" y="2492896"/>
            <a:ext cx="7236296" cy="4070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28" y="2492895"/>
            <a:ext cx="7236296" cy="4070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120" y="2492896"/>
            <a:ext cx="7236296" cy="40704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28" y="2492893"/>
            <a:ext cx="7236296" cy="4070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120" y="2492894"/>
            <a:ext cx="7236296" cy="4070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08" y="2498024"/>
            <a:ext cx="7218049" cy="4060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95" y="2492896"/>
            <a:ext cx="7211929" cy="40567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434" y="2470806"/>
            <a:ext cx="7251201" cy="40788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26399"/>
            <a:ext cx="2267744" cy="219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56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9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8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467544" y="196057"/>
            <a:ext cx="6090888" cy="185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/>
            <a:r>
              <a:rPr lang="ru-RU" altLang="ru-RU" sz="3600" dirty="0" smtClean="0">
                <a:solidFill>
                  <a:srgbClr val="003399"/>
                </a:solidFill>
                <a:latin typeface="Times New Roman" pitchFamily="18" charset="0"/>
              </a:rPr>
              <a:t>Получение, поиск и фиксация информации</a:t>
            </a:r>
            <a:r>
              <a:rPr lang="ru-RU" altLang="ru-RU" dirty="0" smtClean="0">
                <a:latin typeface="Times New Roman" pitchFamily="18" charset="0"/>
              </a:rPr>
              <a:t/>
            </a:r>
            <a:br>
              <a:rPr lang="ru-RU" altLang="ru-RU" dirty="0" smtClean="0">
                <a:latin typeface="Times New Roman" pitchFamily="18" charset="0"/>
              </a:rPr>
            </a:br>
            <a:endParaRPr lang="ru-RU" altLang="ru-RU" dirty="0"/>
          </a:p>
        </p:txBody>
      </p:sp>
      <p:pic>
        <p:nvPicPr>
          <p:cNvPr id="3" name="Picture 4" descr="2ч 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1" t="62473" r="4277" b="2202"/>
          <a:stretch>
            <a:fillRect/>
          </a:stretch>
        </p:blipFill>
        <p:spPr bwMode="auto">
          <a:xfrm>
            <a:off x="2378815" y="3203599"/>
            <a:ext cx="4832000" cy="335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7"/>
          <p:cNvSpPr>
            <a:spLocks noChangeArrowheads="1"/>
          </p:cNvSpPr>
          <p:nvPr/>
        </p:nvSpPr>
        <p:spPr bwMode="auto">
          <a:xfrm>
            <a:off x="251520" y="2372602"/>
            <a:ext cx="7200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rgbClr val="002060"/>
                </a:solidFill>
              </a:rPr>
              <a:t>Работа с рисунком, иллюстрацией в учебнике как с источником информации .</a:t>
            </a:r>
          </a:p>
        </p:txBody>
      </p:sp>
    </p:spTree>
    <p:extLst>
      <p:ext uri="{BB962C8B-B14F-4D97-AF65-F5344CB8AC3E}">
        <p14:creationId xmlns:p14="http://schemas.microsoft.com/office/powerpoint/2010/main" val="184650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75139" y="260920"/>
            <a:ext cx="4118023" cy="2015952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ru-RU" sz="1800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Личностные УУД:</a:t>
            </a: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ru-RU" sz="19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представление</a:t>
            </a: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о своей</a:t>
            </a: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гражданской идентичности в </a:t>
            </a: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форме осознания «Я» как </a:t>
            </a: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ru-RU" sz="18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гражданина России</a:t>
            </a:r>
          </a:p>
          <a:p>
            <a:pPr eaLnBrk="1" fontAlgn="auto" hangingPunct="1">
              <a:lnSpc>
                <a:spcPct val="11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47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9" t="16837" r="50815" b="10768"/>
          <a:stretch>
            <a:fillRect/>
          </a:stretch>
        </p:blipFill>
        <p:spPr bwMode="auto">
          <a:xfrm>
            <a:off x="225451" y="404664"/>
            <a:ext cx="4443117" cy="5976392"/>
          </a:xfrm>
          <a:prstGeom prst="rect">
            <a:avLst/>
          </a:prstGeom>
          <a:ln>
            <a:solidFill>
              <a:srgbClr val="0070C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Содержимое 2"/>
          <p:cNvSpPr txBox="1">
            <a:spLocks/>
          </p:cNvSpPr>
          <p:nvPr/>
        </p:nvSpPr>
        <p:spPr bwMode="auto">
          <a:xfrm>
            <a:off x="4882878" y="2493032"/>
            <a:ext cx="4089349" cy="151216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500" i="1" dirty="0">
                <a:solidFill>
                  <a:srgbClr val="002060"/>
                </a:solidFill>
                <a:latin typeface="Arial" charset="0"/>
                <a:cs typeface="Arial" charset="0"/>
              </a:rPr>
              <a:t>Познавательные УУД: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500" i="1" dirty="0">
                <a:solidFill>
                  <a:srgbClr val="002060"/>
                </a:solidFill>
                <a:latin typeface="Arial" charset="0"/>
                <a:cs typeface="Arial" charset="0"/>
              </a:rPr>
              <a:t>осуществлять поиск необходимой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500" i="1" dirty="0">
                <a:solidFill>
                  <a:srgbClr val="002060"/>
                </a:solidFill>
                <a:latin typeface="Arial" charset="0"/>
                <a:cs typeface="Arial" charset="0"/>
              </a:rPr>
              <a:t>информации   для  выполнения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500" i="1" dirty="0">
                <a:solidFill>
                  <a:srgbClr val="002060"/>
                </a:solidFill>
                <a:latin typeface="Arial" charset="0"/>
                <a:cs typeface="Arial" charset="0"/>
              </a:rPr>
              <a:t>учебного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500" i="1" dirty="0">
                <a:solidFill>
                  <a:srgbClr val="002060"/>
                </a:solidFill>
                <a:latin typeface="Arial" charset="0"/>
                <a:cs typeface="Arial" charset="0"/>
              </a:rPr>
              <a:t>задания;</a:t>
            </a:r>
            <a:r>
              <a:rPr lang="en-US" sz="1500" i="1" dirty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ru-RU" sz="1500" i="1" dirty="0">
                <a:solidFill>
                  <a:srgbClr val="002060"/>
                </a:solidFill>
                <a:latin typeface="Arial" charset="0"/>
                <a:cs typeface="Arial" charset="0"/>
              </a:rPr>
              <a:t>пользоваться</a:t>
            </a:r>
            <a:r>
              <a:rPr lang="en-US" sz="1500" i="1" dirty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ru-RU" sz="1500" i="1" dirty="0" err="1">
                <a:solidFill>
                  <a:srgbClr val="002060"/>
                </a:solidFill>
                <a:latin typeface="Arial" charset="0"/>
                <a:cs typeface="Arial" charset="0"/>
              </a:rPr>
              <a:t>знаково</a:t>
            </a:r>
            <a:r>
              <a:rPr lang="ru-RU" sz="1500" i="1" dirty="0">
                <a:solidFill>
                  <a:srgbClr val="002060"/>
                </a:solidFill>
                <a:latin typeface="Arial" charset="0"/>
                <a:cs typeface="Arial" charset="0"/>
              </a:rPr>
              <a:t>-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sz="1500" i="1" dirty="0">
                <a:solidFill>
                  <a:srgbClr val="002060"/>
                </a:solidFill>
                <a:latin typeface="Arial" charset="0"/>
                <a:cs typeface="Arial" charset="0"/>
              </a:rPr>
              <a:t>символическими средствами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4850731" y="4293096"/>
            <a:ext cx="4121496" cy="9366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normAutofit fontScale="92500" lnSpcReduction="2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500" i="1" dirty="0">
                <a:solidFill>
                  <a:srgbClr val="002060"/>
                </a:solidFill>
                <a:latin typeface="Arial" charset="0"/>
                <a:cs typeface="Arial" pitchFamily="34" charset="0"/>
              </a:rPr>
              <a:t>Регулятивные УУД: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500" i="1" dirty="0">
                <a:solidFill>
                  <a:srgbClr val="002060"/>
                </a:solidFill>
                <a:latin typeface="Arial" charset="0"/>
                <a:cs typeface="Arial" pitchFamily="34" charset="0"/>
              </a:rPr>
              <a:t>планировать 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500" i="1" dirty="0">
                <a:solidFill>
                  <a:srgbClr val="002060"/>
                </a:solidFill>
                <a:latin typeface="Arial" charset="0"/>
                <a:cs typeface="Arial" pitchFamily="34" charset="0"/>
              </a:rPr>
              <a:t>свои действия в соответствии с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500" i="1" dirty="0" err="1">
                <a:solidFill>
                  <a:srgbClr val="002060"/>
                </a:solidFill>
                <a:latin typeface="Arial" charset="0"/>
                <a:cs typeface="Arial" pitchFamily="34" charset="0"/>
              </a:rPr>
              <a:t>п</a:t>
            </a:r>
            <a:r>
              <a:rPr lang="ru-RU" sz="1500" i="1" dirty="0">
                <a:solidFill>
                  <a:srgbClr val="002060"/>
                </a:solidFill>
                <a:latin typeface="Arial" charset="0"/>
                <a:cs typeface="Arial" pitchFamily="34" charset="0"/>
              </a:rPr>
              <a:t>оставленной задачей</a:t>
            </a:r>
            <a:r>
              <a:rPr lang="ru-RU" sz="1500" i="1" dirty="0">
                <a:solidFill>
                  <a:schemeClr val="accent1">
                    <a:lumMod val="50000"/>
                  </a:schemeClr>
                </a:solidFill>
                <a:latin typeface="Arial" charset="0"/>
                <a:cs typeface="Arial" pitchFamily="34" charset="0"/>
              </a:rPr>
              <a:t>.</a:t>
            </a:r>
          </a:p>
        </p:txBody>
      </p:sp>
      <p:sp>
        <p:nvSpPr>
          <p:cNvPr id="6151" name="Содержимое 2"/>
          <p:cNvSpPr txBox="1">
            <a:spLocks/>
          </p:cNvSpPr>
          <p:nvPr/>
        </p:nvSpPr>
        <p:spPr bwMode="auto">
          <a:xfrm>
            <a:off x="4875139" y="5589588"/>
            <a:ext cx="4097088" cy="100806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1500" i="1" dirty="0">
                <a:solidFill>
                  <a:srgbClr val="002060"/>
                </a:solidFill>
                <a:latin typeface="Arial" charset="0"/>
                <a:cs typeface="Arial" charset="0"/>
              </a:rPr>
              <a:t>Коммуникативные УУД: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1500" i="1" dirty="0">
                <a:solidFill>
                  <a:srgbClr val="002060"/>
                </a:solidFill>
                <a:latin typeface="Arial" charset="0"/>
                <a:cs typeface="Arial" charset="0"/>
              </a:rPr>
              <a:t>формулировать собственное мнение и позицию</a:t>
            </a:r>
            <a:r>
              <a:rPr lang="ru-RU" sz="1500" i="1" dirty="0">
                <a:solidFill>
                  <a:schemeClr val="accent1">
                    <a:lumMod val="50000"/>
                  </a:schemeClr>
                </a:solidFill>
                <a:latin typeface="Arial" charset="0"/>
                <a:cs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792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648929" y="266700"/>
            <a:ext cx="3429000" cy="6858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b="1" kern="1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Impact"/>
              </a:rPr>
              <a:t>С Н Е Г    </a:t>
            </a:r>
          </a:p>
        </p:txBody>
      </p:sp>
      <p:sp>
        <p:nvSpPr>
          <p:cNvPr id="16389" name="WordArt 5"/>
          <p:cNvSpPr>
            <a:spLocks noChangeArrowheads="1" noChangeShapeType="1" noTextEdit="1"/>
          </p:cNvSpPr>
          <p:nvPr/>
        </p:nvSpPr>
        <p:spPr bwMode="auto">
          <a:xfrm>
            <a:off x="5105400" y="228600"/>
            <a:ext cx="3429000" cy="762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kern="10" dirty="0">
                <a:ln w="50800"/>
                <a:solidFill>
                  <a:schemeClr val="bg1">
                    <a:shade val="50000"/>
                  </a:schemeClr>
                </a:solidFill>
                <a:latin typeface="Impact"/>
              </a:rPr>
              <a:t>     </a:t>
            </a:r>
            <a:r>
              <a:rPr lang="ru-RU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Impact"/>
              </a:rPr>
              <a:t>Л Ё Д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929058" y="1371600"/>
            <a:ext cx="1252542" cy="646331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>
                <a:solidFill>
                  <a:srgbClr val="FF0000"/>
                </a:solidFill>
              </a:rPr>
              <a:t>цвет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3657600" y="2667000"/>
            <a:ext cx="2286000" cy="461665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0000"/>
                </a:solidFill>
              </a:rPr>
              <a:t>прозрачность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3810000" y="3962400"/>
            <a:ext cx="2133600" cy="954107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FF0000"/>
                </a:solidFill>
              </a:rPr>
              <a:t>По  ощущению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3733800" y="5410200"/>
            <a:ext cx="2362200" cy="830997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0000"/>
                </a:solidFill>
              </a:rPr>
              <a:t>Состояние в тепле</a:t>
            </a:r>
          </a:p>
        </p:txBody>
      </p:sp>
      <p:pic>
        <p:nvPicPr>
          <p:cNvPr id="16397" name="Picture 13" descr="сканирование0001"/>
          <p:cNvPicPr>
            <a:picLocks noChangeAspect="1" noChangeArrowheads="1"/>
          </p:cNvPicPr>
          <p:nvPr/>
        </p:nvPicPr>
        <p:blipFill>
          <a:blip r:embed="rId2"/>
          <a:srcRect l="10001" t="26427" r="47501" b="54355"/>
          <a:stretch>
            <a:fillRect/>
          </a:stretch>
        </p:blipFill>
        <p:spPr bwMode="auto">
          <a:xfrm>
            <a:off x="609600" y="1066800"/>
            <a:ext cx="2514600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98" name="Picture 14" descr="сканирование0001"/>
          <p:cNvPicPr>
            <a:picLocks noChangeAspect="1" noChangeArrowheads="1"/>
          </p:cNvPicPr>
          <p:nvPr/>
        </p:nvPicPr>
        <p:blipFill>
          <a:blip r:embed="rId2"/>
          <a:srcRect l="11226" t="48936" r="48363" b="32497"/>
          <a:stretch>
            <a:fillRect/>
          </a:stretch>
        </p:blipFill>
        <p:spPr bwMode="auto">
          <a:xfrm>
            <a:off x="609600" y="2362200"/>
            <a:ext cx="2514600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99" name="Picture 15" descr="сканирование0001"/>
          <p:cNvPicPr>
            <a:picLocks noChangeAspect="1" noChangeArrowheads="1"/>
          </p:cNvPicPr>
          <p:nvPr/>
        </p:nvPicPr>
        <p:blipFill>
          <a:blip r:embed="rId2"/>
          <a:srcRect l="48178" t="26427" r="23930" b="54355"/>
          <a:stretch>
            <a:fillRect/>
          </a:stretch>
        </p:blipFill>
        <p:spPr bwMode="auto">
          <a:xfrm>
            <a:off x="6248400" y="1066800"/>
            <a:ext cx="24384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400" name="Picture 16" descr="сканирование0001"/>
          <p:cNvPicPr>
            <a:picLocks noChangeAspect="1" noChangeArrowheads="1"/>
          </p:cNvPicPr>
          <p:nvPr/>
        </p:nvPicPr>
        <p:blipFill>
          <a:blip r:embed="rId2"/>
          <a:srcRect l="10379" t="71289" r="60216" b="9836"/>
          <a:stretch>
            <a:fillRect/>
          </a:stretch>
        </p:blipFill>
        <p:spPr bwMode="auto">
          <a:xfrm>
            <a:off x="685800" y="3810000"/>
            <a:ext cx="2501900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401" name="Picture 17" descr="сканирование0001"/>
          <p:cNvPicPr>
            <a:picLocks noChangeAspect="1" noChangeArrowheads="1"/>
          </p:cNvPicPr>
          <p:nvPr/>
        </p:nvPicPr>
        <p:blipFill>
          <a:blip r:embed="rId2"/>
          <a:srcRect l="50769" t="48936" r="12079" b="31915"/>
          <a:stretch>
            <a:fillRect/>
          </a:stretch>
        </p:blipFill>
        <p:spPr bwMode="auto">
          <a:xfrm>
            <a:off x="6324600" y="2286000"/>
            <a:ext cx="2438400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403" name="Picture 19" descr="сканирование0001"/>
          <p:cNvPicPr>
            <a:picLocks noChangeAspect="1" noChangeArrowheads="1"/>
          </p:cNvPicPr>
          <p:nvPr/>
        </p:nvPicPr>
        <p:blipFill>
          <a:blip r:embed="rId2"/>
          <a:srcRect l="44974" t="71524" r="25621" b="9836"/>
          <a:stretch>
            <a:fillRect/>
          </a:stretch>
        </p:blipFill>
        <p:spPr bwMode="auto">
          <a:xfrm>
            <a:off x="6400800" y="3733800"/>
            <a:ext cx="2362200" cy="106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404" name="Picture 20" descr="сканирование0001"/>
          <p:cNvPicPr>
            <a:picLocks noChangeAspect="1" noChangeArrowheads="1"/>
          </p:cNvPicPr>
          <p:nvPr/>
        </p:nvPicPr>
        <p:blipFill>
          <a:blip r:embed="rId2"/>
          <a:srcRect l="12549" t="1201" r="53120" b="79575"/>
          <a:stretch>
            <a:fillRect/>
          </a:stretch>
        </p:blipFill>
        <p:spPr bwMode="auto">
          <a:xfrm>
            <a:off x="762000" y="5181600"/>
            <a:ext cx="2438400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405" name="Picture 21" descr="сканирование0001"/>
          <p:cNvPicPr>
            <a:picLocks noChangeAspect="1" noChangeArrowheads="1"/>
          </p:cNvPicPr>
          <p:nvPr/>
        </p:nvPicPr>
        <p:blipFill>
          <a:blip r:embed="rId2"/>
          <a:srcRect l="53120" t="1201" r="12549" b="79575"/>
          <a:stretch>
            <a:fillRect/>
          </a:stretch>
        </p:blipFill>
        <p:spPr bwMode="auto">
          <a:xfrm>
            <a:off x="6400800" y="5181600"/>
            <a:ext cx="2362200" cy="99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406" name="Text Box 22"/>
          <p:cNvSpPr txBox="1">
            <a:spLocks noChangeArrowheads="1"/>
          </p:cNvSpPr>
          <p:nvPr/>
        </p:nvSpPr>
        <p:spPr bwMode="auto">
          <a:xfrm>
            <a:off x="2063750" y="1735138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2060"/>
                </a:solidFill>
              </a:rPr>
              <a:t>БЕЛЫЙ</a:t>
            </a:r>
          </a:p>
        </p:txBody>
      </p:sp>
      <p:sp>
        <p:nvSpPr>
          <p:cNvPr id="16407" name="Text Box 23"/>
          <p:cNvSpPr txBox="1">
            <a:spLocks noChangeArrowheads="1"/>
          </p:cNvSpPr>
          <p:nvPr/>
        </p:nvSpPr>
        <p:spPr bwMode="auto">
          <a:xfrm>
            <a:off x="6184900" y="1644650"/>
            <a:ext cx="205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2060"/>
                </a:solidFill>
              </a:rPr>
              <a:t>БЕСЦВЕТНЫЙ</a:t>
            </a:r>
          </a:p>
        </p:txBody>
      </p:sp>
      <p:sp>
        <p:nvSpPr>
          <p:cNvPr id="16408" name="Text Box 24"/>
          <p:cNvSpPr txBox="1">
            <a:spLocks noChangeArrowheads="1"/>
          </p:cNvSpPr>
          <p:nvPr/>
        </p:nvSpPr>
        <p:spPr bwMode="auto">
          <a:xfrm>
            <a:off x="784225" y="3187700"/>
            <a:ext cx="2514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2060"/>
                </a:solidFill>
              </a:rPr>
              <a:t>НЕПРОЗРАЧНЫЙ</a:t>
            </a:r>
          </a:p>
        </p:txBody>
      </p:sp>
      <p:sp>
        <p:nvSpPr>
          <p:cNvPr id="16409" name="Text Box 25"/>
          <p:cNvSpPr txBox="1">
            <a:spLocks noChangeArrowheads="1"/>
          </p:cNvSpPr>
          <p:nvPr/>
        </p:nvSpPr>
        <p:spPr bwMode="auto">
          <a:xfrm>
            <a:off x="6245225" y="3095625"/>
            <a:ext cx="2514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2060"/>
                </a:solidFill>
              </a:rPr>
              <a:t>ПРОЗРАЧНЫЙ</a:t>
            </a:r>
          </a:p>
        </p:txBody>
      </p:sp>
      <p:sp>
        <p:nvSpPr>
          <p:cNvPr id="16410" name="Text Box 26"/>
          <p:cNvSpPr txBox="1">
            <a:spLocks noChangeArrowheads="1"/>
          </p:cNvSpPr>
          <p:nvPr/>
        </p:nvSpPr>
        <p:spPr bwMode="auto">
          <a:xfrm>
            <a:off x="1828800" y="4476750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2060"/>
                </a:solidFill>
              </a:rPr>
              <a:t>РЫХЛЫЙ</a:t>
            </a:r>
          </a:p>
        </p:txBody>
      </p:sp>
      <p:sp>
        <p:nvSpPr>
          <p:cNvPr id="16411" name="Text Box 27"/>
          <p:cNvSpPr txBox="1">
            <a:spLocks noChangeArrowheads="1"/>
          </p:cNvSpPr>
          <p:nvPr/>
        </p:nvSpPr>
        <p:spPr bwMode="auto">
          <a:xfrm>
            <a:off x="6334125" y="4464050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2060"/>
                </a:solidFill>
              </a:rPr>
              <a:t>ХРУПКИЙ</a:t>
            </a:r>
          </a:p>
        </p:txBody>
      </p:sp>
    </p:spTree>
    <p:extLst>
      <p:ext uri="{BB962C8B-B14F-4D97-AF65-F5344CB8AC3E}">
        <p14:creationId xmlns:p14="http://schemas.microsoft.com/office/powerpoint/2010/main" val="233655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  <p:bldP spid="16406" grpId="0"/>
      <p:bldP spid="16407" grpId="0"/>
      <p:bldP spid="16408" grpId="0"/>
      <p:bldP spid="16409" grpId="0"/>
      <p:bldP spid="16410" grpId="0"/>
      <p:bldP spid="164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>
            <a:hlinkClick r:id="" action="ppaction://macro?name=wrk_start"/>
          </p:cNvPr>
          <p:cNvSpPr/>
          <p:nvPr/>
        </p:nvSpPr>
        <p:spPr>
          <a:xfrm>
            <a:off x="8051748" y="2374900"/>
            <a:ext cx="504825" cy="40782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Начать тест</a:t>
            </a:r>
          </a:p>
        </p:txBody>
      </p:sp>
      <p:sp>
        <p:nvSpPr>
          <p:cNvPr id="2051" name="Подзаголовок 2"/>
          <p:cNvSpPr>
            <a:spLocks/>
          </p:cNvSpPr>
          <p:nvPr/>
        </p:nvSpPr>
        <p:spPr bwMode="auto">
          <a:xfrm>
            <a:off x="250825" y="6453188"/>
            <a:ext cx="85725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ru-RU" altLang="ru-RU" sz="1000" dirty="0">
                <a:solidFill>
                  <a:srgbClr val="898989"/>
                </a:solidFill>
                <a:latin typeface="Arial" pitchFamily="34" charset="0"/>
                <a:cs typeface="Arial" pitchFamily="34" charset="0"/>
              </a:rPr>
              <a:t>Использован </a:t>
            </a:r>
            <a:r>
              <a:rPr lang="ru-RU" altLang="ru-RU" sz="1000" b="1" dirty="0">
                <a:solidFill>
                  <a:srgbClr val="898989"/>
                </a:solidFill>
                <a:latin typeface="Arial" pitchFamily="34" charset="0"/>
                <a:cs typeface="Arial" pitchFamily="34" charset="0"/>
              </a:rPr>
              <a:t>шаблон создания тестов в </a:t>
            </a:r>
            <a:r>
              <a:rPr lang="en-US" altLang="ru-RU" sz="1000" b="1" dirty="0">
                <a:solidFill>
                  <a:srgbClr val="898989"/>
                </a:solidFill>
                <a:latin typeface="Arial" pitchFamily="34" charset="0"/>
                <a:cs typeface="Arial" pitchFamily="34" charset="0"/>
              </a:rPr>
              <a:t>PowerPoint</a:t>
            </a:r>
            <a:endParaRPr lang="ru-RU" altLang="ru-RU" sz="1000" b="1" dirty="0">
              <a:solidFill>
                <a:srgbClr val="89898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Заголовок 8"/>
          <p:cNvSpPr txBox="1">
            <a:spLocks/>
          </p:cNvSpPr>
          <p:nvPr/>
        </p:nvSpPr>
        <p:spPr bwMode="auto">
          <a:xfrm>
            <a:off x="643914" y="260648"/>
            <a:ext cx="6948264" cy="299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Тест по теме </a:t>
            </a:r>
          </a:p>
          <a:p>
            <a:pPr algn="ctr">
              <a:buFont typeface="Arial" pitchFamily="34" charset="0"/>
              <a:buNone/>
            </a:pP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Вода-растворитель </a:t>
            </a:r>
            <a:endParaRPr lang="ru-RU" alt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None/>
            </a:pPr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Подземные воды»</a:t>
            </a:r>
          </a:p>
          <a:p>
            <a:pPr algn="ctr">
              <a:buFont typeface="Arial" pitchFamily="34" charset="0"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«Окружающий мир 2 класс»</a:t>
            </a:r>
          </a:p>
          <a:p>
            <a:pPr algn="ctr">
              <a:buFont typeface="Arial" pitchFamily="34" charset="0"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Система </a:t>
            </a:r>
            <a:r>
              <a:rPr lang="ru-RU" alt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Л.В.Занкова</a:t>
            </a:r>
            <a:endParaRPr lang="ru-RU" alt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None/>
            </a:pPr>
            <a:endParaRPr lang="ru-RU" altLang="ru-RU" sz="4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None/>
            </a:pPr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pitchFamily="34" charset="0"/>
              <a:buNone/>
            </a:pPr>
            <a:endParaRPr lang="ru-RU" altLang="ru-RU" dirty="0">
              <a:solidFill>
                <a:srgbClr val="898989"/>
              </a:solidFill>
            </a:endParaRPr>
          </a:p>
        </p:txBody>
      </p:sp>
      <p:sp>
        <p:nvSpPr>
          <p:cNvPr id="2053" name="Подзаголовок 9"/>
          <p:cNvSpPr txBox="1">
            <a:spLocks/>
          </p:cNvSpPr>
          <p:nvPr/>
        </p:nvSpPr>
        <p:spPr bwMode="auto">
          <a:xfrm>
            <a:off x="395536" y="3901562"/>
            <a:ext cx="439318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Составила: </a:t>
            </a:r>
          </a:p>
        </p:txBody>
      </p:sp>
      <p:pic>
        <p:nvPicPr>
          <p:cNvPr id="205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3903663"/>
            <a:ext cx="1944687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93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95536" y="276807"/>
            <a:ext cx="6635080" cy="15701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ЭЛЕКТРОННЫЕ ОБРАЗОВАТЕЛЬНЫЕ РЕСУРСЫ</a:t>
            </a:r>
            <a:endParaRPr lang="ru-RU" altLang="ru-RU" sz="32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2564904"/>
            <a:ext cx="8784976" cy="4032448"/>
          </a:xfrm>
        </p:spPr>
        <p:txBody>
          <a:bodyPr>
            <a:noAutofit/>
          </a:bodyPr>
          <a:lstStyle/>
          <a:p>
            <a:pPr marL="900113" indent="-900113">
              <a:buSzPct val="150000"/>
              <a:buBlip>
                <a:blip r:embed="rId2"/>
              </a:buBlip>
            </a:pPr>
            <a:r>
              <a:rPr lang="ru-RU" sz="3600" dirty="0" smtClean="0">
                <a:solidFill>
                  <a:srgbClr val="002060"/>
                </a:solidFill>
              </a:rPr>
              <a:t>Электронные </a:t>
            </a:r>
            <a:r>
              <a:rPr lang="ru-RU" sz="3600" dirty="0">
                <a:solidFill>
                  <a:srgbClr val="002060"/>
                </a:solidFill>
              </a:rPr>
              <a:t>учебные </a:t>
            </a:r>
            <a:r>
              <a:rPr lang="ru-RU" sz="3600" dirty="0" smtClean="0">
                <a:solidFill>
                  <a:srgbClr val="002060"/>
                </a:solidFill>
              </a:rPr>
              <a:t>пособия</a:t>
            </a:r>
          </a:p>
          <a:p>
            <a:pPr marL="900113" indent="-900113">
              <a:buSzPct val="150000"/>
              <a:buBlip>
                <a:blip r:embed="rId2"/>
              </a:buBlip>
            </a:pPr>
            <a:r>
              <a:rPr lang="ru-RU" sz="3600" dirty="0">
                <a:solidFill>
                  <a:srgbClr val="002060"/>
                </a:solidFill>
              </a:rPr>
              <a:t>Электронные образовательные ресурсы информационно-справочного характера </a:t>
            </a:r>
            <a:endParaRPr lang="ru-RU" sz="3600" dirty="0" smtClean="0">
              <a:solidFill>
                <a:srgbClr val="002060"/>
              </a:solidFill>
            </a:endParaRPr>
          </a:p>
          <a:p>
            <a:pPr marL="900113" indent="-900113">
              <a:buSzPct val="150000"/>
              <a:buBlip>
                <a:blip r:embed="rId2"/>
              </a:buBlip>
            </a:pPr>
            <a:r>
              <a:rPr lang="ru-RU" sz="3600" dirty="0">
                <a:solidFill>
                  <a:srgbClr val="002060"/>
                </a:solidFill>
              </a:rPr>
              <a:t>Электронные образовательные ресурсы общекультурного характера </a:t>
            </a:r>
          </a:p>
        </p:txBody>
      </p:sp>
    </p:spTree>
    <p:extLst>
      <p:ext uri="{BB962C8B-B14F-4D97-AF65-F5344CB8AC3E}">
        <p14:creationId xmlns:p14="http://schemas.microsoft.com/office/powerpoint/2010/main" val="2344798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Полилиния 44"/>
          <p:cNvSpPr/>
          <p:nvPr/>
        </p:nvSpPr>
        <p:spPr>
          <a:xfrm>
            <a:off x="794397" y="3709023"/>
            <a:ext cx="2286048" cy="1956303"/>
          </a:xfrm>
          <a:custGeom>
            <a:avLst/>
            <a:gdLst>
              <a:gd name="connsiteX0" fmla="*/ 0 w 1455832"/>
              <a:gd name="connsiteY0" fmla="*/ 624831 h 1249661"/>
              <a:gd name="connsiteX1" fmla="*/ 312415 w 1455832"/>
              <a:gd name="connsiteY1" fmla="*/ 0 h 1249661"/>
              <a:gd name="connsiteX2" fmla="*/ 1143417 w 1455832"/>
              <a:gd name="connsiteY2" fmla="*/ 0 h 1249661"/>
              <a:gd name="connsiteX3" fmla="*/ 1455832 w 1455832"/>
              <a:gd name="connsiteY3" fmla="*/ 624831 h 1249661"/>
              <a:gd name="connsiteX4" fmla="*/ 1143417 w 1455832"/>
              <a:gd name="connsiteY4" fmla="*/ 1249661 h 1249661"/>
              <a:gd name="connsiteX5" fmla="*/ 312415 w 1455832"/>
              <a:gd name="connsiteY5" fmla="*/ 1249661 h 1249661"/>
              <a:gd name="connsiteX6" fmla="*/ 0 w 1455832"/>
              <a:gd name="connsiteY6" fmla="*/ 624831 h 124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55832" h="1249661">
                <a:moveTo>
                  <a:pt x="0" y="624831"/>
                </a:moveTo>
                <a:lnTo>
                  <a:pt x="312415" y="0"/>
                </a:lnTo>
                <a:lnTo>
                  <a:pt x="1143417" y="0"/>
                </a:lnTo>
                <a:lnTo>
                  <a:pt x="1455832" y="624831"/>
                </a:lnTo>
                <a:lnTo>
                  <a:pt x="1143417" y="1249661"/>
                </a:lnTo>
                <a:lnTo>
                  <a:pt x="312415" y="1249661"/>
                </a:lnTo>
                <a:lnTo>
                  <a:pt x="0" y="624831"/>
                </a:lnTo>
                <a:close/>
              </a:path>
            </a:pathLst>
          </a:cu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spcFirstLastPara="0" vert="horz" wrap="square" lIns="225458" tIns="213849" rIns="225458" bIns="213849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организация индивидуальных траекторий обучения учащихся</a:t>
            </a:r>
            <a:endParaRPr lang="ru-RU" sz="16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1" name="Полилиния 40"/>
          <p:cNvSpPr/>
          <p:nvPr/>
        </p:nvSpPr>
        <p:spPr>
          <a:xfrm>
            <a:off x="2649174" y="2674342"/>
            <a:ext cx="2286048" cy="1956303"/>
          </a:xfrm>
          <a:custGeom>
            <a:avLst/>
            <a:gdLst>
              <a:gd name="connsiteX0" fmla="*/ 0 w 1455832"/>
              <a:gd name="connsiteY0" fmla="*/ 624831 h 1249661"/>
              <a:gd name="connsiteX1" fmla="*/ 312415 w 1455832"/>
              <a:gd name="connsiteY1" fmla="*/ 0 h 1249661"/>
              <a:gd name="connsiteX2" fmla="*/ 1143417 w 1455832"/>
              <a:gd name="connsiteY2" fmla="*/ 0 h 1249661"/>
              <a:gd name="connsiteX3" fmla="*/ 1455832 w 1455832"/>
              <a:gd name="connsiteY3" fmla="*/ 624831 h 1249661"/>
              <a:gd name="connsiteX4" fmla="*/ 1143417 w 1455832"/>
              <a:gd name="connsiteY4" fmla="*/ 1249661 h 1249661"/>
              <a:gd name="connsiteX5" fmla="*/ 312415 w 1455832"/>
              <a:gd name="connsiteY5" fmla="*/ 1249661 h 1249661"/>
              <a:gd name="connsiteX6" fmla="*/ 0 w 1455832"/>
              <a:gd name="connsiteY6" fmla="*/ 624831 h 124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55832" h="1249661">
                <a:moveTo>
                  <a:pt x="0" y="624831"/>
                </a:moveTo>
                <a:lnTo>
                  <a:pt x="312415" y="0"/>
                </a:lnTo>
                <a:lnTo>
                  <a:pt x="1143417" y="0"/>
                </a:lnTo>
                <a:lnTo>
                  <a:pt x="1455832" y="624831"/>
                </a:lnTo>
                <a:lnTo>
                  <a:pt x="1143417" y="1249661"/>
                </a:lnTo>
                <a:lnTo>
                  <a:pt x="312415" y="1249661"/>
                </a:lnTo>
                <a:lnTo>
                  <a:pt x="0" y="624831"/>
                </a:ln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225458" tIns="213849" rIns="225458" bIns="213849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повышение ритмичности уроков </a:t>
            </a:r>
            <a:endParaRPr lang="ru-RU" sz="16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3" name="Полилиния 52"/>
          <p:cNvSpPr/>
          <p:nvPr/>
        </p:nvSpPr>
        <p:spPr>
          <a:xfrm>
            <a:off x="4528250" y="3709022"/>
            <a:ext cx="2286048" cy="1956303"/>
          </a:xfrm>
          <a:custGeom>
            <a:avLst/>
            <a:gdLst>
              <a:gd name="connsiteX0" fmla="*/ 0 w 1455832"/>
              <a:gd name="connsiteY0" fmla="*/ 624831 h 1249661"/>
              <a:gd name="connsiteX1" fmla="*/ 312415 w 1455832"/>
              <a:gd name="connsiteY1" fmla="*/ 0 h 1249661"/>
              <a:gd name="connsiteX2" fmla="*/ 1143417 w 1455832"/>
              <a:gd name="connsiteY2" fmla="*/ 0 h 1249661"/>
              <a:gd name="connsiteX3" fmla="*/ 1455832 w 1455832"/>
              <a:gd name="connsiteY3" fmla="*/ 624831 h 1249661"/>
              <a:gd name="connsiteX4" fmla="*/ 1143417 w 1455832"/>
              <a:gd name="connsiteY4" fmla="*/ 1249661 h 1249661"/>
              <a:gd name="connsiteX5" fmla="*/ 312415 w 1455832"/>
              <a:gd name="connsiteY5" fmla="*/ 1249661 h 1249661"/>
              <a:gd name="connsiteX6" fmla="*/ 0 w 1455832"/>
              <a:gd name="connsiteY6" fmla="*/ 624831 h 124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55832" h="1249661">
                <a:moveTo>
                  <a:pt x="0" y="624831"/>
                </a:moveTo>
                <a:lnTo>
                  <a:pt x="312415" y="0"/>
                </a:lnTo>
                <a:lnTo>
                  <a:pt x="1143417" y="0"/>
                </a:lnTo>
                <a:lnTo>
                  <a:pt x="1455832" y="624831"/>
                </a:lnTo>
                <a:lnTo>
                  <a:pt x="1143417" y="1249661"/>
                </a:lnTo>
                <a:lnTo>
                  <a:pt x="312415" y="1249661"/>
                </a:lnTo>
                <a:lnTo>
                  <a:pt x="0" y="624831"/>
                </a:lnTo>
                <a:close/>
              </a:path>
            </a:pathLst>
          </a:cu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225458" tIns="213849" rIns="225458" bIns="213849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исследовательская составляющая на основе метода проб и ошибок</a:t>
            </a:r>
            <a:endParaRPr lang="ru-RU" sz="16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9" name="Полилиния 48"/>
          <p:cNvSpPr/>
          <p:nvPr/>
        </p:nvSpPr>
        <p:spPr>
          <a:xfrm>
            <a:off x="2658937" y="4742008"/>
            <a:ext cx="2286048" cy="1956303"/>
          </a:xfrm>
          <a:custGeom>
            <a:avLst/>
            <a:gdLst>
              <a:gd name="connsiteX0" fmla="*/ 0 w 1455832"/>
              <a:gd name="connsiteY0" fmla="*/ 624831 h 1249661"/>
              <a:gd name="connsiteX1" fmla="*/ 312415 w 1455832"/>
              <a:gd name="connsiteY1" fmla="*/ 0 h 1249661"/>
              <a:gd name="connsiteX2" fmla="*/ 1143417 w 1455832"/>
              <a:gd name="connsiteY2" fmla="*/ 0 h 1249661"/>
              <a:gd name="connsiteX3" fmla="*/ 1455832 w 1455832"/>
              <a:gd name="connsiteY3" fmla="*/ 624831 h 1249661"/>
              <a:gd name="connsiteX4" fmla="*/ 1143417 w 1455832"/>
              <a:gd name="connsiteY4" fmla="*/ 1249661 h 1249661"/>
              <a:gd name="connsiteX5" fmla="*/ 312415 w 1455832"/>
              <a:gd name="connsiteY5" fmla="*/ 1249661 h 1249661"/>
              <a:gd name="connsiteX6" fmla="*/ 0 w 1455832"/>
              <a:gd name="connsiteY6" fmla="*/ 624831 h 124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55832" h="1249661">
                <a:moveTo>
                  <a:pt x="0" y="624831"/>
                </a:moveTo>
                <a:lnTo>
                  <a:pt x="312415" y="0"/>
                </a:lnTo>
                <a:lnTo>
                  <a:pt x="1143417" y="0"/>
                </a:lnTo>
                <a:lnTo>
                  <a:pt x="1455832" y="624831"/>
                </a:lnTo>
                <a:lnTo>
                  <a:pt x="1143417" y="1249661"/>
                </a:lnTo>
                <a:lnTo>
                  <a:pt x="312415" y="1249661"/>
                </a:lnTo>
                <a:lnTo>
                  <a:pt x="0" y="624831"/>
                </a:lnTo>
                <a:close/>
              </a:path>
            </a:pathLst>
          </a:cu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spcFirstLastPara="0" vert="horz" wrap="square" lIns="225458" tIns="213849" rIns="225458" bIns="213849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полная индивидуализация обучения</a:t>
            </a:r>
            <a:endParaRPr lang="ru-RU" sz="16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7" name="Полилиния 56"/>
          <p:cNvSpPr/>
          <p:nvPr/>
        </p:nvSpPr>
        <p:spPr>
          <a:xfrm>
            <a:off x="6404999" y="2706828"/>
            <a:ext cx="2286048" cy="1956303"/>
          </a:xfrm>
          <a:custGeom>
            <a:avLst/>
            <a:gdLst>
              <a:gd name="connsiteX0" fmla="*/ 0 w 1455832"/>
              <a:gd name="connsiteY0" fmla="*/ 624831 h 1249661"/>
              <a:gd name="connsiteX1" fmla="*/ 312415 w 1455832"/>
              <a:gd name="connsiteY1" fmla="*/ 0 h 1249661"/>
              <a:gd name="connsiteX2" fmla="*/ 1143417 w 1455832"/>
              <a:gd name="connsiteY2" fmla="*/ 0 h 1249661"/>
              <a:gd name="connsiteX3" fmla="*/ 1455832 w 1455832"/>
              <a:gd name="connsiteY3" fmla="*/ 624831 h 1249661"/>
              <a:gd name="connsiteX4" fmla="*/ 1143417 w 1455832"/>
              <a:gd name="connsiteY4" fmla="*/ 1249661 h 1249661"/>
              <a:gd name="connsiteX5" fmla="*/ 312415 w 1455832"/>
              <a:gd name="connsiteY5" fmla="*/ 1249661 h 1249661"/>
              <a:gd name="connsiteX6" fmla="*/ 0 w 1455832"/>
              <a:gd name="connsiteY6" fmla="*/ 624831 h 124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55832" h="1249661">
                <a:moveTo>
                  <a:pt x="0" y="624831"/>
                </a:moveTo>
                <a:lnTo>
                  <a:pt x="312415" y="0"/>
                </a:lnTo>
                <a:lnTo>
                  <a:pt x="1143417" y="0"/>
                </a:lnTo>
                <a:lnTo>
                  <a:pt x="1455832" y="624831"/>
                </a:lnTo>
                <a:lnTo>
                  <a:pt x="1143417" y="1249661"/>
                </a:lnTo>
                <a:lnTo>
                  <a:pt x="312415" y="1249661"/>
                </a:lnTo>
                <a:lnTo>
                  <a:pt x="0" y="624831"/>
                </a:ln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225458" tIns="213849" rIns="225458" bIns="213849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объективность в оценивании учебных достижений</a:t>
            </a:r>
            <a:endParaRPr lang="ru-RU" sz="16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5" name="Полилиния 64"/>
          <p:cNvSpPr/>
          <p:nvPr/>
        </p:nvSpPr>
        <p:spPr>
          <a:xfrm>
            <a:off x="6418607" y="4764908"/>
            <a:ext cx="2286048" cy="1956303"/>
          </a:xfrm>
          <a:custGeom>
            <a:avLst/>
            <a:gdLst>
              <a:gd name="connsiteX0" fmla="*/ 0 w 1455832"/>
              <a:gd name="connsiteY0" fmla="*/ 624831 h 1249661"/>
              <a:gd name="connsiteX1" fmla="*/ 312415 w 1455832"/>
              <a:gd name="connsiteY1" fmla="*/ 0 h 1249661"/>
              <a:gd name="connsiteX2" fmla="*/ 1143417 w 1455832"/>
              <a:gd name="connsiteY2" fmla="*/ 0 h 1249661"/>
              <a:gd name="connsiteX3" fmla="*/ 1455832 w 1455832"/>
              <a:gd name="connsiteY3" fmla="*/ 624831 h 1249661"/>
              <a:gd name="connsiteX4" fmla="*/ 1143417 w 1455832"/>
              <a:gd name="connsiteY4" fmla="*/ 1249661 h 1249661"/>
              <a:gd name="connsiteX5" fmla="*/ 312415 w 1455832"/>
              <a:gd name="connsiteY5" fmla="*/ 1249661 h 1249661"/>
              <a:gd name="connsiteX6" fmla="*/ 0 w 1455832"/>
              <a:gd name="connsiteY6" fmla="*/ 624831 h 124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55832" h="1249661">
                <a:moveTo>
                  <a:pt x="0" y="624831"/>
                </a:moveTo>
                <a:lnTo>
                  <a:pt x="312415" y="0"/>
                </a:lnTo>
                <a:lnTo>
                  <a:pt x="1143417" y="0"/>
                </a:lnTo>
                <a:lnTo>
                  <a:pt x="1455832" y="624831"/>
                </a:lnTo>
                <a:lnTo>
                  <a:pt x="1143417" y="1249661"/>
                </a:lnTo>
                <a:lnTo>
                  <a:pt x="312415" y="1249661"/>
                </a:lnTo>
                <a:lnTo>
                  <a:pt x="0" y="624831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225458" tIns="213849" rIns="225458" bIns="213849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возможности самостоятельной работы учащихся</a:t>
            </a:r>
            <a:endParaRPr lang="ru-RU" sz="16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-17125" y="332656"/>
            <a:ext cx="7663943" cy="194421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Особенности использования электронных образовательных ресурсов </a:t>
            </a:r>
          </a:p>
        </p:txBody>
      </p:sp>
      <p:sp>
        <p:nvSpPr>
          <p:cNvPr id="5" name="Полилиния 4"/>
          <p:cNvSpPr/>
          <p:nvPr/>
        </p:nvSpPr>
        <p:spPr>
          <a:xfrm>
            <a:off x="794397" y="1617662"/>
            <a:ext cx="2286048" cy="1956303"/>
          </a:xfrm>
          <a:custGeom>
            <a:avLst/>
            <a:gdLst>
              <a:gd name="connsiteX0" fmla="*/ 0 w 1455832"/>
              <a:gd name="connsiteY0" fmla="*/ 624831 h 1249661"/>
              <a:gd name="connsiteX1" fmla="*/ 312415 w 1455832"/>
              <a:gd name="connsiteY1" fmla="*/ 0 h 1249661"/>
              <a:gd name="connsiteX2" fmla="*/ 1143417 w 1455832"/>
              <a:gd name="connsiteY2" fmla="*/ 0 h 1249661"/>
              <a:gd name="connsiteX3" fmla="*/ 1455832 w 1455832"/>
              <a:gd name="connsiteY3" fmla="*/ 624831 h 1249661"/>
              <a:gd name="connsiteX4" fmla="*/ 1143417 w 1455832"/>
              <a:gd name="connsiteY4" fmla="*/ 1249661 h 1249661"/>
              <a:gd name="connsiteX5" fmla="*/ 312415 w 1455832"/>
              <a:gd name="connsiteY5" fmla="*/ 1249661 h 1249661"/>
              <a:gd name="connsiteX6" fmla="*/ 0 w 1455832"/>
              <a:gd name="connsiteY6" fmla="*/ 624831 h 124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55832" h="1249661">
                <a:moveTo>
                  <a:pt x="0" y="624831"/>
                </a:moveTo>
                <a:lnTo>
                  <a:pt x="312415" y="0"/>
                </a:lnTo>
                <a:lnTo>
                  <a:pt x="1143417" y="0"/>
                </a:lnTo>
                <a:lnTo>
                  <a:pt x="1455832" y="624831"/>
                </a:lnTo>
                <a:lnTo>
                  <a:pt x="1143417" y="1249661"/>
                </a:lnTo>
                <a:lnTo>
                  <a:pt x="312415" y="1249661"/>
                </a:lnTo>
                <a:lnTo>
                  <a:pt x="0" y="624831"/>
                </a:lnTo>
                <a:close/>
              </a:path>
            </a:pathLst>
          </a:cu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spcFirstLastPara="0" vert="horz" wrap="square" lIns="225458" tIns="213849" rIns="225458" bIns="213849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kern="1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повышение мотивации детей</a:t>
            </a:r>
            <a:endParaRPr lang="ru-RU" sz="1600" kern="1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4" name="Шестиугольник 43"/>
          <p:cNvSpPr/>
          <p:nvPr/>
        </p:nvSpPr>
        <p:spPr>
          <a:xfrm>
            <a:off x="7062764" y="4908520"/>
            <a:ext cx="190626" cy="170256"/>
          </a:xfrm>
          <a:prstGeom prst="hexagon">
            <a:avLst>
              <a:gd name="adj" fmla="val 25000"/>
              <a:gd name="vf" fmla="val 11547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6" name="Шестиугольник 45"/>
          <p:cNvSpPr/>
          <p:nvPr/>
        </p:nvSpPr>
        <p:spPr>
          <a:xfrm>
            <a:off x="1311302" y="1787918"/>
            <a:ext cx="190626" cy="170256"/>
          </a:xfrm>
          <a:prstGeom prst="hexagon">
            <a:avLst>
              <a:gd name="adj" fmla="val 25000"/>
              <a:gd name="vf" fmla="val 11547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8" name="Шестиугольник 47"/>
          <p:cNvSpPr/>
          <p:nvPr/>
        </p:nvSpPr>
        <p:spPr>
          <a:xfrm>
            <a:off x="3176040" y="2845156"/>
            <a:ext cx="190626" cy="170256"/>
          </a:xfrm>
          <a:prstGeom prst="hexagon">
            <a:avLst>
              <a:gd name="adj" fmla="val 25000"/>
              <a:gd name="vf" fmla="val 11547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0" name="Шестиугольник 49"/>
          <p:cNvSpPr/>
          <p:nvPr/>
        </p:nvSpPr>
        <p:spPr>
          <a:xfrm>
            <a:off x="5076056" y="3828400"/>
            <a:ext cx="190626" cy="170256"/>
          </a:xfrm>
          <a:prstGeom prst="hexagon">
            <a:avLst>
              <a:gd name="adj" fmla="val 25000"/>
              <a:gd name="vf" fmla="val 11547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4" name="Шестиугольник 53"/>
          <p:cNvSpPr/>
          <p:nvPr/>
        </p:nvSpPr>
        <p:spPr>
          <a:xfrm>
            <a:off x="1311302" y="3912380"/>
            <a:ext cx="190626" cy="170256"/>
          </a:xfrm>
          <a:prstGeom prst="hexagon">
            <a:avLst>
              <a:gd name="adj" fmla="val 25000"/>
              <a:gd name="vf" fmla="val 11547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6" name="Шестиугольник 55"/>
          <p:cNvSpPr/>
          <p:nvPr/>
        </p:nvSpPr>
        <p:spPr>
          <a:xfrm>
            <a:off x="6967451" y="2829205"/>
            <a:ext cx="190626" cy="170256"/>
          </a:xfrm>
          <a:prstGeom prst="hexagon">
            <a:avLst>
              <a:gd name="adj" fmla="val 25000"/>
              <a:gd name="vf" fmla="val 11547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4" name="Шестиугольник 63"/>
          <p:cNvSpPr/>
          <p:nvPr/>
        </p:nvSpPr>
        <p:spPr>
          <a:xfrm>
            <a:off x="3176040" y="4908520"/>
            <a:ext cx="190626" cy="170256"/>
          </a:xfrm>
          <a:prstGeom prst="hexagon">
            <a:avLst>
              <a:gd name="adj" fmla="val 25000"/>
              <a:gd name="vf" fmla="val 11547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598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1" grpId="0" animBg="1"/>
      <p:bldP spid="53" grpId="0" animBg="1"/>
      <p:bldP spid="49" grpId="0" animBg="1"/>
      <p:bldP spid="57" grpId="0" animBg="1"/>
      <p:bldP spid="65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3"/>
          <a:stretch/>
        </p:blipFill>
        <p:spPr>
          <a:xfrm>
            <a:off x="-180528" y="1887794"/>
            <a:ext cx="6957081" cy="530480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" name="Рисунок 2" descr="Вырезка экрана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0" t="17489" r="2713" b="-7142"/>
          <a:stretch/>
        </p:blipFill>
        <p:spPr>
          <a:xfrm>
            <a:off x="4173794" y="2585710"/>
            <a:ext cx="5235677" cy="365160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04664"/>
            <a:ext cx="2108131" cy="169915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22002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83568" y="404664"/>
            <a:ext cx="633670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КАКОВЫ ТРЕБОВАНИЯ НОВОГО ФГОС?</a:t>
            </a:r>
            <a:endParaRPr lang="en-US" sz="3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2058" y="2940472"/>
            <a:ext cx="8401050" cy="31083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Эффективность учебно-воспитательного процесса должна обеспечиваться информационно-образовательной средой — системой информационно-образовательных ресурсов и инструментов, обеспечивающих условия реализации основной образовательной программы образовательного учреждения.</a:t>
            </a:r>
          </a:p>
        </p:txBody>
      </p:sp>
    </p:spTree>
    <p:extLst>
      <p:ext uri="{BB962C8B-B14F-4D97-AF65-F5344CB8AC3E}">
        <p14:creationId xmlns:p14="http://schemas.microsoft.com/office/powerpoint/2010/main" val="96880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027897"/>
            <a:ext cx="4824536" cy="489593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6212408" cy="208823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4000" b="1" i="1" dirty="0" smtClean="0">
                <a:solidFill>
                  <a:srgbClr val="C00000"/>
                </a:solidFill>
                <a:latin typeface="Candara" pitchFamily="34" charset="0"/>
              </a:rPr>
              <a:t>ИНФОРМАЦИОННО-ОБРАЗОВАТЕЛЬНАЯ СРЕДА (ИОС) </a:t>
            </a:r>
            <a:r>
              <a:rPr lang="ru-RU" altLang="ru-RU" sz="4000" b="1" i="1" dirty="0" smtClean="0">
                <a:solidFill>
                  <a:srgbClr val="FF0000"/>
                </a:solidFill>
                <a:latin typeface="Candara" pitchFamily="34" charset="0"/>
              </a:rPr>
              <a:t>–</a:t>
            </a:r>
          </a:p>
          <a:p>
            <a:pPr eaLnBrk="1" hangingPunct="1"/>
            <a:endParaRPr lang="ru-RU" altLang="ru-RU" dirty="0" smtClean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823520" y="2924944"/>
            <a:ext cx="4320480" cy="3561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altLang="ru-RU" sz="4000" b="1" i="1" dirty="0" smtClean="0">
                <a:solidFill>
                  <a:srgbClr val="10253F"/>
                </a:solidFill>
                <a:latin typeface="Candara" pitchFamily="34" charset="0"/>
              </a:rPr>
              <a:t>ВАЖНЕЙШИЙ </a:t>
            </a:r>
          </a:p>
          <a:p>
            <a:pPr algn="ctr">
              <a:buFontTx/>
              <a:buNone/>
            </a:pPr>
            <a:r>
              <a:rPr lang="ru-RU" altLang="ru-RU" sz="4000" b="1" i="1" dirty="0" smtClean="0">
                <a:solidFill>
                  <a:srgbClr val="10253F"/>
                </a:solidFill>
                <a:latin typeface="Candara" pitchFamily="34" charset="0"/>
              </a:rPr>
              <a:t>КОМПОНЕНТ </a:t>
            </a:r>
          </a:p>
          <a:p>
            <a:pPr algn="ctr">
              <a:buFontTx/>
              <a:buNone/>
            </a:pPr>
            <a:r>
              <a:rPr lang="ru-RU" altLang="ru-RU" sz="4000" b="1" i="1" dirty="0" smtClean="0">
                <a:solidFill>
                  <a:srgbClr val="10253F"/>
                </a:solidFill>
                <a:latin typeface="Candara" pitchFamily="34" charset="0"/>
              </a:rPr>
              <a:t>НОВОЙ СИСТЕМЫ ОБРАЗОВАНИЯ</a:t>
            </a:r>
          </a:p>
          <a:p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99874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546785" y="601234"/>
            <a:ext cx="594585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solidFill>
                  <a:srgbClr val="10253F"/>
                </a:solidFill>
                <a:latin typeface="Times New Roman" pitchFamily="18" charset="0"/>
              </a:rPr>
              <a:t>ЧТО ТАКОЕ СОВРЕМЕННАЯ ИОС?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42" y="3188345"/>
            <a:ext cx="4191850" cy="379930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1269" name="Text Box 3"/>
          <p:cNvSpPr txBox="1">
            <a:spLocks noChangeArrowheads="1"/>
          </p:cNvSpPr>
          <p:nvPr/>
        </p:nvSpPr>
        <p:spPr bwMode="auto">
          <a:xfrm>
            <a:off x="1043608" y="2780928"/>
            <a:ext cx="68042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17375E"/>
                </a:solidFill>
                <a:latin typeface="Times New Roman" pitchFamily="18" charset="0"/>
              </a:rPr>
              <a:t>С ТОЧКИ ЗРЕНИЯ ОБРАЗОВАТЕЛЬНОГО ПРОЦЕССА СОВРЕМЕННАЯ ИОС – ЭТО: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17375E"/>
              </a:solidFill>
              <a:latin typeface="Times New Roman" pitchFamily="18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419872" y="3626058"/>
            <a:ext cx="5580112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17375E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17375E"/>
                </a:solidFill>
                <a:latin typeface="Times New Roman" pitchFamily="18" charset="0"/>
              </a:rPr>
              <a:t>ОТКРЫТАЯ ПЕДАГОГИЧЕСКАЯ СИСТЕМА (ПОДСИСТЕМА) НАПРАВЛЕННАЯ НА ФОРМИРОВАНИЕ ТВОРЧЕСКОЙ ИНТЕЛЛЕКТУАЛЬНО И СОЦИАЛЬНО РАЗВИТОЙ  </a:t>
            </a:r>
            <a:r>
              <a:rPr lang="ru-RU" altLang="ru-RU" sz="2400" b="1" dirty="0" smtClean="0">
                <a:solidFill>
                  <a:srgbClr val="17375E"/>
                </a:solidFill>
                <a:latin typeface="Times New Roman" pitchFamily="18" charset="0"/>
              </a:rPr>
              <a:t>ЛИЧНОСТИ.</a:t>
            </a:r>
            <a:endParaRPr lang="ru-RU" altLang="ru-RU" sz="2400" b="1" dirty="0">
              <a:solidFill>
                <a:srgbClr val="17375E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65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67" y="170359"/>
            <a:ext cx="3468919" cy="2931237"/>
          </a:xfrm>
          <a:prstGeom prst="doubleWave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9133" y="188640"/>
            <a:ext cx="682763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З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адачи</a:t>
            </a:r>
            <a:endParaRPr lang="ru-RU" sz="3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2332037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</a:rPr>
              <a:t>формирование </a:t>
            </a:r>
            <a:r>
              <a:rPr lang="ru-RU" dirty="0">
                <a:solidFill>
                  <a:srgbClr val="002060"/>
                </a:solidFill>
              </a:rPr>
              <a:t>у участников образовательного </a:t>
            </a:r>
            <a:r>
              <a:rPr lang="ru-RU" dirty="0" smtClean="0">
                <a:solidFill>
                  <a:srgbClr val="002060"/>
                </a:solidFill>
              </a:rPr>
              <a:t>процесса </a:t>
            </a:r>
            <a:r>
              <a:rPr lang="ru-RU" dirty="0">
                <a:solidFill>
                  <a:srgbClr val="002060"/>
                </a:solidFill>
              </a:rPr>
              <a:t>навыков использования ресурсов ИОС в образовательной деятельности, умения получать и преобразовывать информацию, многообразную по содержанию и формам представления, поступающих из различных источников;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2060"/>
                </a:solidFill>
              </a:rPr>
              <a:t>разработка </a:t>
            </a:r>
            <a:r>
              <a:rPr lang="ru-RU" dirty="0">
                <a:solidFill>
                  <a:srgbClr val="002060"/>
                </a:solidFill>
              </a:rPr>
              <a:t>современного научно-методического обеспечения процесса формирования личностных, регулятивных, познавательных и коммуникативных универсальных </a:t>
            </a:r>
            <a:r>
              <a:rPr lang="ru-RU" dirty="0" err="1">
                <a:solidFill>
                  <a:srgbClr val="002060"/>
                </a:solidFill>
              </a:rPr>
              <a:t>учебныхдействий</a:t>
            </a:r>
            <a:r>
              <a:rPr lang="ru-RU" dirty="0">
                <a:solidFill>
                  <a:srgbClr val="002060"/>
                </a:solidFill>
              </a:rPr>
              <a:t> на основе использования ресурсов ИОС, апробация новых форм организации урочной и внеурочной деятельности с использованием ресурсов ИОС.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96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204864"/>
            <a:ext cx="7772400" cy="43204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Инновационность  опыта: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разработка уроков, способствующих формированию «новой грамотности» , самостоятельности в работе с информацией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76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кругленный прямоугольник 20"/>
          <p:cNvSpPr/>
          <p:nvPr/>
        </p:nvSpPr>
        <p:spPr>
          <a:xfrm>
            <a:off x="4898258" y="5441788"/>
            <a:ext cx="2214562" cy="121443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787480" y="2428875"/>
            <a:ext cx="2214563" cy="121443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90472" y="4143375"/>
            <a:ext cx="2214562" cy="121443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17318" y="2334162"/>
            <a:ext cx="2214562" cy="121443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858000" y="4143375"/>
            <a:ext cx="2214563" cy="121443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330150" y="479989"/>
            <a:ext cx="2214562" cy="121443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82" name="Text Box 3"/>
          <p:cNvSpPr txBox="1">
            <a:spLocks noChangeArrowheads="1"/>
          </p:cNvSpPr>
          <p:nvPr/>
        </p:nvSpPr>
        <p:spPr bwMode="auto">
          <a:xfrm>
            <a:off x="3357905" y="752623"/>
            <a:ext cx="22145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ПЕЧАТНЫЕ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ИЗДАНИЯ</a:t>
            </a:r>
            <a:endParaRPr lang="ru-RU" altLang="ru-RU" sz="1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713163" y="2786063"/>
            <a:ext cx="1714500" cy="11430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084" name="Text Box 3"/>
          <p:cNvSpPr txBox="1">
            <a:spLocks noChangeArrowheads="1"/>
          </p:cNvSpPr>
          <p:nvPr/>
        </p:nvSpPr>
        <p:spPr bwMode="auto">
          <a:xfrm>
            <a:off x="3927475" y="3089275"/>
            <a:ext cx="1357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solidFill>
                  <a:schemeClr val="tx2"/>
                </a:solidFill>
                <a:latin typeface="Times New Roman" pitchFamily="18" charset="0"/>
              </a:rPr>
              <a:t>И</a:t>
            </a:r>
            <a:r>
              <a:rPr lang="ru-RU" altLang="ru-RU" sz="3000" b="1" dirty="0" smtClean="0">
                <a:solidFill>
                  <a:schemeClr val="tx2"/>
                </a:solidFill>
                <a:latin typeface="Times New Roman" pitchFamily="18" charset="0"/>
              </a:rPr>
              <a:t>ОС</a:t>
            </a:r>
            <a:endParaRPr lang="ru-RU" altLang="ru-RU" sz="30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3085" name="Text Box 3"/>
          <p:cNvSpPr txBox="1">
            <a:spLocks noChangeArrowheads="1"/>
          </p:cNvSpPr>
          <p:nvPr/>
        </p:nvSpPr>
        <p:spPr bwMode="auto">
          <a:xfrm>
            <a:off x="6858918" y="2571750"/>
            <a:ext cx="22145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ЭЛЕКТРОННЫЕ ПРИЛОЖЕНИЯ К УЧЕБНИКАМ</a:t>
            </a:r>
            <a:endParaRPr lang="ru-RU" altLang="ru-RU" sz="1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086" name="Text Box 3"/>
          <p:cNvSpPr txBox="1">
            <a:spLocks noChangeArrowheads="1"/>
          </p:cNvSpPr>
          <p:nvPr/>
        </p:nvSpPr>
        <p:spPr bwMode="auto">
          <a:xfrm>
            <a:off x="4893753" y="5587341"/>
            <a:ext cx="22145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ЭЛЕКТРОННЫЕ КАРТОГРАФИЧЕСКИЕ ПОСОБИЯ</a:t>
            </a:r>
            <a:endParaRPr lang="ru-RU" altLang="ru-RU" sz="1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087" name="Text Box 3"/>
          <p:cNvSpPr txBox="1">
            <a:spLocks noChangeArrowheads="1"/>
          </p:cNvSpPr>
          <p:nvPr/>
        </p:nvSpPr>
        <p:spPr bwMode="auto">
          <a:xfrm>
            <a:off x="6759575" y="4373339"/>
            <a:ext cx="24114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ИНТЕРАКТИВНЫЕ ПЛАКАТЫ</a:t>
            </a:r>
            <a:endParaRPr lang="ru-RU" altLang="ru-RU" sz="1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088" name="Text Box 3"/>
          <p:cNvSpPr txBox="1">
            <a:spLocks noChangeArrowheads="1"/>
          </p:cNvSpPr>
          <p:nvPr/>
        </p:nvSpPr>
        <p:spPr bwMode="auto">
          <a:xfrm>
            <a:off x="0" y="4286250"/>
            <a:ext cx="22145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ВИДЕОДЕМОНСТРАЦИИ </a:t>
            </a:r>
            <a:endParaRPr lang="ru-RU" altLang="ru-RU" sz="1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3089" name="Text Box 3"/>
          <p:cNvSpPr txBox="1">
            <a:spLocks noChangeArrowheads="1"/>
          </p:cNvSpPr>
          <p:nvPr/>
        </p:nvSpPr>
        <p:spPr bwMode="auto">
          <a:xfrm>
            <a:off x="117318" y="2477037"/>
            <a:ext cx="22145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ИНТЕРНЕТ РЕСУРСЫ УМК</a:t>
            </a:r>
            <a:endParaRPr lang="ru-RU" altLang="ru-RU" sz="1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0" name="Стрелка вверх 19"/>
          <p:cNvSpPr/>
          <p:nvPr/>
        </p:nvSpPr>
        <p:spPr>
          <a:xfrm>
            <a:off x="4276637" y="1708466"/>
            <a:ext cx="431924" cy="1026246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трелка вверх 26"/>
          <p:cNvSpPr/>
          <p:nvPr/>
        </p:nvSpPr>
        <p:spPr>
          <a:xfrm rot="12067168">
            <a:off x="3631453" y="3901555"/>
            <a:ext cx="408099" cy="1467435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трелка вверх 27"/>
          <p:cNvSpPr/>
          <p:nvPr/>
        </p:nvSpPr>
        <p:spPr>
          <a:xfrm rot="4916224">
            <a:off x="5883194" y="2501053"/>
            <a:ext cx="438179" cy="1321443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Стрелка вверх 28"/>
          <p:cNvSpPr/>
          <p:nvPr/>
        </p:nvSpPr>
        <p:spPr>
          <a:xfrm rot="7200000">
            <a:off x="5893594" y="3210719"/>
            <a:ext cx="357187" cy="1774825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трелка вверх 29"/>
          <p:cNvSpPr/>
          <p:nvPr/>
        </p:nvSpPr>
        <p:spPr>
          <a:xfrm rot="16989250">
            <a:off x="2838849" y="2380719"/>
            <a:ext cx="384740" cy="1401592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Стрелка вверх 30"/>
          <p:cNvSpPr/>
          <p:nvPr/>
        </p:nvSpPr>
        <p:spPr>
          <a:xfrm rot="-7200000">
            <a:off x="2821782" y="3139281"/>
            <a:ext cx="357188" cy="1774825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893095" y="5446169"/>
            <a:ext cx="2214562" cy="121443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4" name="Стрелка вверх 33"/>
          <p:cNvSpPr/>
          <p:nvPr/>
        </p:nvSpPr>
        <p:spPr>
          <a:xfrm rot="9392524">
            <a:off x="5078322" y="3888284"/>
            <a:ext cx="412932" cy="1541336"/>
          </a:xfrm>
          <a:prstGeom prst="up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1905324" y="5725840"/>
            <a:ext cx="22145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АУДИОПРИЛОЖЕНИЯ </a:t>
            </a:r>
            <a:endParaRPr lang="ru-RU" altLang="ru-RU" sz="1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00" y="65606"/>
            <a:ext cx="2995284" cy="2246462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49370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082" grpId="0"/>
      <p:bldP spid="3085" grpId="0"/>
      <p:bldP spid="3086" grpId="0"/>
      <p:bldP spid="3087" grpId="0"/>
      <p:bldP spid="3088" grpId="0"/>
      <p:bldP spid="3089" grpId="0"/>
      <p:bldP spid="20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11" y="2534303"/>
            <a:ext cx="2505075" cy="1819275"/>
          </a:xfrm>
          <a:prstGeom prst="rect">
            <a:avLst/>
          </a:prstGeom>
        </p:spPr>
      </p:pic>
      <p:sp>
        <p:nvSpPr>
          <p:cNvPr id="26" name="Скругленный прямоугольник 25"/>
          <p:cNvSpPr/>
          <p:nvPr/>
        </p:nvSpPr>
        <p:spPr>
          <a:xfrm>
            <a:off x="5503088" y="4723550"/>
            <a:ext cx="3101360" cy="172978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89792" y="4744881"/>
            <a:ext cx="4050159" cy="170845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830753" y="2876430"/>
            <a:ext cx="2000250" cy="12446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-791207" y="292387"/>
            <a:ext cx="91440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solidFill>
                  <a:srgbClr val="002060"/>
                </a:solidFill>
                <a:latin typeface="Times New Roman" pitchFamily="18" charset="0"/>
              </a:rPr>
              <a:t>СОСТАВ ИНФОРМАЦИОННЫХ ОБРАЗОВАТЕЛЬНЫХ РЕСУРСОВ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solidFill>
                  <a:srgbClr val="002060"/>
                </a:solidFill>
                <a:latin typeface="Times New Roman" pitchFamily="18" charset="0"/>
              </a:rPr>
              <a:t>СИСТЕМЫ ИОС</a:t>
            </a:r>
          </a:p>
        </p:txBody>
      </p:sp>
      <p:sp>
        <p:nvSpPr>
          <p:cNvPr id="8" name="Стрелка вниз 7"/>
          <p:cNvSpPr/>
          <p:nvPr/>
        </p:nvSpPr>
        <p:spPr>
          <a:xfrm rot="14871960">
            <a:off x="2688134" y="3177885"/>
            <a:ext cx="242067" cy="1389415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войная стрелка влево/вправо 9"/>
          <p:cNvSpPr/>
          <p:nvPr/>
        </p:nvSpPr>
        <p:spPr>
          <a:xfrm>
            <a:off x="4139952" y="5805264"/>
            <a:ext cx="1329160" cy="21602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395296" y="3081431"/>
            <a:ext cx="1006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Учебник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34045" y="3618758"/>
            <a:ext cx="1802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Рабочая тетрадь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38078" y="5367181"/>
            <a:ext cx="3473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Электронные наглядные пособия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2274" y="5900809"/>
            <a:ext cx="25125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Электронный тренажер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60374" y="4897931"/>
            <a:ext cx="3881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Электронное приложение к учебнику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40937" y="4061191"/>
            <a:ext cx="46175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</a:rPr>
              <a:t>Компоненты на </a:t>
            </a:r>
            <a:r>
              <a:rPr lang="en-US" sz="3200" dirty="0">
                <a:solidFill>
                  <a:srgbClr val="002060"/>
                </a:solidFill>
              </a:rPr>
              <a:t>CD</a:t>
            </a:r>
            <a:r>
              <a:rPr lang="ru-RU" sz="3200" dirty="0">
                <a:solidFill>
                  <a:srgbClr val="002060"/>
                </a:solidFill>
              </a:rPr>
              <a:t> и</a:t>
            </a:r>
            <a:r>
              <a:rPr lang="en-US" sz="3200" dirty="0">
                <a:solidFill>
                  <a:srgbClr val="002060"/>
                </a:solidFill>
              </a:rPr>
              <a:t> DVD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15616" y="2208087"/>
            <a:ext cx="65593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</a:rPr>
              <a:t>Компоненты на бумажном носителе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989298" y="4061191"/>
            <a:ext cx="39953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</a:rPr>
              <a:t>Интернет среда - ИОС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682954" y="4853684"/>
            <a:ext cx="32095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Методическая поддержка учителя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программы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конструктор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уроков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709341" y="5719119"/>
            <a:ext cx="26324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Мультимедиа коллекция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709341" y="5966487"/>
            <a:ext cx="17787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Интернет школа</a:t>
            </a:r>
            <a:endParaRPr lang="ru-RU" dirty="0"/>
          </a:p>
        </p:txBody>
      </p:sp>
      <p:sp>
        <p:nvSpPr>
          <p:cNvPr id="24" name="Стрелка вниз 23"/>
          <p:cNvSpPr/>
          <p:nvPr/>
        </p:nvSpPr>
        <p:spPr>
          <a:xfrm rot="6949461">
            <a:off x="6741320" y="2868012"/>
            <a:ext cx="260649" cy="1679416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11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23" grpId="0" animBg="1"/>
      <p:bldP spid="11" grpId="0"/>
      <p:bldP spid="12" grpId="0"/>
      <p:bldP spid="13" grpId="0"/>
      <p:bldP spid="14" grpId="0"/>
      <p:bldP spid="15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Скругленный прямоугольник 36"/>
          <p:cNvSpPr/>
          <p:nvPr/>
        </p:nvSpPr>
        <p:spPr>
          <a:xfrm>
            <a:off x="6810060" y="2410770"/>
            <a:ext cx="2000250" cy="70410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828124" y="3303686"/>
            <a:ext cx="2000250" cy="68209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832887" y="5198269"/>
            <a:ext cx="2000250" cy="12446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37678" y="404664"/>
            <a:ext cx="72374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ИНФОРМАЦИОННО-ОБРАЗОВАТЕЛЬНАЯ СРЕДА: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</a:rPr>
              <a:t>ПЕДАГОГИЧЕСКИЙ ПОТЕНЦИАЛ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142875" y="1357313"/>
            <a:ext cx="2000250" cy="64293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2875" y="1428750"/>
            <a:ext cx="200025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ИНДИВИДУАЛИЗАЦИЯ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УЧЕБНОГО ПРОЦЕССА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000375" y="1372522"/>
            <a:ext cx="2928937" cy="64293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928938" y="1357313"/>
            <a:ext cx="314325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ОРГАНИЗАЦИЯ КОЛЛЕКТИВНОЙ ДЕЯТЕЛЬНОСТИ И РАБОТЫ В ГРУППАХ СОТРУДНИЧЕСТВА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6814292" y="2482207"/>
            <a:ext cx="200025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ОРИЕНТАЦИЯ НА САМООБРАЗОВАНИЕ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142875" y="2568575"/>
            <a:ext cx="2000250" cy="6429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142875" y="2568575"/>
            <a:ext cx="2000250" cy="64611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СОЗДАНИЕ СИТУАЦИИ УСПЕШНОСТИ ДЛЯ УЧАЩИХСЯ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142875" y="3786188"/>
            <a:ext cx="2000250" cy="100012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42875" y="3816350"/>
            <a:ext cx="200025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ВОЗМОЖНОСТЬ ОБЕСПЕЧЕНИЯ ДЕЯТЕЛЬНОСТНОГО ПОДХОДА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142875" y="5184775"/>
            <a:ext cx="2000250" cy="12446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142875" y="5214938"/>
            <a:ext cx="2000250" cy="1015663"/>
          </a:xfrm>
          <a:prstGeom prst="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ГИБКОСТЬ ОРГАНИЗАЦИОННОЙ СТРУКТУРЫ ОБУЧЕНИЯ С ИСПОЛЬЗОВАНИЕМ ДОТ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6756430" y="3416399"/>
            <a:ext cx="200025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СОЦИАЛИЗАЦИЯ УЧАЩИХСЯ</a:t>
            </a: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6858336" y="4117414"/>
            <a:ext cx="2000250" cy="100012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6858257" y="4138613"/>
            <a:ext cx="2000250" cy="1016000"/>
          </a:xfrm>
          <a:prstGeom prst="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ОБЕСПЕЧЕНИЕ ПСИХОЛОГО-ПЕДАГОГИЧЕСКОГО СОПРОВОЖДЕНИЯ УЧЕБНОГО ПРОЦЕССА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6786563" y="5384800"/>
            <a:ext cx="200025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РАЗНОУРОВНЕВОСТЬ СОДЕРЖАНИЯ ОБРАЗОВАТЕЛЬНОГО РЕСУРСА</a:t>
            </a: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500438" y="5184775"/>
            <a:ext cx="2000250" cy="12446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3500438" y="5497513"/>
            <a:ext cx="200025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ВОЗМОЖНОСТЬ ИНТЕНСИФИКАЦИИ ПРОЦЕССА ОБУЧЕНИЯ</a:t>
            </a:r>
          </a:p>
        </p:txBody>
      </p:sp>
      <p:sp>
        <p:nvSpPr>
          <p:cNvPr id="78" name="Стрелка вправо 77"/>
          <p:cNvSpPr/>
          <p:nvPr/>
        </p:nvSpPr>
        <p:spPr>
          <a:xfrm rot="5400000">
            <a:off x="4250531" y="4893470"/>
            <a:ext cx="428625" cy="21431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9" name="Стрелка вправо 78"/>
          <p:cNvSpPr/>
          <p:nvPr/>
        </p:nvSpPr>
        <p:spPr>
          <a:xfrm rot="16200000">
            <a:off x="3964782" y="2321718"/>
            <a:ext cx="857250" cy="214313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0" name="Стрелка вправо 79"/>
          <p:cNvSpPr/>
          <p:nvPr/>
        </p:nvSpPr>
        <p:spPr>
          <a:xfrm rot="13800000">
            <a:off x="2065337" y="2441576"/>
            <a:ext cx="1560513" cy="214312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" name="Стрелка вправо 80"/>
          <p:cNvSpPr/>
          <p:nvPr/>
        </p:nvSpPr>
        <p:spPr>
          <a:xfrm rot="20524251">
            <a:off x="5610028" y="2819049"/>
            <a:ext cx="1216794" cy="231359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" name="Стрелка вправо 81"/>
          <p:cNvSpPr/>
          <p:nvPr/>
        </p:nvSpPr>
        <p:spPr>
          <a:xfrm rot="908366">
            <a:off x="5901766" y="3429796"/>
            <a:ext cx="995363" cy="2229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3" name="Стрелка вправо 82"/>
          <p:cNvSpPr/>
          <p:nvPr/>
        </p:nvSpPr>
        <p:spPr>
          <a:xfrm rot="12000000">
            <a:off x="2151063" y="3133725"/>
            <a:ext cx="933450" cy="214313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4" name="Стрелка вправо 83"/>
          <p:cNvSpPr/>
          <p:nvPr/>
        </p:nvSpPr>
        <p:spPr>
          <a:xfrm rot="1574434">
            <a:off x="5961558" y="4293348"/>
            <a:ext cx="909522" cy="237073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5" name="Стрелка вправо 84"/>
          <p:cNvSpPr/>
          <p:nvPr/>
        </p:nvSpPr>
        <p:spPr>
          <a:xfrm rot="9600000">
            <a:off x="2155825" y="4105275"/>
            <a:ext cx="798513" cy="214313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6" name="Стрелка вправо 85"/>
          <p:cNvSpPr/>
          <p:nvPr/>
        </p:nvSpPr>
        <p:spPr>
          <a:xfrm rot="8400000">
            <a:off x="1973263" y="4813300"/>
            <a:ext cx="1435100" cy="214313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7" name="Стрелка вправо 86"/>
          <p:cNvSpPr/>
          <p:nvPr/>
        </p:nvSpPr>
        <p:spPr>
          <a:xfrm rot="2400000">
            <a:off x="5540375" y="4714875"/>
            <a:ext cx="1414463" cy="214313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4" name="Овал 73"/>
          <p:cNvSpPr/>
          <p:nvPr/>
        </p:nvSpPr>
        <p:spPr>
          <a:xfrm>
            <a:off x="2857500" y="2857500"/>
            <a:ext cx="3214688" cy="1928813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3357563" y="3214688"/>
            <a:ext cx="2286000" cy="1246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ПЕДАГОГИЧЕСКИЙ ПОТЕНЦИАЛ ИНФОРМАЦИОННО-ОБРАЗОВАТЕЛЬНОЙ СРЕДЫ</a:t>
            </a:r>
          </a:p>
        </p:txBody>
      </p:sp>
    </p:spTree>
    <p:extLst>
      <p:ext uri="{BB962C8B-B14F-4D97-AF65-F5344CB8AC3E}">
        <p14:creationId xmlns:p14="http://schemas.microsoft.com/office/powerpoint/2010/main" val="130702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</TotalTime>
  <Words>563</Words>
  <Application>Microsoft Office PowerPoint</Application>
  <PresentationFormat>Экран (4:3)</PresentationFormat>
  <Paragraphs>119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Candara</vt:lpstr>
      <vt:lpstr>Impact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Инновационность  опыта:  разработка уроков, способствующих формированию «новой грамотности» , самостоятельности в работе с информацией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Информационные ресурсы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Karolina Romanets</cp:lastModifiedBy>
  <cp:revision>199</cp:revision>
  <dcterms:created xsi:type="dcterms:W3CDTF">2014-01-18T04:14:50Z</dcterms:created>
  <dcterms:modified xsi:type="dcterms:W3CDTF">2019-02-23T20:20:40Z</dcterms:modified>
</cp:coreProperties>
</file>