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258" r:id="rId2"/>
    <p:sldId id="259" r:id="rId3"/>
    <p:sldId id="257" r:id="rId4"/>
    <p:sldId id="260" r:id="rId5"/>
    <p:sldId id="261" r:id="rId6"/>
    <p:sldId id="262" r:id="rId7"/>
    <p:sldId id="263" r:id="rId8"/>
    <p:sldId id="264" r:id="rId9"/>
    <p:sldId id="272" r:id="rId10"/>
    <p:sldId id="265" r:id="rId11"/>
    <p:sldId id="266" r:id="rId12"/>
    <p:sldId id="274" r:id="rId13"/>
    <p:sldId id="267" r:id="rId14"/>
    <p:sldId id="276" r:id="rId15"/>
    <p:sldId id="268" r:id="rId16"/>
    <p:sldId id="273" r:id="rId17"/>
    <p:sldId id="275" r:id="rId18"/>
    <p:sldId id="270" r:id="rId19"/>
    <p:sldId id="269" r:id="rId20"/>
    <p:sldId id="271" r:id="rId21"/>
    <p:sldId id="280" r:id="rId22"/>
    <p:sldId id="279" r:id="rId23"/>
    <p:sldId id="281" r:id="rId24"/>
    <p:sldId id="282" r:id="rId25"/>
    <p:sldId id="283" r:id="rId26"/>
    <p:sldId id="284" r:id="rId27"/>
    <p:sldId id="285" r:id="rId28"/>
    <p:sldId id="289" r:id="rId29"/>
    <p:sldId id="290" r:id="rId30"/>
    <p:sldId id="291" r:id="rId31"/>
    <p:sldId id="286" r:id="rId32"/>
    <p:sldId id="288" r:id="rId33"/>
    <p:sldId id="287" r:id="rId34"/>
    <p:sldId id="293" r:id="rId35"/>
    <p:sldId id="292" r:id="rId36"/>
    <p:sldId id="294" r:id="rId37"/>
    <p:sldId id="295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89452" autoAdjust="0"/>
  </p:normalViewPr>
  <p:slideViewPr>
    <p:cSldViewPr>
      <p:cViewPr varScale="1">
        <p:scale>
          <a:sx n="57" d="100"/>
          <a:sy n="57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6B64ED-477A-43CF-B51B-E84F00FFAE65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849C1-55FD-4999-81F7-7B3943251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900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4E4A1-FAF0-4776-82B9-7CA0721710BA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0838-C2F8-4F1A-8337-F599B87F0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590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4E4A1-FAF0-4776-82B9-7CA0721710BA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0838-C2F8-4F1A-8337-F599B87F0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377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4E4A1-FAF0-4776-82B9-7CA0721710BA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0838-C2F8-4F1A-8337-F599B87F0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492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4E4A1-FAF0-4776-82B9-7CA0721710BA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0838-C2F8-4F1A-8337-F599B87F0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587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4E4A1-FAF0-4776-82B9-7CA0721710BA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0838-C2F8-4F1A-8337-F599B87F0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441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4E4A1-FAF0-4776-82B9-7CA0721710BA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0838-C2F8-4F1A-8337-F599B87F0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647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4E4A1-FAF0-4776-82B9-7CA0721710BA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0838-C2F8-4F1A-8337-F599B87F0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42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4E4A1-FAF0-4776-82B9-7CA0721710BA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0838-C2F8-4F1A-8337-F599B87F0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000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4E4A1-FAF0-4776-82B9-7CA0721710BA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0838-C2F8-4F1A-8337-F599B87F0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324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4E4A1-FAF0-4776-82B9-7CA0721710BA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0838-C2F8-4F1A-8337-F599B87F0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379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4E4A1-FAF0-4776-82B9-7CA0721710BA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0838-C2F8-4F1A-8337-F599B87F0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923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4E4A1-FAF0-4776-82B9-7CA0721710BA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50838-C2F8-4F1A-8337-F599B87F0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66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2a8dc42af5c8a7bfa2176132a1dad0ec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6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Семен </a:t>
            </a:r>
            <a:r>
              <a:rPr lang="ru-RU" dirty="0" err="1" smtClean="0"/>
              <a:t>летопроводец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«Бабье лето»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D:\IMG_1361 -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66036"/>
            <a:ext cx="8208912" cy="5031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77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Первые </a:t>
            </a:r>
            <a:r>
              <a:rPr lang="ru-RU" dirty="0" err="1" smtClean="0"/>
              <a:t>Осенины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Сбор зерновых, пряных трав, ягод.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D:\IMG_13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813690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736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D: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349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Воздвиженье.</a:t>
            </a:r>
            <a:br>
              <a:rPr lang="ru-RU" dirty="0" smtClean="0"/>
            </a:br>
            <a:r>
              <a:rPr lang="ru-RU" dirty="0" smtClean="0"/>
              <a:t>Вторая встреча Осени.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D:\DSC031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608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D:\oseniny-21-sentyabrya-2017-goda-sut-prazdnika-primety-obychai-i-kak-ego-prazdnovat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525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7281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2 </a:t>
            </a:r>
            <a:r>
              <a:rPr lang="ru-RU" dirty="0" err="1" smtClean="0"/>
              <a:t>Осенины</a:t>
            </a:r>
            <a:r>
              <a:rPr lang="ru-RU" dirty="0" smtClean="0"/>
              <a:t> встречают у воды, пекут овсяное печенье, угощают людей и кормят скот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D:\IMG_14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16832"/>
            <a:ext cx="7488832" cy="4687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055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21 сентября «Луков день». «</a:t>
            </a:r>
            <a:r>
              <a:rPr lang="ru-RU" dirty="0" err="1" smtClean="0"/>
              <a:t>Пасекин</a:t>
            </a:r>
            <a:r>
              <a:rPr lang="ru-RU" dirty="0" smtClean="0"/>
              <a:t> день». Готовят  ульи на зимовку.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D:\Komu-i-kogda-polezen-lu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4" y="1493331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556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D:\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39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41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 рябинки именины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7" name="Picture 3" descr="D:\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03" y="260648"/>
            <a:ext cx="8136904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618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Сбор ягод обряд «Рябинки»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D:\DSC030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70" y="1196734"/>
            <a:ext cx="8280920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04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Праздники народного календаря осеннего цикла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Ценность календарного – обрядового фольклора очень велика, потому что в нем – отголоски старинного быта наших предков, отголоски русской культуры и истории.</a:t>
            </a:r>
          </a:p>
          <a:p>
            <a:r>
              <a:rPr lang="ru-RU" dirty="0" smtClean="0"/>
              <a:t>Художественная фантазия нашего народа оказала огромное влияние на творчество многих русских поэтов, художников, музыкантов.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719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D:\6_12_saj_sor-1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85" y="1700808"/>
            <a:ext cx="4752528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D:\55ccc5859cb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1700809"/>
            <a:ext cx="4149897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678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«Праздник урожая» или «Благодарения Матери Земли».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Остоженки или </a:t>
            </a:r>
            <a:r>
              <a:rPr lang="ru-RU" dirty="0" err="1" smtClean="0"/>
              <a:t>Осенины</a:t>
            </a:r>
            <a:r>
              <a:rPr lang="ru-RU" dirty="0" smtClean="0"/>
              <a:t> особо почитались нашими предками славянами. </a:t>
            </a:r>
          </a:p>
          <a:p>
            <a:r>
              <a:rPr lang="ru-RU" dirty="0" smtClean="0"/>
              <a:t>Считалось, что Матушка Земля дает людям благополучие, покровительствует земледелию, семье и особенно матерям.</a:t>
            </a:r>
          </a:p>
          <a:p>
            <a:r>
              <a:rPr lang="ru-RU" dirty="0" smtClean="0"/>
              <a:t>В эти дни устраивались гуляния, повсеместно пекли пироги и другие угощения.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010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 ОСЕНИНЫ. </a:t>
            </a:r>
            <a:br>
              <a:rPr lang="ru-RU" dirty="0" smtClean="0"/>
            </a:br>
            <a:r>
              <a:rPr lang="ru-RU" dirty="0" smtClean="0"/>
              <a:t>«Воздвиженье» или «</a:t>
            </a:r>
            <a:r>
              <a:rPr lang="ru-RU" dirty="0" err="1" smtClean="0"/>
              <a:t>Капустки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 descr="D:\222fca5cbbb60a2bc466660627cc3ae8.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67" y="1475874"/>
            <a:ext cx="4966229" cy="526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D:\chernaia_nozhka_na_rassade_kapust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67" y="1475874"/>
            <a:ext cx="8252391" cy="526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207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К Воздвижению завершалось бабье лето, происходила третья встреча осени;</a:t>
            </a:r>
          </a:p>
          <a:p>
            <a:r>
              <a:rPr lang="ru-RU" dirty="0" smtClean="0"/>
              <a:t>Отмечалось приближение зимы;</a:t>
            </a:r>
          </a:p>
          <a:p>
            <a:r>
              <a:rPr lang="ru-RU" dirty="0" smtClean="0"/>
              <a:t>К Воздвижению заканчивалась уборка овощей, льна, начинали рубить капусту и заготавливать ее на зиму, поэтому этот праздник еще называли капустным;</a:t>
            </a:r>
          </a:p>
          <a:p>
            <a:r>
              <a:rPr lang="ru-RU" dirty="0" smtClean="0"/>
              <a:t>Сопровождалась рубка капусты песнями и угощениями по вечерам;</a:t>
            </a:r>
          </a:p>
          <a:p>
            <a:r>
              <a:rPr lang="ru-RU" dirty="0" smtClean="0"/>
              <a:t>Капустницы проходили не только в деревнях, но и в городах и длились 2 недели.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362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D:\hello_html_m71531e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352928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1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D:\DSC034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133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 descr="D: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78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D:\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103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Праздник «Осень золотая»</a:t>
            </a:r>
            <a:br>
              <a:rPr lang="ru-RU" dirty="0" smtClean="0"/>
            </a:br>
            <a:r>
              <a:rPr lang="ru-RU" dirty="0" smtClean="0"/>
              <a:t>МБОУ ДЮЦ «Творчество»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9208" y="1669432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7650" name="Picture 2" descr="D:\DSC022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42" y="1268760"/>
            <a:ext cx="8784976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466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Воспитанники театральной студии «ШАРМ»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D:\DSC022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8136904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38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Праздники народного календаря осеннего цикла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D:\1473167285_14074079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04" y="0"/>
            <a:ext cx="87251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115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D:\DSC022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584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D:\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789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Пограничное положение праздника между осенью и зимой.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 descr="D:\25907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71482"/>
            <a:ext cx="8568952" cy="5269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73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D:\img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683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День Покрова Богородицы считался девичьим праздником.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Праздник «Покрова Богородицы» считался «покровителем свадеб»;</a:t>
            </a:r>
          </a:p>
          <a:p>
            <a:r>
              <a:rPr lang="ru-RU" dirty="0" smtClean="0"/>
              <a:t>Молодежные гуляния переносились с улицы в избу («Покров – конец хороводам, начало посиделкам»);</a:t>
            </a:r>
          </a:p>
          <a:p>
            <a:r>
              <a:rPr lang="ru-RU" dirty="0" smtClean="0"/>
              <a:t>Девушки собирались по очереди друг к другу на посиделки, преимущественно с прядением или шитьем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086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День Покрова </a:t>
            </a:r>
            <a:r>
              <a:rPr lang="ru-RU" dirty="0" err="1" smtClean="0"/>
              <a:t>Богородици</a:t>
            </a:r>
            <a:r>
              <a:rPr lang="ru-RU" dirty="0" smtClean="0"/>
              <a:t> считался покровителем свадеб и девичьим праздником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2" name="Picture 2" descr="D:\DSC028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394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 Покров последний сбор плодов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 Покрову заканчивалась уборка хлеба – увозились последние снопы и складывались в овине;</a:t>
            </a:r>
          </a:p>
          <a:p>
            <a:r>
              <a:rPr lang="ru-RU" dirty="0" smtClean="0"/>
              <a:t>Завершалась уборка овощей с огородов;</a:t>
            </a:r>
          </a:p>
          <a:p>
            <a:r>
              <a:rPr lang="ru-RU" dirty="0" smtClean="0"/>
              <a:t>Во многих местах начинались Покровские ярмарки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732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2770" name="Picture 2" descr="D:\image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144000" cy="622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82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4818" name="Picture 2" descr="D:\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754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D:\126149892_105807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82809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597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Цель: 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Ц</a:t>
            </a:r>
            <a:r>
              <a:rPr lang="ru-RU" dirty="0" smtClean="0"/>
              <a:t>ели и задачи: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ЦЕЛЬ: знакомство с традиционными осенними праздниками русского народа, их историей, обычаями и обрядами.</a:t>
            </a:r>
          </a:p>
          <a:p>
            <a:pPr marL="0" indent="0">
              <a:buNone/>
            </a:pPr>
            <a:r>
              <a:rPr lang="ru-RU" dirty="0" smtClean="0"/>
              <a:t>ЗАДАЧИ: </a:t>
            </a:r>
          </a:p>
          <a:p>
            <a:pPr marL="0" indent="0">
              <a:buNone/>
            </a:pPr>
            <a:r>
              <a:rPr lang="ru-RU" dirty="0" smtClean="0"/>
              <a:t>* воспитание уважения к русской культуре, духовности, патриотизму, возрождение народных традиций;</a:t>
            </a:r>
          </a:p>
          <a:p>
            <a:pPr marL="0" indent="0">
              <a:buNone/>
            </a:pPr>
            <a:r>
              <a:rPr lang="ru-RU" dirty="0" smtClean="0"/>
              <a:t>* приобщение к истории русской народной культуры, осознание духовного богатства русского народа. </a:t>
            </a:r>
          </a:p>
        </p:txBody>
      </p:sp>
    </p:spTree>
    <p:extLst>
      <p:ext uri="{BB962C8B-B14F-4D97-AF65-F5344CB8AC3E}">
        <p14:creationId xmlns:p14="http://schemas.microsoft.com/office/powerpoint/2010/main" val="113986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6866" name="Picture 2" descr="D:\DSC031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99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7890" name="Picture 2" descr="D:\DSC082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1"/>
            <a:ext cx="8784976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43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14 ноября Кузьминки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Девичий праздник, отмечался по всей России девушками в осенний день памяти Кузьмы и Демьяна;</a:t>
            </a:r>
          </a:p>
          <a:p>
            <a:r>
              <a:rPr lang="ru-RU" dirty="0" smtClean="0"/>
              <a:t>Девушки готовили обрядовую еду на всю семью – куриную лапшу, каши;</a:t>
            </a:r>
          </a:p>
          <a:p>
            <a:r>
              <a:rPr lang="ru-RU" dirty="0" smtClean="0"/>
              <a:t>Вечером девушки устраивали «</a:t>
            </a:r>
            <a:r>
              <a:rPr lang="ru-RU" dirty="0" err="1" smtClean="0"/>
              <a:t>кузьминскую</a:t>
            </a:r>
            <a:r>
              <a:rPr lang="ru-RU" dirty="0" smtClean="0"/>
              <a:t> вечеринку (</a:t>
            </a:r>
            <a:r>
              <a:rPr lang="ru-RU" dirty="0" err="1" smtClean="0"/>
              <a:t>ссыпчину</a:t>
            </a:r>
            <a:r>
              <a:rPr lang="ru-RU" dirty="0" smtClean="0"/>
              <a:t>, братчину). По всей деревне собирались продукты яйцо, крупа, картофель, мука и т.д.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470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 descr="D:\DSC029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15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05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9938" name="Picture 2" descr="D:\DSC031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554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62" name="Picture 2" descr="D: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58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986" name="Picture 2" descr="D:\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50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3010" name="Picture 2" descr="D:\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033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4034" name="Picture 2" descr="D:\slide_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321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D:\slide_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237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составляющие праздника.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обрядовая культура;</a:t>
            </a:r>
          </a:p>
          <a:p>
            <a:r>
              <a:rPr lang="ru-RU" dirty="0"/>
              <a:t> </a:t>
            </a:r>
            <a:r>
              <a:rPr lang="ru-RU" dirty="0" err="1" smtClean="0"/>
              <a:t>конкурсно</a:t>
            </a:r>
            <a:r>
              <a:rPr lang="ru-RU" dirty="0" smtClean="0"/>
              <a:t>-игровая программа;</a:t>
            </a:r>
          </a:p>
          <a:p>
            <a:r>
              <a:rPr lang="ru-RU" dirty="0"/>
              <a:t> </a:t>
            </a:r>
            <a:r>
              <a:rPr lang="ru-RU" dirty="0" smtClean="0"/>
              <a:t>обрядовая кукла;</a:t>
            </a:r>
          </a:p>
          <a:p>
            <a:r>
              <a:rPr lang="ru-RU" dirty="0"/>
              <a:t> </a:t>
            </a:r>
            <a:r>
              <a:rPr lang="ru-RU" dirty="0" smtClean="0"/>
              <a:t>костюм;</a:t>
            </a:r>
          </a:p>
          <a:p>
            <a:r>
              <a:rPr lang="ru-RU" dirty="0"/>
              <a:t> </a:t>
            </a:r>
            <a:r>
              <a:rPr lang="ru-RU" dirty="0" smtClean="0"/>
              <a:t>трапеза.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184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6082" name="Picture 2" descr="D:\9be0bd43d0f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828092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864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7106" name="Picture 2" descr="D:\65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0"/>
            <a:ext cx="8369349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06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8130" name="Picture 2" descr="D:\depositphotos_1218653-stock-photo-autumn-still-lif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65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9154" name="Picture 2" descr="D:\img11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928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D:\2a797fdeb91171807d7be084418bafd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008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Праздники сентября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14 сентября «Семенов день»;</a:t>
            </a:r>
          </a:p>
          <a:p>
            <a:r>
              <a:rPr lang="ru-RU" dirty="0"/>
              <a:t> </a:t>
            </a:r>
            <a:r>
              <a:rPr lang="ru-RU" dirty="0" smtClean="0"/>
              <a:t>21 сентября «Рождество Богородицы»</a:t>
            </a:r>
          </a:p>
          <a:p>
            <a:r>
              <a:rPr lang="ru-RU" dirty="0" smtClean="0"/>
              <a:t> «Луков день», «</a:t>
            </a:r>
            <a:r>
              <a:rPr lang="ru-RU" dirty="0" err="1" smtClean="0"/>
              <a:t>Пасекин</a:t>
            </a:r>
            <a:r>
              <a:rPr lang="ru-RU" dirty="0" smtClean="0"/>
              <a:t> день»;</a:t>
            </a:r>
          </a:p>
          <a:p>
            <a:r>
              <a:rPr lang="ru-RU" dirty="0"/>
              <a:t> </a:t>
            </a:r>
            <a:r>
              <a:rPr lang="ru-RU" dirty="0" smtClean="0"/>
              <a:t>27 сентября  «Воздвиженье»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Осенины</a:t>
            </a:r>
            <a:r>
              <a:rPr lang="ru-RU" dirty="0" smtClean="0"/>
              <a:t>», «Капустницы».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98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DSC027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314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D:\81961b987d942a5b2f0542aae1bbaaae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708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847</TotalTime>
  <Words>488</Words>
  <Application>Microsoft Office PowerPoint</Application>
  <PresentationFormat>Экран (4:3)</PresentationFormat>
  <Paragraphs>56</Paragraphs>
  <Slides>53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Тема Office</vt:lpstr>
      <vt:lpstr>Презентация PowerPoint</vt:lpstr>
      <vt:lpstr>Праздники народного календаря осеннего цикла</vt:lpstr>
      <vt:lpstr>Праздники народного календаря осеннего цикла</vt:lpstr>
      <vt:lpstr>Цель:    Цели и задачи:   </vt:lpstr>
      <vt:lpstr>Основные составляющие праздника.</vt:lpstr>
      <vt:lpstr>Презентация PowerPoint</vt:lpstr>
      <vt:lpstr>Праздники сентября</vt:lpstr>
      <vt:lpstr>Презентация PowerPoint</vt:lpstr>
      <vt:lpstr>Презентация PowerPoint</vt:lpstr>
      <vt:lpstr>Семен летопроводец «Бабье лето»</vt:lpstr>
      <vt:lpstr> Первые Осенины. Сбор зерновых, пряных трав, ягод. </vt:lpstr>
      <vt:lpstr>Презентация PowerPoint</vt:lpstr>
      <vt:lpstr>Воздвиженье. Вторая встреча Осени.</vt:lpstr>
      <vt:lpstr>Презентация PowerPoint</vt:lpstr>
      <vt:lpstr> 2 Осенины встречают у воды, пекут овсяное печенье, угощают людей и кормят скот </vt:lpstr>
      <vt:lpstr>21 сентября «Луков день». «Пасекин день». Готовят  ульи на зимовку.</vt:lpstr>
      <vt:lpstr>Презентация PowerPoint</vt:lpstr>
      <vt:lpstr>У рябинки именины</vt:lpstr>
      <vt:lpstr>Сбор ягод обряд «Рябинки»</vt:lpstr>
      <vt:lpstr>Презентация PowerPoint</vt:lpstr>
      <vt:lpstr>«Праздник урожая» или «Благодарения Матери Земли». </vt:lpstr>
      <vt:lpstr>3 ОСЕНИНЫ.  «Воздвиженье» или «Капустки»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Праздник «Осень золотая» МБОУ ДЮЦ «Творчество»</vt:lpstr>
      <vt:lpstr>Воспитанники театральной студии «ШАРМ»</vt:lpstr>
      <vt:lpstr>Презентация PowerPoint</vt:lpstr>
      <vt:lpstr>Презентация PowerPoint</vt:lpstr>
      <vt:lpstr>Пограничное положение праздника между осенью и зимой.</vt:lpstr>
      <vt:lpstr>Презентация PowerPoint</vt:lpstr>
      <vt:lpstr>День Покрова Богородицы считался девичьим праздником.</vt:lpstr>
      <vt:lpstr>День Покрова Богородици считался покровителем свадеб и девичьим праздником</vt:lpstr>
      <vt:lpstr>На Покров последний сбор плодов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14 ноября Кузьминки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111</cp:lastModifiedBy>
  <cp:revision>34</cp:revision>
  <dcterms:created xsi:type="dcterms:W3CDTF">2017-11-19T01:51:54Z</dcterms:created>
  <dcterms:modified xsi:type="dcterms:W3CDTF">2017-11-19T15:59:39Z</dcterms:modified>
</cp:coreProperties>
</file>