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9" r:id="rId2"/>
    <p:sldId id="270" r:id="rId3"/>
    <p:sldId id="258" r:id="rId4"/>
    <p:sldId id="265" r:id="rId5"/>
    <p:sldId id="261" r:id="rId6"/>
    <p:sldId id="266" r:id="rId7"/>
    <p:sldId id="264" r:id="rId8"/>
    <p:sldId id="281" r:id="rId9"/>
    <p:sldId id="263" r:id="rId10"/>
    <p:sldId id="283" r:id="rId11"/>
    <p:sldId id="278" r:id="rId12"/>
    <p:sldId id="279" r:id="rId13"/>
    <p:sldId id="273" r:id="rId14"/>
    <p:sldId id="277" r:id="rId15"/>
    <p:sldId id="274" r:id="rId16"/>
    <p:sldId id="271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95;&#1090;&#1086;%20&#1085;&#1091;&#1078;&#1085;&#1086;%20&#1076;&#1083;&#1103;%20&#1095;&#1091;&#1076;&#1072;\&#1044;&#1078;&#1091;&#1083;&#1080;&#1086;%20&#1050;&#1072;&#1095;&#1095;&#1080;&#1085;&#1080;%20%20-%20&#1040;&#1074;&#1077;%20&#1052;&#1072;&#1088;&#1080;&#1103;%20(&#1080;&#1089;&#1087;.%20&#1063;&#1077;&#1095;&#1080;&#1083;&#1080;&#1103;%20&#1041;&#1072;&#1088;&#1090;&#1086;&#1083;&#1080;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G:\&#1095;&#1090;&#1086;%20&#1085;&#1091;&#1078;&#1085;&#1086;%20&#1076;&#1083;&#1103;%20&#1095;&#1091;&#1076;&#1072;\&#1095;&#1090;&#1086;%20&#1085;&#1091;&#1078;&#1085;&#1086;%20&#1076;&#1083;&#1103;%20&#1095;&#1091;&#1076;&#1072;\&#1041;&#1086;&#1088;&#1080;&#1089;%20&#1075;&#1088;&#1077;&#1073;&#1077;&#1085;&#1097;&#1080;&#1082;&#1086;&#1074;%20d%20&#1040;&#1082;&#1074;&#1072;&#1088;&#1080;&#1091;&#1084;%20-%20&#1043;&#1086;&#1088;&#1086;&#1076;%20&#1079;&#1086;&#1083;&#1086;&#1090;&#1086;&#1081;%20-%20&#1055;&#1086;&#1076;%20&#1085;&#1077;&#1073;&#1086;&#1084;%20&#1075;&#1086;&#1083;&#1091;&#1073;&#1099;&#1084;%20&#1077;&#1089;&#1090;&#1100;%20&#1075;&#1086;&#1088;&#1086;&#1076;%20&#1079;&#1086;&#1083;&#1086;&#1090;&#1086;&#1081;,%20&#1089;%20&#1087;&#1088;&#1086;&#1079;&#1088;&#1072;&#1095;&#1085;&#1099;&#1084;&#1080;%20&#1074;&#1086;&#1088;&#1086;&#1090;&#1072;&#1084;&#1080;%20&#1080;%20&#1103;&#1088;&#1082;&#1086;&#1102;%20&#1079;&#1074;&#1077;&#1079;&#1076;&#1086;&#1081;,%20&#1072;%20&#1074;%20&#1075;&#1086;&#1088;&#1086;&#1076;&#1077;%20&#1090;&#1086;&#1084;%20&#1089;&#1072;&#1076;,%20&#1074;&#1089;&#1077;%20&#1090;&#1088;&#1072;&#1074;&#1099;%20&#1076;&#1072;%20&#1094;&#1074;&#1077;&#1090;&#1099;,%20&#1075;&#1091;&#1083;&#1103;&#1102;&#1090;%20&#1090;&#1072;&#1084;%20&#1078;&#1080;&#1074;&#1086;&#1090;&#1085;&#1099;&#1077;%20&#1085;&#1077;&#1074;&#1080;&#1076;&#1072;&#1085;&#1085;&#1086;&#1081;%20&#1082;&#1088;&#1072;&#1089;&#1099;.mp3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219700" y="260350"/>
            <a:ext cx="3924300" cy="6264275"/>
          </a:xfrm>
        </p:spPr>
        <p:txBody>
          <a:bodyPr/>
          <a:lstStyle/>
          <a:p>
            <a:endParaRPr lang="ru-RU" sz="1600" b="1" dirty="0">
              <a:solidFill>
                <a:srgbClr val="000066"/>
              </a:solidFill>
            </a:endParaRPr>
          </a:p>
        </p:txBody>
      </p:sp>
      <p:pic>
        <p:nvPicPr>
          <p:cNvPr id="28678" name="Picture 6" descr="Боттичел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04664"/>
            <a:ext cx="5256212" cy="5102225"/>
          </a:xfrm>
          <a:prstGeom prst="rect">
            <a:avLst/>
          </a:prstGeom>
          <a:noFill/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043608" y="5733256"/>
            <a:ext cx="676944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 dirty="0" err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Сандро</a:t>
            </a:r>
            <a:r>
              <a:rPr lang="ru-RU" sz="16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Боттичелли. Благовещенье. 1489-1490 гг. галерея Уффици. Флоренция. </a:t>
            </a:r>
          </a:p>
        </p:txBody>
      </p:sp>
      <p:pic>
        <p:nvPicPr>
          <p:cNvPr id="5" name="Джулио Каччини  - Аве Мария (исп. Чечилия Бартоли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5085184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69269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en-US" sz="2400" dirty="0" smtClean="0"/>
              <a:t>AVE  MARIA</a:t>
            </a:r>
            <a:r>
              <a:rPr lang="ru-RU" sz="2400" dirty="0" smtClean="0"/>
              <a:t>»</a:t>
            </a:r>
          </a:p>
          <a:p>
            <a:r>
              <a:rPr lang="ru-RU" sz="2400" dirty="0" err="1" smtClean="0"/>
              <a:t>Джулио</a:t>
            </a:r>
            <a:r>
              <a:rPr lang="ru-RU" sz="2400" dirty="0" smtClean="0"/>
              <a:t>  </a:t>
            </a:r>
            <a:r>
              <a:rPr lang="ru-RU" sz="2400" dirty="0" err="1" smtClean="0"/>
              <a:t>Каччини</a:t>
            </a:r>
            <a:endParaRPr lang="ru-RU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594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86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 Возрождения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1772816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Художник – творец, создатель смыслов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270892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Человек – мера мира: гуманизм.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3717033"/>
            <a:ext cx="6120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Возвращение к античности при сохранении христианского мировидения.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Рубенс  «Суд  Париса»  1639 г.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sud-pari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7200800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08dejeuner-sur-lherbe-550x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17440"/>
            <a:ext cx="6696744" cy="5040560"/>
          </a:xfrm>
          <a:prstGeom prst="rect">
            <a:avLst/>
          </a:prstGeom>
          <a:noFill/>
        </p:spPr>
      </p:pic>
      <p:pic>
        <p:nvPicPr>
          <p:cNvPr id="8" name="Picture 2" descr="C:\Users\1\Desktop\Джорджоне. «Сельский концерт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4355976" cy="288164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971600" y="332656"/>
            <a:ext cx="3096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Эдуард  Мане.</a:t>
            </a:r>
          </a:p>
          <a:p>
            <a:r>
              <a:rPr lang="ru-RU" sz="2400" dirty="0" smtClean="0"/>
              <a:t>«Завтрак на траве» </a:t>
            </a:r>
            <a:r>
              <a:rPr lang="ru-RU" dirty="0" smtClean="0"/>
              <a:t>1862 г.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299695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Джорджоне «Сельский концерт» </a:t>
            </a:r>
            <a:r>
              <a:rPr lang="ru-RU" dirty="0" smtClean="0"/>
              <a:t>1509 г.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зимут\Desktop\mone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02" y="0"/>
            <a:ext cx="893459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956376" cy="56207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Пабло  Пикассо  «</a:t>
            </a:r>
            <a:r>
              <a:rPr lang="ru-RU" sz="2400" dirty="0" err="1" smtClean="0"/>
              <a:t>Герника</a:t>
            </a:r>
            <a:r>
              <a:rPr lang="ru-RU" sz="2400" dirty="0" smtClean="0"/>
              <a:t>»  1937 г.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зимут\Desktop\cuadro-guernica-picasso-7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4704" y="908720"/>
            <a:ext cx="11449272" cy="5754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63408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Рене  </a:t>
            </a:r>
            <a:r>
              <a:rPr lang="ru-RU" sz="2400" dirty="0" err="1" smtClean="0"/>
              <a:t>Магритт</a:t>
            </a:r>
            <a:r>
              <a:rPr lang="ru-RU" sz="2400" dirty="0" smtClean="0"/>
              <a:t>  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ru.wahooart.com/Art.nsf/O/5ZKEKN/$File/Rene+Magritte+-+Clairvoyance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23925"/>
            <a:ext cx="7143750" cy="593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зимут\Desktop\b-grebenshchikov_3382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636912"/>
            <a:ext cx="5695950" cy="40005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1" y="4221088"/>
            <a:ext cx="2808312" cy="1008112"/>
          </a:xfrm>
        </p:spPr>
        <p:txBody>
          <a:bodyPr/>
          <a:lstStyle/>
          <a:p>
            <a:r>
              <a:rPr lang="ru-RU" sz="2400" dirty="0" smtClean="0"/>
              <a:t>Бори</a:t>
            </a:r>
            <a:r>
              <a:rPr lang="en-US" sz="2400" dirty="0" smtClean="0"/>
              <a:t>c</a:t>
            </a:r>
            <a:r>
              <a:rPr lang="ru-RU" sz="2400" dirty="0" smtClean="0"/>
              <a:t>  Гребенщиков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0" y="5589240"/>
            <a:ext cx="3203848" cy="1080120"/>
          </a:xfrm>
        </p:spPr>
        <p:txBody>
          <a:bodyPr/>
          <a:lstStyle/>
          <a:p>
            <a:endParaRPr lang="ru-RU" dirty="0" smtClean="0"/>
          </a:p>
          <a:p>
            <a:r>
              <a:rPr lang="ru-RU" sz="2400" dirty="0" smtClean="0"/>
              <a:t>«Над  небом голубым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51560" y="3244334"/>
            <a:ext cx="2040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Право  на  ошибку.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04664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Право  на  ошибку.</a:t>
            </a:r>
            <a:endParaRPr lang="ru-RU" sz="4000" dirty="0"/>
          </a:p>
        </p:txBody>
      </p:sp>
      <p:pic>
        <p:nvPicPr>
          <p:cNvPr id="12" name="Борис гребенщиков d Аквариум - Город золотой - Под небом голубым есть город золотой, с прозрачными воротами и яркою звездой, а в городе том сад, все травы да цветы, гуляют там животные невиданной красы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7704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602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32560" y="188640"/>
            <a:ext cx="7406640" cy="3744416"/>
          </a:xfrm>
        </p:spPr>
        <p:txBody>
          <a:bodyPr>
            <a:normAutofit/>
          </a:bodyPr>
          <a:lstStyle/>
          <a:p>
            <a:r>
              <a:rPr lang="ru-RU" dirty="0" smtClean="0"/>
              <a:t>Культура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проходит    </a:t>
            </a:r>
            <a:br>
              <a:rPr lang="ru-RU" dirty="0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сквозь  нас.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Vvavilov1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76672"/>
            <a:ext cx="4410075" cy="5715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3008313" cy="1162050"/>
          </a:xfrm>
        </p:spPr>
        <p:txBody>
          <a:bodyPr/>
          <a:lstStyle/>
          <a:p>
            <a:r>
              <a:rPr lang="ru-RU" dirty="0" smtClean="0"/>
              <a:t>Владимир   Вавилов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755576" y="1340768"/>
            <a:ext cx="2514600" cy="4843463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 smtClean="0"/>
              <a:t>«</a:t>
            </a:r>
            <a:r>
              <a:rPr lang="en-US" sz="1800" b="1" dirty="0" smtClean="0"/>
              <a:t>AVE MARIA</a:t>
            </a:r>
            <a:r>
              <a:rPr lang="ru-RU" sz="1800" dirty="0" smtClean="0"/>
              <a:t>» – популярная и часто исполняемая ария.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Написана   В.Вавиловым  в 1970 </a:t>
            </a:r>
            <a:r>
              <a:rPr lang="ru-RU" sz="1800" smtClean="0"/>
              <a:t>г. </a:t>
            </a:r>
            <a:endParaRPr lang="ru-RU" sz="1800" dirty="0" smtClean="0"/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Это музыкальная мистификация, ошибочно приписываемая композитору </a:t>
            </a:r>
            <a:r>
              <a:rPr lang="ru-RU" sz="1800" dirty="0" err="1" smtClean="0"/>
              <a:t>Джулио</a:t>
            </a:r>
            <a:r>
              <a:rPr lang="ru-RU" sz="1800" dirty="0" smtClean="0"/>
              <a:t> </a:t>
            </a:r>
            <a:r>
              <a:rPr lang="ru-RU" sz="1800" dirty="0" err="1" smtClean="0"/>
              <a:t>Каччини</a:t>
            </a:r>
            <a:r>
              <a:rPr lang="ru-RU" sz="18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Вавилов включил эту музыку в пластинку, выпущенную «Мелодией» в 1972 г. С указанием «Музыка неизвестного автора».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Считается, что работа была приписана </a:t>
            </a:r>
            <a:r>
              <a:rPr lang="ru-RU" sz="1800" dirty="0" err="1" smtClean="0"/>
              <a:t>Каччини</a:t>
            </a:r>
            <a:r>
              <a:rPr lang="ru-RU" sz="1800" dirty="0" smtClean="0"/>
              <a:t> после смерти автора.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greece_parfenon_af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1829" y="1124744"/>
            <a:ext cx="3822171" cy="5733256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6372200" y="0"/>
            <a:ext cx="2520280" cy="92333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Franklin Gothic Book" pitchFamily="34" charset="0"/>
              </a:rPr>
              <a:t>Статуя Афины, созданная скульптором Фидием.</a:t>
            </a:r>
          </a:p>
        </p:txBody>
      </p:sp>
      <p:pic>
        <p:nvPicPr>
          <p:cNvPr id="5" name="Picture 15" descr="03_0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51058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87624" y="0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333300"/>
                </a:solidFill>
              </a:rPr>
              <a:t>Парфенон</a:t>
            </a:r>
            <a:endParaRPr lang="ru-RU" sz="28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ИЛИППО БРУНЕЛЛЕСКИ. Интерьер церкви Сан-Лоренцо во Флоренци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6183941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1\Desktop\Pie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2912" y="2636912"/>
            <a:ext cx="4221088" cy="42210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516216" y="764704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Микеланджело</a:t>
            </a:r>
          </a:p>
          <a:p>
            <a:r>
              <a:rPr lang="ru-RU" sz="2400" dirty="0" smtClean="0"/>
              <a:t>«</a:t>
            </a:r>
            <a:r>
              <a:rPr lang="ru-RU" sz="2400" dirty="0" err="1" smtClean="0"/>
              <a:t>Пьета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3933056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Филиппо</a:t>
            </a:r>
            <a:r>
              <a:rPr lang="ru-RU" sz="2400" dirty="0" smtClean="0"/>
              <a:t>  Брунеллески</a:t>
            </a:r>
          </a:p>
          <a:p>
            <a:r>
              <a:rPr lang="ru-RU" sz="2400" dirty="0" smtClean="0"/>
              <a:t>Церковь  Сан-Лоренцо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{03D3C5C7-E6F8-491E-BDB3-CC9AF8F35DBE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133796"/>
            <a:ext cx="3793307" cy="5419403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3" name="Picture 7" descr="album_2506151732_47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4819195" cy="342900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ьет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0"/>
            <a:ext cx="6848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Mikelangelo2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179388" y="188913"/>
            <a:ext cx="4635500" cy="6480175"/>
          </a:xfrm>
          <a:prstGeom prst="rect">
            <a:avLst/>
          </a:prstGeom>
          <a:noFill/>
        </p:spPr>
      </p:pic>
      <p:pic>
        <p:nvPicPr>
          <p:cNvPr id="93189" name="Picture 5" descr="Mikelangelo1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5006975" y="188913"/>
            <a:ext cx="3908425" cy="5545137"/>
          </a:xfrm>
          <a:prstGeom prst="rect">
            <a:avLst/>
          </a:prstGeom>
          <a:noFill/>
        </p:spPr>
      </p:pic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840288" y="5805488"/>
            <a:ext cx="41243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 err="1" smtClean="0"/>
              <a:t>Микеланжело</a:t>
            </a:r>
            <a:r>
              <a:rPr lang="ru-RU" dirty="0" smtClean="0"/>
              <a:t>  </a:t>
            </a:r>
            <a:r>
              <a:rPr lang="ru-RU" dirty="0" err="1" smtClean="0"/>
              <a:t>Буонаротти</a:t>
            </a:r>
            <a:r>
              <a:rPr lang="ru-RU" dirty="0"/>
              <a:t>. «</a:t>
            </a:r>
            <a:r>
              <a:rPr lang="ru-RU" dirty="0" err="1"/>
              <a:t>Пьета</a:t>
            </a:r>
            <a:r>
              <a:rPr lang="ru-RU" dirty="0"/>
              <a:t>». Конец 15 в. </a:t>
            </a:r>
          </a:p>
          <a:p>
            <a:r>
              <a:rPr lang="ru-RU" dirty="0"/>
              <a:t>Собор Святого Петра. Рим.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Иосиф  Бродский</a:t>
            </a:r>
            <a:endParaRPr lang="ru-RU" sz="2800" dirty="0"/>
          </a:p>
        </p:txBody>
      </p:sp>
      <p:pic>
        <p:nvPicPr>
          <p:cNvPr id="1026" name="Picture 2" descr="C:\Users\1\Desktop\_______40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3810000" cy="3810000"/>
          </a:xfrm>
          <a:prstGeom prst="rect">
            <a:avLst/>
          </a:prstGeom>
          <a:noFill/>
        </p:spPr>
      </p:pic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8550275" y="1203325"/>
          <a:ext cx="4083050" cy="5654675"/>
        </p:xfrm>
        <a:graphic>
          <a:graphicData uri="http://schemas.openxmlformats.org/presentationml/2006/ole">
            <p:oleObj spid="_x0000_s1028" name="Документ" r:id="rId4" imgW="5984006" imgH="8218015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99992" y="692696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«Рождественские стихи»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83968" y="1196752"/>
            <a:ext cx="44644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 важно, что было вокруг, и не важно</a:t>
            </a:r>
            <a:r>
              <a:rPr lang="ru-RU" smtClean="0"/>
              <a:t>, </a:t>
            </a:r>
            <a:br>
              <a:rPr lang="ru-RU" smtClean="0"/>
            </a:br>
            <a:r>
              <a:rPr lang="ru-RU" smtClean="0"/>
              <a:t>о </a:t>
            </a:r>
            <a:r>
              <a:rPr lang="ru-RU" dirty="0" smtClean="0"/>
              <a:t>чем там пурга завывала протяжно</a:t>
            </a:r>
            <a:r>
              <a:rPr lang="ru-RU" smtClean="0"/>
              <a:t>, </a:t>
            </a:r>
            <a:br>
              <a:rPr lang="ru-RU" smtClean="0"/>
            </a:br>
            <a:r>
              <a:rPr lang="ru-RU" smtClean="0"/>
              <a:t>что </a:t>
            </a:r>
            <a:r>
              <a:rPr lang="ru-RU" dirty="0" smtClean="0"/>
              <a:t>тесно им было в пастушьей квартире</a:t>
            </a:r>
            <a:r>
              <a:rPr lang="ru-RU" smtClean="0"/>
              <a:t>, что </a:t>
            </a:r>
            <a:r>
              <a:rPr lang="ru-RU" dirty="0" smtClean="0"/>
              <a:t>места другого им не было в мире.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Во-первых, они были вместе. Второе, </a:t>
            </a:r>
            <a:br>
              <a:rPr lang="ru-RU" dirty="0" smtClean="0"/>
            </a:br>
            <a:r>
              <a:rPr lang="ru-RU" dirty="0" smtClean="0"/>
              <a:t>и главное, было, что их было трое, </a:t>
            </a:r>
            <a:br>
              <a:rPr lang="ru-RU" dirty="0" smtClean="0"/>
            </a:br>
            <a:r>
              <a:rPr lang="ru-RU" dirty="0" smtClean="0"/>
              <a:t>и всё, что творилось, варилось, дарилось отныне, как минимум, на три делилось.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Костер полыхал, но полено кончалось; </a:t>
            </a:r>
            <a:br>
              <a:rPr lang="ru-RU" dirty="0" smtClean="0"/>
            </a:br>
            <a:r>
              <a:rPr lang="ru-RU" dirty="0" smtClean="0"/>
              <a:t>все спали. Звезда от других отличалась сильней, чем свеченьем, казавшимся лишним, </a:t>
            </a:r>
            <a:br>
              <a:rPr lang="ru-RU" dirty="0" smtClean="0"/>
            </a:br>
            <a:r>
              <a:rPr lang="ru-RU" dirty="0" smtClean="0"/>
              <a:t>способностью дальнего смешивать с ближним.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 descr="{1603E159-DC0F-492E-BFB8-BA4C46C9E772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692150"/>
            <a:ext cx="7848600" cy="5503863"/>
          </a:xfrm>
          <a:prstGeom prst="rect">
            <a:avLst/>
          </a:prstGeom>
          <a:noFill/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476375" y="6232525"/>
            <a:ext cx="6048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/>
              <a:t>Пьеро делла Франческа.»Бичевание Христа». 15 в. Национальная галерея. Урбино. Италия.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157</TotalTime>
  <Words>226</Words>
  <Application>Microsoft Office PowerPoint</Application>
  <PresentationFormat>Экран (4:3)</PresentationFormat>
  <Paragraphs>40</Paragraphs>
  <Slides>17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Солнцестояние</vt:lpstr>
      <vt:lpstr>Документ</vt:lpstr>
      <vt:lpstr>Слайд 1</vt:lpstr>
      <vt:lpstr>Владимир   Вавилов </vt:lpstr>
      <vt:lpstr>Слайд 3</vt:lpstr>
      <vt:lpstr>Слайд 4</vt:lpstr>
      <vt:lpstr>Слайд 5</vt:lpstr>
      <vt:lpstr>Слайд 6</vt:lpstr>
      <vt:lpstr>Слайд 7</vt:lpstr>
      <vt:lpstr>Иосиф  Бродский</vt:lpstr>
      <vt:lpstr>Слайд 9</vt:lpstr>
      <vt:lpstr>Принципы Возрождения</vt:lpstr>
      <vt:lpstr>Рубенс  «Суд  Париса»  1639 г.</vt:lpstr>
      <vt:lpstr>Слайд 12</vt:lpstr>
      <vt:lpstr>Слайд 13</vt:lpstr>
      <vt:lpstr>Пабло  Пикассо  «Герника»  1937 г.</vt:lpstr>
      <vt:lpstr>Рене  Магритт   </vt:lpstr>
      <vt:lpstr>Бориc  Гребенщиков.</vt:lpstr>
      <vt:lpstr>Культура    проходит      сквозь  нас.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67</cp:revision>
  <dcterms:created xsi:type="dcterms:W3CDTF">2016-05-04T11:58:04Z</dcterms:created>
  <dcterms:modified xsi:type="dcterms:W3CDTF">2016-05-05T13:18:00Z</dcterms:modified>
</cp:coreProperties>
</file>