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7" r:id="rId3"/>
    <p:sldId id="258" r:id="rId4"/>
    <p:sldId id="259" r:id="rId5"/>
    <p:sldId id="290" r:id="rId6"/>
    <p:sldId id="279" r:id="rId7"/>
    <p:sldId id="274" r:id="rId8"/>
    <p:sldId id="273" r:id="rId9"/>
    <p:sldId id="277" r:id="rId10"/>
    <p:sldId id="291" r:id="rId11"/>
    <p:sldId id="264" r:id="rId12"/>
    <p:sldId id="265" r:id="rId13"/>
    <p:sldId id="280" r:id="rId14"/>
    <p:sldId id="283" r:id="rId15"/>
    <p:sldId id="284" r:id="rId16"/>
    <p:sldId id="285" r:id="rId17"/>
    <p:sldId id="292" r:id="rId18"/>
    <p:sldId id="294" r:id="rId19"/>
    <p:sldId id="296" r:id="rId20"/>
    <p:sldId id="28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/>
              <a:t>Изучение  свойств почвы УОУ  МБОУ «</a:t>
            </a:r>
            <a:r>
              <a:rPr lang="ru-RU" sz="1800" b="1" dirty="0" err="1" smtClean="0"/>
              <a:t>Синъял-Покровская</a:t>
            </a:r>
            <a:r>
              <a:rPr lang="ru-RU" sz="1800" b="1" dirty="0" smtClean="0"/>
              <a:t>» </a:t>
            </a:r>
            <a:r>
              <a:rPr lang="ru-RU" sz="1800" b="1" dirty="0" smtClean="0"/>
              <a:t>СОШ </a:t>
            </a:r>
            <a:r>
              <a:rPr lang="ru-RU" sz="1800" b="1" dirty="0" err="1" smtClean="0"/>
              <a:t>Чебоксарского</a:t>
            </a:r>
            <a:r>
              <a:rPr lang="ru-RU" sz="1800" b="1" dirty="0" smtClean="0"/>
              <a:t> района  Автор: учитель </a:t>
            </a:r>
            <a:r>
              <a:rPr lang="ru-RU" sz="1800" b="1" smtClean="0"/>
              <a:t>биологии Федотова В.П.</a:t>
            </a:r>
            <a:endParaRPr lang="ru-RU" sz="1800" dirty="0"/>
          </a:p>
        </p:txBody>
      </p:sp>
      <p:pic>
        <p:nvPicPr>
          <p:cNvPr id="4" name="Содержимое 3" descr="pRpItiFWX4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36730" y="1571613"/>
            <a:ext cx="3078331" cy="4500593"/>
          </a:xfrm>
        </p:spPr>
      </p:pic>
      <p:pic>
        <p:nvPicPr>
          <p:cNvPr id="5" name="Рисунок 4" descr="lrmtTrA6y_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1571612"/>
            <a:ext cx="3850556" cy="4500594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Пробы почвы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i="1" dirty="0" smtClean="0"/>
              <a:t> </a:t>
            </a:r>
            <a:endParaRPr lang="ru-RU" dirty="0" smtClean="0"/>
          </a:p>
          <a:p>
            <a:r>
              <a:rPr lang="ru-RU" b="1" dirty="0" smtClean="0"/>
              <a:t>Наши предположения :</a:t>
            </a:r>
          </a:p>
          <a:p>
            <a:r>
              <a:rPr lang="ru-RU" b="1" dirty="0" smtClean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Проба №1(из участка) </a:t>
            </a:r>
            <a:r>
              <a:rPr lang="ru-RU" b="1" dirty="0" smtClean="0"/>
              <a:t>-  </a:t>
            </a: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Суглинок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После исследования</a:t>
            </a:r>
            <a:r>
              <a:rPr lang="ru-RU" b="1" dirty="0" smtClean="0"/>
              <a:t> -</a:t>
            </a: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Тяжелый суглинок</a:t>
            </a:r>
            <a:endParaRPr lang="ru-RU" i="1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Проба №2 ( </a:t>
            </a:r>
            <a:r>
              <a:rPr lang="ru-RU" b="1" dirty="0" smtClean="0"/>
              <a:t>из теплицы)</a:t>
            </a:r>
          </a:p>
          <a:p>
            <a:r>
              <a:rPr lang="ru-RU" b="1" dirty="0" smtClean="0"/>
              <a:t>Наши предположения - </a:t>
            </a: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Супесь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После  </a:t>
            </a:r>
            <a:r>
              <a:rPr lang="ru-RU" b="1" dirty="0" smtClean="0"/>
              <a:t>исследования  -</a:t>
            </a: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Супесь</a:t>
            </a:r>
            <a:endParaRPr lang="ru-RU" i="1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I5YGgQ1BY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000108"/>
            <a:ext cx="2605977" cy="4500594"/>
          </a:xfrm>
        </p:spPr>
      </p:pic>
      <p:pic>
        <p:nvPicPr>
          <p:cNvPr id="5" name="Рисунок 4" descr="jkQ09E_36u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72198" y="214290"/>
            <a:ext cx="2714644" cy="4714908"/>
          </a:xfrm>
          <a:prstGeom prst="rect">
            <a:avLst/>
          </a:prstGeom>
        </p:spPr>
      </p:pic>
      <p:pic>
        <p:nvPicPr>
          <p:cNvPr id="6" name="Рисунок 5" descr="smOz4AAm0g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14546" y="3714752"/>
            <a:ext cx="4592443" cy="2571768"/>
          </a:xfrm>
          <a:prstGeom prst="rect">
            <a:avLst/>
          </a:prstGeom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Определение кислотности почвы</a:t>
            </a:r>
            <a:endParaRPr lang="ru-RU" sz="3200" dirty="0"/>
          </a:p>
        </p:txBody>
      </p:sp>
      <p:pic>
        <p:nvPicPr>
          <p:cNvPr id="4" name="Содержимое 3" descr="jNzzbKb1FQ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929322" y="1643050"/>
            <a:ext cx="1928826" cy="4357718"/>
          </a:xfrm>
        </p:spPr>
      </p:pic>
      <p:pic>
        <p:nvPicPr>
          <p:cNvPr id="6" name="Рисунок 5" descr="fcBMW6KqGq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714488"/>
            <a:ext cx="2143140" cy="4286256"/>
          </a:xfrm>
          <a:prstGeom prst="rect">
            <a:avLst/>
          </a:prstGeom>
        </p:spPr>
      </p:pic>
      <p:pic>
        <p:nvPicPr>
          <p:cNvPr id="7" name="Рисунок 6" descr="X556-xOX_8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86116" y="1357298"/>
            <a:ext cx="1928826" cy="4357718"/>
          </a:xfrm>
          <a:prstGeom prst="rect">
            <a:avLst/>
          </a:prstGeom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uu1bLvDQgQ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1536" y="2714619"/>
            <a:ext cx="5725533" cy="3786215"/>
          </a:xfrm>
        </p:spPr>
      </p:pic>
      <p:pic>
        <p:nvPicPr>
          <p:cNvPr id="5" name="Рисунок 4" descr="DSCN43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096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Тяжелосуглинистая почва</a:t>
            </a:r>
            <a:endParaRPr lang="ru-RU" sz="20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340769"/>
            <a:ext cx="7809515" cy="5231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N07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N30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001156" cy="6750868"/>
          </a:xfr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N325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Вывод: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Почва на пришкольном участке тяжелосуглинистая,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6,5; поэтому ее нужно добавить песок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, навоз, торф;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 Почва в теплице супесчаная,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7,5;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Почва на УОУ благоприятна для выращивания овощных и декоративных культур;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Почву из теплицы нужно улучшить обработкой гумусом  или компостом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Изучение  структуры, механического состава, поглотительной способности  </a:t>
            </a:r>
            <a:r>
              <a:rPr lang="ru-RU" i="1" smtClean="0">
                <a:latin typeface="Times New Roman" pitchFamily="18" charset="0"/>
                <a:cs typeface="Times New Roman" pitchFamily="18" charset="0"/>
              </a:rPr>
              <a:t>и кислотности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почвы пришкольного участка МБОУ «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Синъял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-Покровская»  СОШ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Задачи: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1) Определить механический состав образца почвы;</a:t>
            </a:r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Порекомендовать использовать  полученные в ходе исследования  данные на практике при выращивании овощных и декоративных культур на УОУ школы.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Цель работы: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2" name="Picture 4" descr="13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60350"/>
            <a:ext cx="8820150" cy="6302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Georgia" pitchFamily="18" charset="0"/>
              </a:rPr>
              <a:t>Объект изучения </a:t>
            </a:r>
            <a:endParaRPr lang="ru-RU" sz="2800" dirty="0">
              <a:latin typeface="Georgia" pitchFamily="18" charset="0"/>
            </a:endParaRPr>
          </a:p>
        </p:txBody>
      </p:sp>
      <p:pic>
        <p:nvPicPr>
          <p:cNvPr id="6" name="Содержимое 5" descr="32JhxH-h5W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43570" y="1643050"/>
            <a:ext cx="2534539" cy="4525963"/>
          </a:xfrm>
        </p:spPr>
      </p:pic>
      <p:pic>
        <p:nvPicPr>
          <p:cNvPr id="8" name="Рисунок 7" descr="CAI5FMdoa4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2000240"/>
            <a:ext cx="3713279" cy="392909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CAI5FMdoa4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0961" y="1600200"/>
            <a:ext cx="8082077" cy="4525963"/>
          </a:xfrm>
        </p:spPr>
      </p:pic>
      <p:pic>
        <p:nvPicPr>
          <p:cNvPr id="7" name="Содержимое 6" descr="DSCN397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8596" y="285728"/>
            <a:ext cx="8286808" cy="6199154"/>
          </a:xfr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Справочная таблица №1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2910" y="1428736"/>
          <a:ext cx="8229600" cy="457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57526"/>
                <a:gridCol w="272887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Механический</a:t>
                      </a:r>
                      <a:r>
                        <a:rPr lang="ru-RU" sz="1600" baseline="0" dirty="0" smtClean="0"/>
                        <a:t> состав почвы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Внешний вид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 ощупь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dirty="0" smtClean="0"/>
                        <a:t>Глина 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ru-RU" dirty="0" smtClean="0"/>
                    </a:p>
                    <a:p>
                      <a:pPr marL="342900" indent="-342900">
                        <a:buAutoNum type="arabicPeriod"/>
                      </a:pPr>
                      <a:endParaRPr lang="ru-RU" dirty="0" smtClean="0"/>
                    </a:p>
                    <a:p>
                      <a:pPr marL="342900" indent="-342900">
                        <a:buAutoNum type="arabicPeriod"/>
                      </a:pPr>
                      <a:endParaRPr lang="ru-RU" dirty="0" smtClean="0"/>
                    </a:p>
                    <a:p>
                      <a:pPr marL="342900" indent="-342900">
                        <a:buNone/>
                      </a:pPr>
                      <a:endParaRPr lang="ru-RU" dirty="0" smtClean="0"/>
                    </a:p>
                    <a:p>
                      <a:pPr marL="342900" indent="-342900">
                        <a:buNone/>
                      </a:pPr>
                      <a:r>
                        <a:rPr lang="ru-RU" dirty="0" smtClean="0"/>
                        <a:t>2.</a:t>
                      </a:r>
                      <a:r>
                        <a:rPr lang="ru-RU" baseline="0" dirty="0" smtClean="0"/>
                        <a:t> Песок, супесь </a:t>
                      </a:r>
                      <a:endParaRPr lang="ru-RU" dirty="0" smtClean="0"/>
                    </a:p>
                    <a:p>
                      <a:pPr marL="342900" indent="-342900">
                        <a:buAutoNum type="arabicPeriod"/>
                      </a:pPr>
                      <a:endParaRPr lang="ru-RU" dirty="0" smtClean="0"/>
                    </a:p>
                    <a:p>
                      <a:pPr marL="342900" indent="-342900">
                        <a:buAutoNum type="arabicPeriod"/>
                      </a:pPr>
                      <a:endParaRPr lang="ru-RU" dirty="0" smtClean="0"/>
                    </a:p>
                    <a:p>
                      <a:pPr marL="342900" indent="-342900">
                        <a:buAutoNum type="arabicPeriod"/>
                      </a:pPr>
                      <a:endParaRPr lang="ru-RU" dirty="0" smtClean="0"/>
                    </a:p>
                    <a:p>
                      <a:pPr marL="342900" indent="-342900">
                        <a:buNone/>
                      </a:pPr>
                      <a:r>
                        <a:rPr lang="ru-RU" dirty="0" smtClean="0"/>
                        <a:t>3.</a:t>
                      </a:r>
                      <a:r>
                        <a:rPr lang="ru-RU" baseline="0" dirty="0" smtClean="0"/>
                        <a:t> Суглинок</a:t>
                      </a:r>
                      <a:endParaRPr lang="ru-RU" dirty="0" smtClean="0"/>
                    </a:p>
                    <a:p>
                      <a:pPr marL="342900" indent="-342900">
                        <a:buAutoNum type="arabicPeriod"/>
                      </a:pPr>
                      <a:endParaRPr lang="ru-RU" dirty="0" smtClean="0"/>
                    </a:p>
                    <a:p>
                      <a:pPr marL="342900" indent="-342900">
                        <a:buAutoNum type="arabicPeriod"/>
                      </a:pPr>
                      <a:endParaRPr lang="ru-RU" dirty="0" smtClean="0"/>
                    </a:p>
                    <a:p>
                      <a:pPr marL="342900" indent="-342900">
                        <a:buAutoNum type="arabicPeriod"/>
                      </a:pPr>
                      <a:endParaRPr lang="ru-RU" dirty="0" smtClean="0"/>
                    </a:p>
                    <a:p>
                      <a:pPr marL="342900" indent="-342900">
                        <a:buAutoNum type="arabicPeriod"/>
                      </a:pPr>
                      <a:endParaRPr lang="ru-RU" dirty="0" smtClean="0"/>
                    </a:p>
                    <a:p>
                      <a:pPr marL="342900" indent="-342900">
                        <a:buAutoNum type="arabicPeriod"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После дождя заплывает,</a:t>
                      </a:r>
                      <a:r>
                        <a:rPr lang="ru-RU" baseline="0" dirty="0" smtClean="0"/>
                        <a:t> на солнце покрывается коркой, растрескивается </a:t>
                      </a:r>
                    </a:p>
                    <a:p>
                      <a:endParaRPr lang="ru-RU" baseline="0" dirty="0" smtClean="0"/>
                    </a:p>
                    <a:p>
                      <a:r>
                        <a:rPr lang="ru-RU" baseline="0" dirty="0" smtClean="0"/>
                        <a:t>Рыхлая, пористая, крошащаяся.</a:t>
                      </a:r>
                    </a:p>
                    <a:p>
                      <a:endParaRPr lang="ru-RU" baseline="0" dirty="0" smtClean="0"/>
                    </a:p>
                    <a:p>
                      <a:endParaRPr lang="ru-RU" baseline="0" dirty="0" smtClean="0"/>
                    </a:p>
                    <a:p>
                      <a:endParaRPr lang="ru-RU" baseline="0" dirty="0" smtClean="0"/>
                    </a:p>
                    <a:p>
                      <a:r>
                        <a:rPr lang="ru-RU" baseline="0" dirty="0" smtClean="0"/>
                        <a:t>Пористая, состоит из комков различных размеров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Сухие - грубые, шероховатые. Влажные -скользкие, при обработке легко образуют комки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Зернистые, при сжатии не</a:t>
                      </a:r>
                    </a:p>
                    <a:p>
                      <a:r>
                        <a:rPr lang="ru-RU" dirty="0" smtClean="0"/>
                        <a:t>сохраняют форму, рассыпаются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При сжатии образуют шарообразные комки, легко разламываются. Во влажном состоянии податливы.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ulvkVCBI9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0961" y="1600200"/>
            <a:ext cx="8082077" cy="4525963"/>
          </a:xfrm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N12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83356" cy="6858000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jNYbFsPS1Dw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00232" y="285728"/>
            <a:ext cx="4582903" cy="5672121"/>
          </a:xfrm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tiXip4biZ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0961" y="1600200"/>
            <a:ext cx="8082077" cy="4525963"/>
          </a:xfrm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220</Words>
  <Application>Microsoft Office PowerPoint</Application>
  <PresentationFormat>Экран (4:3)</PresentationFormat>
  <Paragraphs>59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Изучение  свойств почвы УОУ  МБОУ «Синъял-Покровская» СОШ Чебоксарского района  Автор: учитель биологии Федотова В.П.</vt:lpstr>
      <vt:lpstr>Цель работы: </vt:lpstr>
      <vt:lpstr>Объект изучения </vt:lpstr>
      <vt:lpstr>Слайд 4</vt:lpstr>
      <vt:lpstr>Справочная таблица №1</vt:lpstr>
      <vt:lpstr>Слайд 6</vt:lpstr>
      <vt:lpstr>Слайд 7</vt:lpstr>
      <vt:lpstr>Слайд 8</vt:lpstr>
      <vt:lpstr>Слайд 9</vt:lpstr>
      <vt:lpstr>Пробы почвы</vt:lpstr>
      <vt:lpstr>Слайд 11</vt:lpstr>
      <vt:lpstr>Определение кислотности почвы</vt:lpstr>
      <vt:lpstr>Слайд 13</vt:lpstr>
      <vt:lpstr>Слайд 14</vt:lpstr>
      <vt:lpstr>Тяжелосуглинистая почва</vt:lpstr>
      <vt:lpstr>Слайд 16</vt:lpstr>
      <vt:lpstr>Слайд 17</vt:lpstr>
      <vt:lpstr>Слайд 18</vt:lpstr>
      <vt:lpstr>Вывод: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Изучение  свойств почвы УОУ  МБОУ «Синъял-Покровская» СОШ.</dc:title>
  <cp:lastModifiedBy>биол</cp:lastModifiedBy>
  <cp:revision>38</cp:revision>
  <dcterms:modified xsi:type="dcterms:W3CDTF">2019-03-09T07:46:02Z</dcterms:modified>
</cp:coreProperties>
</file>