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3A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09" autoAdjust="0"/>
    <p:restoredTop sz="94660"/>
  </p:normalViewPr>
  <p:slideViewPr>
    <p:cSldViewPr>
      <p:cViewPr varScale="1">
        <p:scale>
          <a:sx n="68" d="100"/>
          <a:sy n="68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C7EB0-89D1-4360-A04B-125008CA31B4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3F863-C737-41F0-ADED-BEBA250698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B8B-99B1-472E-9306-3FAF94829B06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BD832-400A-4A72-ACE0-7223206E1D17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2F6BB-B251-43FC-A7FA-1A988BDBB4B1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3686-C311-404D-A197-841CD9947744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1474B-20BC-4EE5-A6F6-A42EC12BCFB6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2F058-2CF9-46A2-86B5-557E75CFCB71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9E20-7C02-441F-8D3F-7B5BF247AB06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AA023-8622-454E-9BDA-DC8C1CD8C67B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B4182-225E-44AC-94B7-D9B7BB07E049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90AD0-B711-46A0-8213-C0F3D744227C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62665-0436-4C06-82CD-D7FAF22E6FE6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E39869-B985-4880-8454-2554E484CF70}" type="datetime1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5C14B59-8155-408E-BE8A-1AFE1D527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</p:transition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2.xml"/><Relationship Id="rId18" Type="http://schemas.openxmlformats.org/officeDocument/2006/relationships/slide" Target="slide19.xml"/><Relationship Id="rId3" Type="http://schemas.openxmlformats.org/officeDocument/2006/relationships/slide" Target="slide8.xml"/><Relationship Id="rId21" Type="http://schemas.openxmlformats.org/officeDocument/2006/relationships/slide" Target="slide22.xml"/><Relationship Id="rId7" Type="http://schemas.openxmlformats.org/officeDocument/2006/relationships/slide" Target="slide4.xml"/><Relationship Id="rId12" Type="http://schemas.openxmlformats.org/officeDocument/2006/relationships/slide" Target="slide11.xml"/><Relationship Id="rId17" Type="http://schemas.openxmlformats.org/officeDocument/2006/relationships/slide" Target="slide17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18.xml"/><Relationship Id="rId15" Type="http://schemas.openxmlformats.org/officeDocument/2006/relationships/slide" Target="slide15.xml"/><Relationship Id="rId10" Type="http://schemas.openxmlformats.org/officeDocument/2006/relationships/slide" Target="slide9.xml"/><Relationship Id="rId19" Type="http://schemas.openxmlformats.org/officeDocument/2006/relationships/slide" Target="slide20.xml"/><Relationship Id="rId4" Type="http://schemas.openxmlformats.org/officeDocument/2006/relationships/slide" Target="slide13.xml"/><Relationship Id="rId9" Type="http://schemas.openxmlformats.org/officeDocument/2006/relationships/slide" Target="slide7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357298"/>
            <a:ext cx="8229600" cy="18288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Самый умный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Физика 7 класс.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Реснянская</a:t>
            </a:r>
            <a:r>
              <a:rPr lang="ru-RU" dirty="0" smtClean="0">
                <a:solidFill>
                  <a:srgbClr val="002060"/>
                </a:solidFill>
              </a:rPr>
              <a:t> Татьяна Владимировна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СОШ №7 </a:t>
            </a:r>
            <a:r>
              <a:rPr lang="ru-RU" smtClean="0">
                <a:solidFill>
                  <a:srgbClr val="002060"/>
                </a:solidFill>
              </a:rPr>
              <a:t>Республика Саха(Якутия)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Приборы 60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829312" cy="470916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 помощью этого прибора измеряют силу.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риборы_60_динамомет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357298"/>
            <a:ext cx="2000264" cy="475511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Приборы 80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 этим прибором легко и в школе, и на базаре.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риборы_80_вес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2428868"/>
            <a:ext cx="4000508" cy="400050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Приборы 100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 стене висит тарелка, по тарелке ходит стрелка. Каждый раз из года в год нам погоду узнаёт.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риборы_100_баромет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14620"/>
            <a:ext cx="3929066" cy="392906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Имена 20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614998" cy="425769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Этот учёный был хранителем монетного двора Великобритании, королева Анна возвела его в рыцарское достоинство. А ещё он сформулировал три закона механики, открыл закон всемирного тяготения. В честь него была названа единица измерения одной из самых известных физических величин.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143636" y="2143116"/>
            <a:ext cx="2755572" cy="3143272"/>
            <a:chOff x="6143636" y="2143116"/>
            <a:chExt cx="2755572" cy="3143272"/>
          </a:xfrm>
        </p:grpSpPr>
        <p:pic>
          <p:nvPicPr>
            <p:cNvPr id="6" name="Рисунок 5" descr="имена_20_Ньютон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636" y="2786058"/>
              <a:ext cx="2755572" cy="250033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429388" y="2143116"/>
              <a:ext cx="2214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</a:rPr>
                <a:t>Исаак Ньютон</a:t>
              </a:r>
              <a:endParaRPr lang="ru-RU" sz="24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Имена 40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8605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Этот учёный - наш соотечественник.  Именно он ввел слово "физика" в русский язык. Он сформулировал закон сохранения материи и движения, работал над исследованием атмосферного электричества. Открыл атмосферу Венеры. Его именем назван главный ВУЗ нашей страны Московский Государственный университет.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357291" y="4176703"/>
            <a:ext cx="6715171" cy="2381266"/>
            <a:chOff x="1357291" y="4176703"/>
            <a:chExt cx="6715171" cy="2381266"/>
          </a:xfrm>
        </p:grpSpPr>
        <p:pic>
          <p:nvPicPr>
            <p:cNvPr id="6" name="Рисунок 5" descr="именя_40_Ломоносов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291" y="4176703"/>
              <a:ext cx="3571900" cy="238126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072066" y="4500570"/>
              <a:ext cx="3000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М.В. Ломоносов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Имена 60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70916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Этот французский учёный изобрёл счётную машину, открыл закон гидростатики, получивший его имя, установил принцип действия гидравлического пресса, а также доказал, что воздух имеет вес.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000760" y="1643050"/>
            <a:ext cx="2631182" cy="3857652"/>
            <a:chOff x="6000760" y="1643050"/>
            <a:chExt cx="2631182" cy="3857652"/>
          </a:xfrm>
        </p:grpSpPr>
        <p:pic>
          <p:nvPicPr>
            <p:cNvPr id="6" name="Рисунок 5" descr="имена_60_Паскаль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00760" y="2285992"/>
              <a:ext cx="2631182" cy="321471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215074" y="1643050"/>
              <a:ext cx="2143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</a:rPr>
                <a:t>Блез Паскаль</a:t>
              </a:r>
              <a:endParaRPr lang="ru-RU" sz="24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Имена 80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70916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Он жил на острове Сиракузы. Был выдающимся математиком и механиком, изобрёл множество простых механизмов. «Дайте мне точку опоры – и я переверну мир!» - эта фраза приписывается ему. Но главным достижением этого грека стал закон, названный его именем, который он открыл, сидя в ванной!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072198" y="1428736"/>
            <a:ext cx="2741811" cy="3977997"/>
            <a:chOff x="6072198" y="1428736"/>
            <a:chExt cx="2741811" cy="3977997"/>
          </a:xfrm>
        </p:grpSpPr>
        <p:pic>
          <p:nvPicPr>
            <p:cNvPr id="6" name="Рисунок 5" descr="имена_80_Архимед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2198" y="2000240"/>
              <a:ext cx="2741811" cy="340649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643702" y="1428736"/>
              <a:ext cx="1357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</a:rPr>
                <a:t>Архимед</a:t>
              </a:r>
              <a:endParaRPr lang="ru-RU" sz="24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Имена 100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86370" cy="47091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Ещё в студенческие годы он открыл, что период колебаний маятника не зависит от его амплитуды, стоя в соборе на службе. Он открыл закон инерции и принципы относительности. Для изучения свободного падения тел он использовал наклонную башню в городе Пиза. «И всё – таки она вертится» - так сказал он о вращении Земли вокруг своей оси, выйдя из стен суда инквизиции. </a:t>
            </a:r>
          </a:p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5929322" y="1643050"/>
            <a:ext cx="2857520" cy="3643338"/>
            <a:chOff x="5857884" y="1643050"/>
            <a:chExt cx="2857520" cy="3643338"/>
          </a:xfrm>
        </p:grpSpPr>
        <p:pic>
          <p:nvPicPr>
            <p:cNvPr id="6" name="Рисунок 5" descr="имена_100_Галилей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7884" y="2143116"/>
              <a:ext cx="2671781" cy="314327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215074" y="1643050"/>
              <a:ext cx="2500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</a:rPr>
                <a:t>Галилео Галилей</a:t>
              </a:r>
              <a:endParaRPr lang="ru-RU" sz="24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Разное 20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Что обозначает приставка "кило" в единицах измерения?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428992" y="2357430"/>
            <a:ext cx="3303996" cy="3459620"/>
            <a:chOff x="3428992" y="2357430"/>
            <a:chExt cx="3303996" cy="3459620"/>
          </a:xfrm>
        </p:grpSpPr>
        <p:pic>
          <p:nvPicPr>
            <p:cNvPr id="6" name="Рисунок 5" descr="разное_20_кило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6" y="2357430"/>
              <a:ext cx="2018112" cy="345962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428992" y="3786190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1000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Разное 40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Как в физике называют то, из чего состоят физические тела?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000232" y="2857496"/>
            <a:ext cx="4451285" cy="3277199"/>
            <a:chOff x="2000232" y="3214686"/>
            <a:chExt cx="4451285" cy="3277199"/>
          </a:xfrm>
        </p:grpSpPr>
        <p:pic>
          <p:nvPicPr>
            <p:cNvPr id="6" name="Рисунок 5" descr="разное_40_вещество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0232" y="3857628"/>
              <a:ext cx="4451285" cy="263425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214678" y="3214686"/>
              <a:ext cx="17094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FF0000"/>
                  </a:solidFill>
                </a:rPr>
                <a:t>вещество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Своя игра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428596" y="2000240"/>
            <a:ext cx="1785950" cy="714380"/>
            <a:chOff x="428596" y="2000240"/>
            <a:chExt cx="1785950" cy="714380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28596" y="2000240"/>
              <a:ext cx="1643074" cy="71438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1472" y="2143116"/>
              <a:ext cx="16430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rgbClr val="002060"/>
                  </a:solidFill>
                </a:rPr>
                <a:t>Загадки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28596" y="3000372"/>
            <a:ext cx="1785950" cy="714380"/>
            <a:chOff x="428596" y="3000372"/>
            <a:chExt cx="1785950" cy="714380"/>
          </a:xfrm>
          <a:solidFill>
            <a:schemeClr val="accent3">
              <a:lumMod val="75000"/>
            </a:schemeClr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28596" y="3000372"/>
              <a:ext cx="1643074" cy="714380"/>
            </a:xfrm>
            <a:prstGeom prst="roundRect">
              <a:avLst/>
            </a:prstGeom>
            <a:grpFill/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00034" y="307181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</a:rPr>
                <a:t>Приборы</a:t>
              </a:r>
              <a:endParaRPr lang="ru-RU" sz="2400" b="1" dirty="0">
                <a:ln w="5080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28596" y="4000504"/>
            <a:ext cx="1643074" cy="714380"/>
            <a:chOff x="428596" y="4000504"/>
            <a:chExt cx="1643074" cy="71438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428596" y="4000504"/>
              <a:ext cx="1643074" cy="714380"/>
            </a:xfrm>
            <a:prstGeom prst="roundRect">
              <a:avLst/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2910" y="4071942"/>
              <a:ext cx="1357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  <a:solidFill>
                    <a:srgbClr val="002060"/>
                  </a:solidFill>
                </a:rPr>
                <a:t>Имена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28596" y="5000636"/>
            <a:ext cx="1928826" cy="714380"/>
            <a:chOff x="428596" y="5000636"/>
            <a:chExt cx="1928826" cy="71438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28596" y="5000636"/>
              <a:ext cx="1643074" cy="714380"/>
            </a:xfrm>
            <a:prstGeom prst="roundRect">
              <a:avLst/>
            </a:prstGeom>
            <a:solidFill>
              <a:srgbClr val="AE3A53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2910" y="5072074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400" b="1" dirty="0" smtClean="0">
                  <a:ln w="50800"/>
                </a:rPr>
                <a:t>Разное</a:t>
              </a:r>
              <a:endParaRPr lang="ru-RU" sz="2400" b="1" dirty="0">
                <a:ln w="5080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285984" y="2000240"/>
            <a:ext cx="1071570" cy="714380"/>
            <a:chOff x="2285984" y="2000240"/>
            <a:chExt cx="1071570" cy="71438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285984" y="2000240"/>
              <a:ext cx="1071570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71736" y="207167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2" action="ppaction://hlinksldjump"/>
                </a:rPr>
                <a:t>20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2285984" y="3000372"/>
            <a:ext cx="1071570" cy="714380"/>
            <a:chOff x="2285984" y="3000372"/>
            <a:chExt cx="1071570" cy="714380"/>
          </a:xfrm>
          <a:solidFill>
            <a:schemeClr val="accent3">
              <a:lumMod val="75000"/>
            </a:scheme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285984" y="3000372"/>
              <a:ext cx="1071570" cy="714380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71736" y="3071810"/>
              <a:ext cx="57150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hlinkClick r:id="rId3" action="ppaction://hlinksldjump"/>
                </a:rPr>
                <a:t>20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285984" y="4000504"/>
            <a:ext cx="1071570" cy="714380"/>
            <a:chOff x="2285984" y="4000504"/>
            <a:chExt cx="1071570" cy="71438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285984" y="4000504"/>
              <a:ext cx="1071570" cy="714380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71736" y="4071942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4" action="ppaction://hlinksldjump"/>
                </a:rPr>
                <a:t>20</a:t>
              </a:r>
              <a:endParaRPr lang="ru-RU" sz="28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285984" y="5000636"/>
            <a:ext cx="1071570" cy="714380"/>
            <a:chOff x="2285984" y="5000636"/>
            <a:chExt cx="1071570" cy="71438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285984" y="5000636"/>
              <a:ext cx="1071570" cy="714380"/>
            </a:xfrm>
            <a:prstGeom prst="roundRect">
              <a:avLst/>
            </a:prstGeom>
            <a:solidFill>
              <a:srgbClr val="AE3A5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71736" y="507207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hlinkClick r:id="rId5" action="ppaction://hlinksldjump"/>
                </a:rPr>
                <a:t>20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857752" y="2000240"/>
            <a:ext cx="1071570" cy="714380"/>
            <a:chOff x="2285984" y="2000240"/>
            <a:chExt cx="1071570" cy="714380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2285984" y="2000240"/>
              <a:ext cx="1071570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571736" y="207167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6" action="ppaction://hlinksldjump"/>
                </a:rPr>
                <a:t>60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3571868" y="2000240"/>
            <a:ext cx="1071570" cy="714380"/>
            <a:chOff x="2285984" y="2000240"/>
            <a:chExt cx="1071570" cy="714380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2285984" y="2000240"/>
              <a:ext cx="1071570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71736" y="207167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7" action="ppaction://hlinksldjump"/>
                </a:rPr>
                <a:t>40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143636" y="2000240"/>
            <a:ext cx="1071570" cy="714380"/>
            <a:chOff x="2285984" y="2000240"/>
            <a:chExt cx="1071570" cy="714380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2285984" y="2000240"/>
              <a:ext cx="1071570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571736" y="207167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8" action="ppaction://hlinksldjump"/>
                </a:rPr>
                <a:t>80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7429520" y="2000240"/>
            <a:ext cx="1071570" cy="714380"/>
            <a:chOff x="2285984" y="2000240"/>
            <a:chExt cx="1071570" cy="714380"/>
          </a:xfrm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2285984" y="2000240"/>
              <a:ext cx="1071570" cy="7143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428860" y="2071678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9" action="ppaction://hlinksldjump"/>
                </a:rPr>
                <a:t>100</a:t>
              </a:r>
              <a:endParaRPr lang="ru-RU" sz="24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571868" y="3000372"/>
            <a:ext cx="1071570" cy="714380"/>
            <a:chOff x="2285984" y="3000372"/>
            <a:chExt cx="1071570" cy="714380"/>
          </a:xfrm>
          <a:solidFill>
            <a:schemeClr val="accent3">
              <a:lumMod val="75000"/>
            </a:schemeClr>
          </a:solidFill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2285984" y="3000372"/>
              <a:ext cx="1071570" cy="714380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571736" y="3071810"/>
              <a:ext cx="57150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hlinkClick r:id="rId10" action="ppaction://hlinksldjump"/>
                </a:rPr>
                <a:t>4</a:t>
              </a:r>
              <a:r>
                <a:rPr lang="ru-RU" sz="2800" b="1" dirty="0" smtClean="0">
                  <a:ln w="50800"/>
                  <a:hlinkClick r:id="rId10" action="ppaction://hlinksldjump"/>
                </a:rPr>
                <a:t>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4857752" y="3000372"/>
            <a:ext cx="1071570" cy="714380"/>
            <a:chOff x="2285984" y="3000372"/>
            <a:chExt cx="1071570" cy="714380"/>
          </a:xfrm>
          <a:solidFill>
            <a:schemeClr val="accent3">
              <a:lumMod val="75000"/>
            </a:schemeClr>
          </a:solidFill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285984" y="3000372"/>
              <a:ext cx="1071570" cy="714380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571736" y="3071810"/>
              <a:ext cx="57150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hlinkClick r:id="rId11" action="ppaction://hlinksldjump"/>
                </a:rPr>
                <a:t>6</a:t>
              </a:r>
              <a:r>
                <a:rPr lang="ru-RU" sz="2800" b="1" dirty="0" smtClean="0">
                  <a:ln w="50800"/>
                  <a:hlinkClick r:id="rId11" action="ppaction://hlinksldjump"/>
                </a:rPr>
                <a:t>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143636" y="3000372"/>
            <a:ext cx="1071570" cy="714380"/>
            <a:chOff x="2285984" y="3000372"/>
            <a:chExt cx="1071570" cy="714380"/>
          </a:xfrm>
          <a:solidFill>
            <a:schemeClr val="accent3">
              <a:lumMod val="75000"/>
            </a:schemeClr>
          </a:solidFill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2285984" y="3000372"/>
              <a:ext cx="1071570" cy="714380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71736" y="3071810"/>
              <a:ext cx="57150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hlinkClick r:id="rId12" action="ppaction://hlinksldjump"/>
                </a:rPr>
                <a:t>8</a:t>
              </a:r>
              <a:r>
                <a:rPr lang="ru-RU" sz="2800" b="1" dirty="0" smtClean="0">
                  <a:ln w="50800"/>
                  <a:hlinkClick r:id="rId12" action="ppaction://hlinksldjump"/>
                </a:rPr>
                <a:t>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7429520" y="3000372"/>
            <a:ext cx="1071570" cy="714380"/>
            <a:chOff x="2285984" y="3000372"/>
            <a:chExt cx="1071570" cy="714380"/>
          </a:xfrm>
          <a:solidFill>
            <a:schemeClr val="accent3">
              <a:lumMod val="75000"/>
            </a:schemeClr>
          </a:solidFill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285984" y="3000372"/>
              <a:ext cx="1071570" cy="714380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428860" y="3071810"/>
              <a:ext cx="92869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hlinkClick r:id="rId13" action="ppaction://hlinksldjump"/>
                </a:rPr>
                <a:t>100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3571868" y="4000504"/>
            <a:ext cx="1071570" cy="714380"/>
            <a:chOff x="2285984" y="4000504"/>
            <a:chExt cx="1071570" cy="714380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285984" y="4000504"/>
              <a:ext cx="1071570" cy="714380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571736" y="4071942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solidFill>
                    <a:srgbClr val="002060"/>
                  </a:solidFill>
                  <a:hlinkClick r:id="rId14" action="ppaction://hlinksldjump"/>
                </a:rPr>
                <a:t>4</a:t>
              </a:r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14" action="ppaction://hlinksldjump"/>
                </a:rPr>
                <a:t>0</a:t>
              </a:r>
              <a:endParaRPr lang="ru-RU" sz="28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857752" y="4000504"/>
            <a:ext cx="1071570" cy="714380"/>
            <a:chOff x="2285984" y="4000504"/>
            <a:chExt cx="1071570" cy="714380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285984" y="4000504"/>
              <a:ext cx="1071570" cy="714380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571736" y="4071942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solidFill>
                    <a:srgbClr val="002060"/>
                  </a:solidFill>
                  <a:hlinkClick r:id="rId15" action="ppaction://hlinksldjump"/>
                </a:rPr>
                <a:t>6</a:t>
              </a:r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15" action="ppaction://hlinksldjump"/>
                </a:rPr>
                <a:t>0</a:t>
              </a:r>
              <a:endParaRPr lang="ru-RU" sz="28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6143636" y="4000504"/>
            <a:ext cx="1071570" cy="714380"/>
            <a:chOff x="2285984" y="4000504"/>
            <a:chExt cx="1071570" cy="714380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285984" y="4000504"/>
              <a:ext cx="1071570" cy="714380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571736" y="4071942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solidFill>
                    <a:srgbClr val="002060"/>
                  </a:solidFill>
                  <a:hlinkClick r:id="rId16" action="ppaction://hlinksldjump"/>
                </a:rPr>
                <a:t>8</a:t>
              </a:r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16" action="ppaction://hlinksldjump"/>
                </a:rPr>
                <a:t>0</a:t>
              </a:r>
              <a:endParaRPr lang="ru-RU" sz="28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7429520" y="4000504"/>
            <a:ext cx="1071570" cy="714380"/>
            <a:chOff x="2285984" y="4000504"/>
            <a:chExt cx="1071570" cy="714380"/>
          </a:xfrm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2285984" y="4000504"/>
              <a:ext cx="1071570" cy="714380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428860" y="4071942"/>
              <a:ext cx="7858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solidFill>
                    <a:srgbClr val="002060"/>
                  </a:solidFill>
                  <a:hlinkClick r:id="rId17" action="ppaction://hlinksldjump"/>
                </a:rPr>
                <a:t>100</a:t>
              </a:r>
              <a:endParaRPr lang="ru-RU" sz="2800" b="1" dirty="0">
                <a:ln w="50800"/>
                <a:solidFill>
                  <a:srgbClr val="002060"/>
                </a:solidFill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3571868" y="5000636"/>
            <a:ext cx="1071570" cy="714380"/>
            <a:chOff x="2285984" y="5000636"/>
            <a:chExt cx="1071570" cy="714380"/>
          </a:xfrm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2285984" y="5000636"/>
              <a:ext cx="1071570" cy="714380"/>
            </a:xfrm>
            <a:prstGeom prst="roundRect">
              <a:avLst/>
            </a:prstGeom>
            <a:solidFill>
              <a:srgbClr val="AE3A5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571736" y="507207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hlinkClick r:id="rId18" action="ppaction://hlinksldjump"/>
                </a:rPr>
                <a:t>4</a:t>
              </a:r>
              <a:r>
                <a:rPr lang="ru-RU" sz="2800" b="1" dirty="0" smtClean="0">
                  <a:ln w="50800"/>
                  <a:hlinkClick r:id="rId18" action="ppaction://hlinksldjump"/>
                </a:rPr>
                <a:t>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4857752" y="5000636"/>
            <a:ext cx="1071570" cy="714380"/>
            <a:chOff x="2285984" y="5000636"/>
            <a:chExt cx="1071570" cy="714380"/>
          </a:xfrm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2285984" y="5000636"/>
              <a:ext cx="1071570" cy="714380"/>
            </a:xfrm>
            <a:prstGeom prst="roundRect">
              <a:avLst/>
            </a:prstGeom>
            <a:solidFill>
              <a:srgbClr val="AE3A5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1736" y="507207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hlinkClick r:id="rId19" action="ppaction://hlinksldjump"/>
                </a:rPr>
                <a:t>60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6143636" y="5000636"/>
            <a:ext cx="1071570" cy="714380"/>
            <a:chOff x="2285984" y="5000636"/>
            <a:chExt cx="1071570" cy="714380"/>
          </a:xfrm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2285984" y="5000636"/>
              <a:ext cx="1071570" cy="714380"/>
            </a:xfrm>
            <a:prstGeom prst="roundRect">
              <a:avLst/>
            </a:prstGeom>
            <a:solidFill>
              <a:srgbClr val="AE3A5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571736" y="507207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>
                  <a:ln w="50800"/>
                  <a:hlinkClick r:id="rId20" action="ppaction://hlinksldjump"/>
                </a:rPr>
                <a:t>8</a:t>
              </a:r>
              <a:r>
                <a:rPr lang="ru-RU" sz="2800" b="1" dirty="0" smtClean="0">
                  <a:ln w="50800"/>
                  <a:hlinkClick r:id="rId20" action="ppaction://hlinksldjump"/>
                </a:rPr>
                <a:t>0</a:t>
              </a:r>
              <a:endParaRPr lang="ru-RU" sz="2800" b="1" dirty="0">
                <a:ln w="50800"/>
              </a:endParaRP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7429520" y="5000636"/>
            <a:ext cx="1071570" cy="714380"/>
            <a:chOff x="2285984" y="5000636"/>
            <a:chExt cx="1071570" cy="714380"/>
          </a:xfrm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2285984" y="5000636"/>
              <a:ext cx="1071570" cy="714380"/>
            </a:xfrm>
            <a:prstGeom prst="roundRect">
              <a:avLst/>
            </a:prstGeom>
            <a:solidFill>
              <a:srgbClr val="AE3A5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428860" y="5072074"/>
              <a:ext cx="857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ru-RU" sz="2800" b="1" dirty="0" smtClean="0">
                  <a:ln w="50800"/>
                  <a:hlinkClick r:id="rId21" action="ppaction://hlinksldjump"/>
                </a:rPr>
                <a:t>100</a:t>
              </a:r>
              <a:endParaRPr lang="ru-RU" sz="2800" b="1" dirty="0">
                <a:ln w="50800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Разное 60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Как называются разнообразные изменения, которые происходят в окружающем нас мире? Например: таяние льда, падение камня, ветер.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3143248"/>
            <a:ext cx="6072230" cy="3248712"/>
            <a:chOff x="1214414" y="3143248"/>
            <a:chExt cx="6072230" cy="3248712"/>
          </a:xfrm>
        </p:grpSpPr>
        <p:pic>
          <p:nvPicPr>
            <p:cNvPr id="6" name="Рисунок 5" descr="разное_60_явления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3143248"/>
              <a:ext cx="4310066" cy="324871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715008" y="4286256"/>
              <a:ext cx="1571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FF0000"/>
                  </a:solidFill>
                </a:rPr>
                <a:t>явления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Разное 80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Слово "физика" происходит от греческого слова "</a:t>
            </a:r>
            <a:r>
              <a:rPr lang="ru-RU" b="1" dirty="0" err="1" smtClean="0">
                <a:solidFill>
                  <a:srgbClr val="FF0000"/>
                </a:solidFill>
              </a:rPr>
              <a:t>фюзис</a:t>
            </a:r>
            <a:r>
              <a:rPr lang="ru-RU" b="1" dirty="0" smtClean="0">
                <a:solidFill>
                  <a:srgbClr val="FF0000"/>
                </a:solidFill>
              </a:rPr>
              <a:t>", что оно означает?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071670" y="2643182"/>
            <a:ext cx="5143536" cy="3536181"/>
            <a:chOff x="2071670" y="2643182"/>
            <a:chExt cx="5143536" cy="3536181"/>
          </a:xfrm>
        </p:grpSpPr>
        <p:pic>
          <p:nvPicPr>
            <p:cNvPr id="6" name="Рисунок 5" descr="разное_80_природа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71670" y="3286124"/>
              <a:ext cx="5143536" cy="289323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786182" y="2643182"/>
              <a:ext cx="31432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FF0000"/>
                  </a:solidFill>
                </a:rPr>
                <a:t>природа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Разное 100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является источником физических знаний?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000232" y="2357430"/>
            <a:ext cx="4774253" cy="3973550"/>
            <a:chOff x="2000232" y="2357430"/>
            <a:chExt cx="4774253" cy="3973550"/>
          </a:xfrm>
        </p:grpSpPr>
        <p:pic>
          <p:nvPicPr>
            <p:cNvPr id="6" name="Рисунок 5" descr="разное_100_наблюдение_и_опыт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0232" y="3143248"/>
              <a:ext cx="4774253" cy="318773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643174" y="2357430"/>
              <a:ext cx="36433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FF0000"/>
                  </a:solidFill>
                </a:rPr>
                <a:t>наблюдение и опыт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Источники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http://www.inksystem-az.com/intellektualnaya-igra-samyj-umnyj-nachinayushhij-fizik-7-klass/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https://doc4web.ru/fizika/svoya-igra-nachinayuschim-fizikam.html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Загадки 20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Красивое коромысло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Над лесом повисло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загадки_20_радуг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071810"/>
            <a:ext cx="4145280" cy="286512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Загадки 40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Этот маленький предмет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Нам подскажет вмиг ответ,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Почему при малой силе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стену вмиг его вонзили</a:t>
            </a:r>
            <a:r>
              <a:rPr lang="ru-RU" b="1" dirty="0" smtClean="0"/>
              <a:t>. </a:t>
            </a:r>
            <a:endParaRPr lang="ru-RU" b="1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загадки_40_кноп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285860"/>
            <a:ext cx="3929090" cy="392909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Загадки 60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с Земли не поднимешь?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загадки_60_тен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2143116"/>
            <a:ext cx="4357718" cy="435771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Загадки 80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 огне не горит, а в воде не тонет.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загадки_80_лё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2571744"/>
            <a:ext cx="4876800" cy="325221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Загадки 100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Никто и ничто меня не остановит.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Можно только отсчитать,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Я бесконечности равняюсь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Со всей вселенною под стать.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загадки_100_врем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142984"/>
            <a:ext cx="2869392" cy="421481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Приборы 20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Этот прибор необходим для проведения многих спортивных соревнований на быстроту.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приборы_20_секундоме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2500306"/>
            <a:ext cx="5523225" cy="389573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Приборы 40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757874" cy="4709160"/>
          </a:xfrm>
        </p:spPr>
        <p:txBody>
          <a:bodyPr/>
          <a:lstStyle/>
          <a:p>
            <a:pPr marL="530225" indent="-441325">
              <a:tabLst>
                <a:tab pos="530225" algn="l"/>
              </a:tabLst>
            </a:pPr>
            <a:r>
              <a:rPr lang="ru-RU" dirty="0" smtClean="0">
                <a:solidFill>
                  <a:srgbClr val="002060"/>
                </a:solidFill>
              </a:rPr>
              <a:t>Шкала этого прибора может измеряться и в Цельсиях, и в Фаренгейтах.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5643578"/>
            <a:ext cx="857256" cy="78581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приборы_40_термометр.jpg"/>
          <p:cNvPicPr>
            <a:picLocks noChangeAspect="1"/>
          </p:cNvPicPr>
          <p:nvPr/>
        </p:nvPicPr>
        <p:blipFill>
          <a:blip r:embed="rId3"/>
          <a:srcRect l="28312" r="29221"/>
          <a:stretch>
            <a:fillRect/>
          </a:stretch>
        </p:blipFill>
        <p:spPr>
          <a:xfrm>
            <a:off x="6072198" y="1214422"/>
            <a:ext cx="1733814" cy="521495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156</TotalTime>
  <Words>537</Words>
  <Application>Microsoft Office PowerPoint</Application>
  <PresentationFormat>Экран (4:3)</PresentationFormat>
  <Paragraphs>89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Самый умный</vt:lpstr>
      <vt:lpstr>Своя игра</vt:lpstr>
      <vt:lpstr>Загадки 20</vt:lpstr>
      <vt:lpstr>Загадки 40</vt:lpstr>
      <vt:lpstr>Загадки 60</vt:lpstr>
      <vt:lpstr>Загадки 80</vt:lpstr>
      <vt:lpstr>Загадки 100</vt:lpstr>
      <vt:lpstr>Приборы 20</vt:lpstr>
      <vt:lpstr>Приборы 40</vt:lpstr>
      <vt:lpstr>Приборы 60</vt:lpstr>
      <vt:lpstr>Приборы 80</vt:lpstr>
      <vt:lpstr>Приборы 100</vt:lpstr>
      <vt:lpstr>Имена 20</vt:lpstr>
      <vt:lpstr>Имена 40</vt:lpstr>
      <vt:lpstr>Имена 60</vt:lpstr>
      <vt:lpstr>Имена 80</vt:lpstr>
      <vt:lpstr>Имена 100</vt:lpstr>
      <vt:lpstr>Разное 20</vt:lpstr>
      <vt:lpstr>Разное 40</vt:lpstr>
      <vt:lpstr>Разное 60</vt:lpstr>
      <vt:lpstr>Разное 80</vt:lpstr>
      <vt:lpstr>Разное 100</vt:lpstr>
      <vt:lpstr>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Admin</dc:creator>
  <cp:lastModifiedBy>TANYA</cp:lastModifiedBy>
  <cp:revision>16</cp:revision>
  <dcterms:created xsi:type="dcterms:W3CDTF">2017-10-05T14:40:07Z</dcterms:created>
  <dcterms:modified xsi:type="dcterms:W3CDTF">2019-03-17T14:55:37Z</dcterms:modified>
</cp:coreProperties>
</file>