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4"/>
  </p:notesMasterIdLst>
  <p:sldIdLst>
    <p:sldId id="257" r:id="rId2"/>
    <p:sldId id="256" r:id="rId3"/>
    <p:sldId id="258" r:id="rId4"/>
    <p:sldId id="260" r:id="rId5"/>
    <p:sldId id="261" r:id="rId6"/>
    <p:sldId id="262" r:id="rId7"/>
    <p:sldId id="263" r:id="rId8"/>
    <p:sldId id="265" r:id="rId9"/>
    <p:sldId id="266" r:id="rId10"/>
    <p:sldId id="267" r:id="rId11"/>
    <p:sldId id="268" r:id="rId12"/>
    <p:sldId id="264"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720" y="-84"/>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878D12-05B2-4829-97E9-19CC8E03524E}" type="datetimeFigureOut">
              <a:rPr lang="ru-RU" smtClean="0"/>
              <a:pPr/>
              <a:t>28.02.2019</a:t>
            </a:fld>
            <a:endParaRPr lang="ru-RU" dirty="0"/>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3FB94B-033A-4F7D-BCFC-8C6AE15D00DC}"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Образ слайда 1"/>
          <p:cNvSpPr>
            <a:spLocks noGrp="1" noRot="1" noChangeAspect="1" noTextEdit="1"/>
          </p:cNvSpPr>
          <p:nvPr>
            <p:ph type="sldImg"/>
          </p:nvPr>
        </p:nvSpPr>
        <p:spPr bwMode="auto">
          <a:noFill/>
          <a:ln>
            <a:solidFill>
              <a:srgbClr val="000000"/>
            </a:solidFill>
            <a:miter lim="800000"/>
            <a:headEnd/>
            <a:tailEnd/>
          </a:ln>
        </p:spPr>
      </p:sp>
      <p:sp>
        <p:nvSpPr>
          <p:cNvPr id="9728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dirty="0" smtClean="0"/>
          </a:p>
        </p:txBody>
      </p:sp>
      <p:sp>
        <p:nvSpPr>
          <p:cNvPr id="9728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238A34E-4971-4626-AC39-4F6C962ADF14}" type="slidenum">
              <a:rPr lang="ru-RU" smtClean="0">
                <a:latin typeface="Arial" pitchFamily="34" charset="0"/>
              </a:rPr>
              <a:pPr/>
              <a:t>6</a:t>
            </a:fld>
            <a:endParaRPr lang="ru-RU" dirty="0"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Образ слайда 1"/>
          <p:cNvSpPr>
            <a:spLocks noGrp="1" noRot="1" noChangeAspect="1" noTextEdit="1"/>
          </p:cNvSpPr>
          <p:nvPr>
            <p:ph type="sldImg"/>
          </p:nvPr>
        </p:nvSpPr>
        <p:spPr bwMode="auto">
          <a:noFill/>
          <a:ln>
            <a:solidFill>
              <a:srgbClr val="000000"/>
            </a:solidFill>
            <a:miter lim="800000"/>
            <a:headEnd/>
            <a:tailEnd/>
          </a:ln>
        </p:spPr>
      </p:sp>
      <p:sp>
        <p:nvSpPr>
          <p:cNvPr id="9830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dirty="0" smtClean="0"/>
          </a:p>
        </p:txBody>
      </p:sp>
      <p:sp>
        <p:nvSpPr>
          <p:cNvPr id="9830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42FB161-A679-40FE-B2FF-7CBA18A1A0E2}" type="slidenum">
              <a:rPr lang="ru-RU" smtClean="0">
                <a:latin typeface="Arial" pitchFamily="34" charset="0"/>
              </a:rPr>
              <a:pPr/>
              <a:t>16</a:t>
            </a:fld>
            <a:endParaRPr lang="ru-RU" dirty="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Образ слайда 1"/>
          <p:cNvSpPr>
            <a:spLocks noGrp="1" noRot="1" noChangeAspect="1" noTextEdit="1"/>
          </p:cNvSpPr>
          <p:nvPr>
            <p:ph type="sldImg"/>
          </p:nvPr>
        </p:nvSpPr>
        <p:spPr bwMode="auto">
          <a:noFill/>
          <a:ln>
            <a:solidFill>
              <a:srgbClr val="000000"/>
            </a:solidFill>
            <a:miter lim="800000"/>
            <a:headEnd/>
            <a:tailEnd/>
          </a:ln>
        </p:spPr>
      </p:sp>
      <p:sp>
        <p:nvSpPr>
          <p:cNvPr id="9933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9933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586E774-A84B-4F24-B2DB-4376F02A47CC}" type="slidenum">
              <a:rPr lang="ru-RU" smtClean="0">
                <a:latin typeface="Calibri" pitchFamily="34" charset="0"/>
              </a:rPr>
              <a:pPr/>
              <a:t>28</a:t>
            </a:fld>
            <a:endParaRPr lang="ru-RU"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Образ слайда 1"/>
          <p:cNvSpPr>
            <a:spLocks noGrp="1" noRot="1" noChangeAspect="1" noTextEdit="1"/>
          </p:cNvSpPr>
          <p:nvPr>
            <p:ph type="sldImg"/>
          </p:nvPr>
        </p:nvSpPr>
        <p:spPr bwMode="auto">
          <a:noFill/>
          <a:ln>
            <a:solidFill>
              <a:srgbClr val="000000"/>
            </a:solidFill>
            <a:miter lim="800000"/>
            <a:headEnd/>
            <a:tailEnd/>
          </a:ln>
        </p:spPr>
      </p:sp>
      <p:sp>
        <p:nvSpPr>
          <p:cNvPr id="10035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10035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E62C8E5-79C6-479C-B926-B26B25059DD6}" type="slidenum">
              <a:rPr lang="ru-RU" smtClean="0">
                <a:latin typeface="Arial" pitchFamily="34" charset="0"/>
              </a:rPr>
              <a:pPr/>
              <a:t>65</a:t>
            </a:fld>
            <a:endParaRPr lang="ru-RU"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2774853"/>
            <a:ext cx="8305800" cy="85725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075299"/>
            <a:ext cx="8305800" cy="14859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2662595"/>
            <a:ext cx="2971800" cy="1191"/>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2662595"/>
            <a:ext cx="2971800" cy="1191"/>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2644727"/>
            <a:ext cx="45720" cy="3429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dirty="0"/>
          </a:p>
        </p:txBody>
      </p:sp>
      <p:sp>
        <p:nvSpPr>
          <p:cNvPr id="15" name="Дата 14"/>
          <p:cNvSpPr>
            <a:spLocks noGrp="1"/>
          </p:cNvSpPr>
          <p:nvPr>
            <p:ph type="dt" sz="half" idx="10"/>
          </p:nvPr>
        </p:nvSpPr>
        <p:spPr/>
        <p:txBody>
          <a:bodyPr/>
          <a:lstStyle/>
          <a:p>
            <a:fld id="{0F26A46A-D650-4BAD-A0AE-054D2764402E}" type="datetimeFigureOut">
              <a:rPr lang="ru-RU" smtClean="0"/>
              <a:pPr/>
              <a:t>28.02.2019</a:t>
            </a:fld>
            <a:endParaRPr lang="ru-RU" dirty="0"/>
          </a:p>
        </p:txBody>
      </p:sp>
      <p:sp>
        <p:nvSpPr>
          <p:cNvPr id="16" name="Номер слайда 15"/>
          <p:cNvSpPr>
            <a:spLocks noGrp="1"/>
          </p:cNvSpPr>
          <p:nvPr>
            <p:ph type="sldNum" sz="quarter" idx="11"/>
          </p:nvPr>
        </p:nvSpPr>
        <p:spPr/>
        <p:txBody>
          <a:bodyPr/>
          <a:lstStyle/>
          <a:p>
            <a:fld id="{8B4B6BCF-CD10-420A-9A10-85489FE2E24B}" type="slidenum">
              <a:rPr lang="ru-RU" smtClean="0"/>
              <a:pPr/>
              <a:t>‹#›</a:t>
            </a:fld>
            <a:endParaRPr lang="ru-RU" dirty="0"/>
          </a:p>
        </p:txBody>
      </p:sp>
      <p:sp>
        <p:nvSpPr>
          <p:cNvPr id="17" name="Нижний колонтитул 16"/>
          <p:cNvSpPr>
            <a:spLocks noGrp="1"/>
          </p:cNvSpPr>
          <p:nvPr>
            <p:ph type="ftr" sz="quarter" idx="12"/>
          </p:nvPr>
        </p:nvSpPr>
        <p:spPr/>
        <p:txBody>
          <a:bodyPr/>
          <a:lstStyle/>
          <a:p>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F26A46A-D650-4BAD-A0AE-054D2764402E}" type="datetimeFigureOut">
              <a:rPr lang="ru-RU" smtClean="0"/>
              <a:pPr/>
              <a:t>28.02.2019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B4B6BCF-CD10-420A-9A10-85489FE2E24B}"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F26A46A-D650-4BAD-A0AE-054D2764402E}" type="datetimeFigureOut">
              <a:rPr lang="ru-RU" smtClean="0"/>
              <a:pPr/>
              <a:t>28.02.2019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B4B6BCF-CD10-420A-9A10-85489FE2E24B}"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143000"/>
            <a:ext cx="8229600" cy="3429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0F26A46A-D650-4BAD-A0AE-054D2764402E}" type="datetimeFigureOut">
              <a:rPr lang="ru-RU" smtClean="0"/>
              <a:pPr/>
              <a:t>28.02.2019</a:t>
            </a:fld>
            <a:endParaRPr lang="ru-RU" dirty="0"/>
          </a:p>
        </p:txBody>
      </p:sp>
      <p:sp>
        <p:nvSpPr>
          <p:cNvPr id="15" name="Номер слайда 14"/>
          <p:cNvSpPr>
            <a:spLocks noGrp="1"/>
          </p:cNvSpPr>
          <p:nvPr>
            <p:ph type="sldNum" sz="quarter" idx="15"/>
          </p:nvPr>
        </p:nvSpPr>
        <p:spPr/>
        <p:txBody>
          <a:bodyPr/>
          <a:lstStyle>
            <a:lvl1pPr algn="ctr">
              <a:defRPr/>
            </a:lvl1pPr>
          </a:lstStyle>
          <a:p>
            <a:fld id="{8B4B6BCF-CD10-420A-9A10-85489FE2E24B}" type="slidenum">
              <a:rPr lang="ru-RU" smtClean="0"/>
              <a:pPr/>
              <a:t>‹#›</a:t>
            </a:fld>
            <a:endParaRPr lang="ru-RU" dirty="0"/>
          </a:p>
        </p:txBody>
      </p:sp>
      <p:sp>
        <p:nvSpPr>
          <p:cNvPr id="16" name="Нижний колонтитул 15"/>
          <p:cNvSpPr>
            <a:spLocks noGrp="1"/>
          </p:cNvSpPr>
          <p:nvPr>
            <p:ph type="ftr" sz="quarter" idx="16"/>
          </p:nvPr>
        </p:nvSpPr>
        <p:spPr/>
        <p:txBody>
          <a:bodyPr/>
          <a:lstStyle/>
          <a:p>
            <a:endParaRPr lang="ru-RU" dirty="0"/>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0F26A46A-D650-4BAD-A0AE-054D2764402E}" type="datetimeFigureOut">
              <a:rPr lang="ru-RU" smtClean="0"/>
              <a:pPr/>
              <a:t>28.02.2019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B4B6BCF-CD10-420A-9A10-85489FE2E24B}" type="slidenum">
              <a:rPr lang="ru-RU" smtClean="0"/>
              <a:pPr/>
              <a:t>‹#›</a:t>
            </a:fld>
            <a:endParaRPr lang="ru-RU" dirty="0"/>
          </a:p>
        </p:txBody>
      </p:sp>
      <p:sp>
        <p:nvSpPr>
          <p:cNvPr id="2" name="Заголовок 1"/>
          <p:cNvSpPr>
            <a:spLocks noGrp="1"/>
          </p:cNvSpPr>
          <p:nvPr>
            <p:ph type="title"/>
          </p:nvPr>
        </p:nvSpPr>
        <p:spPr>
          <a:xfrm>
            <a:off x="685800" y="2628900"/>
            <a:ext cx="7924800" cy="10287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3719148"/>
            <a:ext cx="7924800" cy="738552"/>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3687744"/>
            <a:ext cx="7924800" cy="3226"/>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0F26A46A-D650-4BAD-A0AE-054D2764402E}" type="datetimeFigureOut">
              <a:rPr lang="ru-RU" smtClean="0"/>
              <a:pPr/>
              <a:t>28.02.2019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B4B6BCF-CD10-420A-9A10-85489FE2E24B}"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143000"/>
            <a:ext cx="4059936" cy="3429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143000"/>
            <a:ext cx="4059936" cy="3429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8B4B6BCF-CD10-420A-9A10-85489FE2E24B}" type="slidenum">
              <a:rPr lang="ru-RU" smtClean="0"/>
              <a:pPr/>
              <a:t>‹#›</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7" name="Дата 6"/>
          <p:cNvSpPr>
            <a:spLocks noGrp="1"/>
          </p:cNvSpPr>
          <p:nvPr>
            <p:ph type="dt" sz="half" idx="10"/>
          </p:nvPr>
        </p:nvSpPr>
        <p:spPr/>
        <p:txBody>
          <a:bodyPr/>
          <a:lstStyle/>
          <a:p>
            <a:fld id="{0F26A46A-D650-4BAD-A0AE-054D2764402E}" type="datetimeFigureOut">
              <a:rPr lang="ru-RU" smtClean="0"/>
              <a:pPr/>
              <a:t>28.02.2019</a:t>
            </a:fld>
            <a:endParaRPr lang="ru-RU" dirty="0"/>
          </a:p>
        </p:txBody>
      </p:sp>
      <p:sp>
        <p:nvSpPr>
          <p:cNvPr id="3" name="Текст 2"/>
          <p:cNvSpPr>
            <a:spLocks noGrp="1"/>
          </p:cNvSpPr>
          <p:nvPr>
            <p:ph type="body" idx="1"/>
          </p:nvPr>
        </p:nvSpPr>
        <p:spPr>
          <a:xfrm>
            <a:off x="457200" y="1049695"/>
            <a:ext cx="4040188" cy="5715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1651422"/>
            <a:ext cx="4038600" cy="293522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1651422"/>
            <a:ext cx="4038600" cy="293522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16586"/>
            <a:ext cx="8229600" cy="85725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049695"/>
            <a:ext cx="4040188" cy="5715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1635164"/>
            <a:ext cx="3749040" cy="1191"/>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1635164"/>
            <a:ext cx="3749040" cy="1191"/>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F26A46A-D650-4BAD-A0AE-054D2764402E}" type="datetimeFigureOut">
              <a:rPr lang="ru-RU" smtClean="0"/>
              <a:pPr/>
              <a:t>28.02.2019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8B4B6BCF-CD10-420A-9A10-85489FE2E24B}"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F26A46A-D650-4BAD-A0AE-054D2764402E}" type="datetimeFigureOut">
              <a:rPr lang="ru-RU" smtClean="0"/>
              <a:pPr/>
              <a:t>28.02.2019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8B4B6BCF-CD10-420A-9A10-85489FE2E24B}"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342900"/>
            <a:ext cx="6248400" cy="428625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200150"/>
            <a:ext cx="1984248" cy="280035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342900"/>
            <a:ext cx="1981200" cy="8001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0F26A46A-D650-4BAD-A0AE-054D2764402E}" type="datetimeFigureOut">
              <a:rPr lang="ru-RU" smtClean="0"/>
              <a:pPr/>
              <a:t>28.02.2019</a:t>
            </a:fld>
            <a:endParaRPr lang="ru-RU" dirty="0"/>
          </a:p>
        </p:txBody>
      </p:sp>
      <p:sp>
        <p:nvSpPr>
          <p:cNvPr id="9" name="Номер слайда 8"/>
          <p:cNvSpPr>
            <a:spLocks noGrp="1"/>
          </p:cNvSpPr>
          <p:nvPr>
            <p:ph type="sldNum" sz="quarter" idx="15"/>
          </p:nvPr>
        </p:nvSpPr>
        <p:spPr/>
        <p:txBody>
          <a:bodyPr/>
          <a:lstStyle/>
          <a:p>
            <a:fld id="{8B4B6BCF-CD10-420A-9A10-85489FE2E24B}" type="slidenum">
              <a:rPr lang="ru-RU" smtClean="0"/>
              <a:pPr/>
              <a:t>‹#›</a:t>
            </a:fld>
            <a:endParaRPr lang="ru-RU" dirty="0"/>
          </a:p>
        </p:txBody>
      </p:sp>
      <p:sp>
        <p:nvSpPr>
          <p:cNvPr id="10" name="Нижний колонтитул 9"/>
          <p:cNvSpPr>
            <a:spLocks noGrp="1"/>
          </p:cNvSpPr>
          <p:nvPr>
            <p:ph type="ftr" sz="quarter" idx="16"/>
          </p:nvPr>
        </p:nvSpPr>
        <p:spPr/>
        <p:txBody>
          <a:bodyPr/>
          <a:lstStyle/>
          <a:p>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342900"/>
            <a:ext cx="2057400" cy="8001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342900"/>
            <a:ext cx="6019800" cy="417195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6629400" y="1200150"/>
            <a:ext cx="2057400" cy="33147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0F26A46A-D650-4BAD-A0AE-054D2764402E}" type="datetimeFigureOut">
              <a:rPr lang="ru-RU" smtClean="0"/>
              <a:pPr/>
              <a:t>28.02.2019</a:t>
            </a:fld>
            <a:endParaRPr lang="ru-RU" dirty="0"/>
          </a:p>
        </p:txBody>
      </p:sp>
      <p:sp>
        <p:nvSpPr>
          <p:cNvPr id="9" name="Номер слайда 8"/>
          <p:cNvSpPr>
            <a:spLocks noGrp="1"/>
          </p:cNvSpPr>
          <p:nvPr>
            <p:ph type="sldNum" sz="quarter" idx="11"/>
          </p:nvPr>
        </p:nvSpPr>
        <p:spPr/>
        <p:txBody>
          <a:bodyPr/>
          <a:lstStyle/>
          <a:p>
            <a:fld id="{8B4B6BCF-CD10-420A-9A10-85489FE2E24B}" type="slidenum">
              <a:rPr lang="ru-RU" smtClean="0"/>
              <a:pPr/>
              <a:t>‹#›</a:t>
            </a:fld>
            <a:endParaRPr lang="ru-RU" dirty="0"/>
          </a:p>
        </p:txBody>
      </p:sp>
      <p:sp>
        <p:nvSpPr>
          <p:cNvPr id="10" name="Нижний колонтитул 9"/>
          <p:cNvSpPr>
            <a:spLocks noGrp="1"/>
          </p:cNvSpPr>
          <p:nvPr>
            <p:ph type="ftr" sz="quarter" idx="12"/>
          </p:nvPr>
        </p:nvSpPr>
        <p:spPr/>
        <p:txBody>
          <a:bodyPr/>
          <a:lstStyle/>
          <a:p>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085850"/>
            <a:ext cx="8229600" cy="350877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4652750"/>
            <a:ext cx="2590800" cy="288036"/>
          </a:xfrm>
          <a:prstGeom prst="rect">
            <a:avLst/>
          </a:prstGeom>
        </p:spPr>
        <p:txBody>
          <a:bodyPr vert="horz" anchor="ctr" anchorCtr="0"/>
          <a:lstStyle>
            <a:lvl1pPr algn="l" eaLnBrk="1" latinLnBrk="0" hangingPunct="1">
              <a:defRPr kumimoji="0" sz="1200">
                <a:solidFill>
                  <a:schemeClr val="tx2"/>
                </a:solidFill>
              </a:defRPr>
            </a:lvl1pPr>
          </a:lstStyle>
          <a:p>
            <a:fld id="{0F26A46A-D650-4BAD-A0AE-054D2764402E}" type="datetimeFigureOut">
              <a:rPr lang="ru-RU" smtClean="0"/>
              <a:pPr/>
              <a:t>28.02.2019</a:t>
            </a:fld>
            <a:endParaRPr lang="ru-RU" dirty="0"/>
          </a:p>
        </p:txBody>
      </p:sp>
      <p:sp>
        <p:nvSpPr>
          <p:cNvPr id="10" name="Нижний колонтитул 9"/>
          <p:cNvSpPr>
            <a:spLocks noGrp="1"/>
          </p:cNvSpPr>
          <p:nvPr>
            <p:ph type="ftr" sz="quarter" idx="3"/>
          </p:nvPr>
        </p:nvSpPr>
        <p:spPr>
          <a:xfrm>
            <a:off x="2133600" y="4652750"/>
            <a:ext cx="3581400" cy="288036"/>
          </a:xfrm>
          <a:prstGeom prst="rect">
            <a:avLst/>
          </a:prstGeom>
        </p:spPr>
        <p:txBody>
          <a:bodyPr vert="horz" anchor="ctr" anchorCtr="0"/>
          <a:lstStyle>
            <a:lvl1pPr algn="r" eaLnBrk="1" latinLnBrk="0" hangingPunct="1">
              <a:defRPr kumimoji="0" sz="1200">
                <a:solidFill>
                  <a:schemeClr val="tx2"/>
                </a:solidFill>
              </a:defRPr>
            </a:lvl1pPr>
          </a:lstStyle>
          <a:p>
            <a:endParaRPr lang="ru-RU" dirty="0"/>
          </a:p>
        </p:txBody>
      </p:sp>
      <p:sp>
        <p:nvSpPr>
          <p:cNvPr id="22" name="Номер слайда 21"/>
          <p:cNvSpPr>
            <a:spLocks noGrp="1"/>
          </p:cNvSpPr>
          <p:nvPr>
            <p:ph type="sldNum" sz="quarter" idx="4"/>
          </p:nvPr>
        </p:nvSpPr>
        <p:spPr>
          <a:xfrm>
            <a:off x="8410575" y="4636148"/>
            <a:ext cx="609600" cy="3429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8B4B6BCF-CD10-420A-9A10-85489FE2E24B}" type="slidenum">
              <a:rPr lang="ru-RU" smtClean="0"/>
              <a:pPr/>
              <a:t>‹#›</a:t>
            </a:fld>
            <a:endParaRPr lang="ru-RU" dirty="0"/>
          </a:p>
        </p:txBody>
      </p:sp>
      <p:sp>
        <p:nvSpPr>
          <p:cNvPr id="5" name="Заголовок 4"/>
          <p:cNvSpPr>
            <a:spLocks noGrp="1"/>
          </p:cNvSpPr>
          <p:nvPr>
            <p:ph type="title"/>
          </p:nvPr>
        </p:nvSpPr>
        <p:spPr>
          <a:xfrm>
            <a:off x="457200" y="114300"/>
            <a:ext cx="8229600" cy="9144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maat.org.ru/object/2008/images/2008-04_1.jpg" TargetMode="External"/><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6.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83568" y="483518"/>
            <a:ext cx="7704856" cy="3110865"/>
          </a:xfrm>
          <a:prstGeom prst="rect">
            <a:avLst/>
          </a:prstGeom>
          <a:noFill/>
          <a:ln w="9525">
            <a:noFill/>
            <a:miter lim="800000"/>
            <a:headEnd/>
            <a:tailEnd/>
          </a:ln>
          <a:effectLst/>
        </p:spPr>
        <p:txBody>
          <a:bodyPr vert="horz" wrap="square" lIns="91440" tIns="45720" rIns="91440" bIns="45720" numCol="1" anchor="ctr" anchorCtr="0" compatLnSpc="1">
            <a:prstTxWarp prst="textPlain">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lumMod val="95000"/>
                  </a:schemeClr>
                </a:solidFill>
                <a:effectLst/>
                <a:latin typeface="Times New Roman" pitchFamily="18" charset="0"/>
                <a:ea typeface="Times New Roman" pitchFamily="18" charset="0"/>
                <a:cs typeface="Times New Roman" pitchFamily="18" charset="0"/>
              </a:rPr>
              <a:t>На плите, на саркофаге, на папирусной бумаге</a:t>
            </a:r>
            <a:endParaRPr kumimoji="0" lang="ru-RU" sz="2000" b="1" i="0" u="none" strike="noStrike" cap="none" normalizeH="0" baseline="0" dirty="0" smtClean="0">
              <a:ln>
                <a:noFill/>
              </a:ln>
              <a:solidFill>
                <a:schemeClr val="tx1">
                  <a:lumMod val="95000"/>
                </a:schemeClr>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lumMod val="95000"/>
                  </a:schemeClr>
                </a:solidFill>
                <a:effectLst/>
                <a:latin typeface="Times New Roman" pitchFamily="18" charset="0"/>
                <a:ea typeface="Times New Roman" pitchFamily="18" charset="0"/>
                <a:cs typeface="Times New Roman" pitchFamily="18" charset="0"/>
              </a:rPr>
              <a:t>И на всем, что видит взгляд, иероглифы пестрят.</a:t>
            </a:r>
            <a:endParaRPr kumimoji="0" lang="ru-RU" sz="2000" b="1" i="0" u="none" strike="noStrike" cap="none" normalizeH="0" baseline="0" dirty="0" smtClean="0">
              <a:ln>
                <a:noFill/>
              </a:ln>
              <a:solidFill>
                <a:schemeClr val="tx1">
                  <a:lumMod val="95000"/>
                </a:schemeClr>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lumMod val="95000"/>
                  </a:schemeClr>
                </a:solidFill>
                <a:effectLst/>
                <a:latin typeface="Times New Roman" pitchFamily="18" charset="0"/>
                <a:ea typeface="Times New Roman" pitchFamily="18" charset="0"/>
                <a:cs typeface="Times New Roman" pitchFamily="18" charset="0"/>
              </a:rPr>
              <a:t>Рыбы и птицы, точки, загогулины, кружочки…</a:t>
            </a:r>
            <a:endParaRPr kumimoji="0" lang="ru-RU" sz="2000" b="1" i="0" u="none" strike="noStrike" cap="none" normalizeH="0" baseline="0" dirty="0" smtClean="0">
              <a:ln>
                <a:noFill/>
              </a:ln>
              <a:solidFill>
                <a:schemeClr val="tx1">
                  <a:lumMod val="95000"/>
                </a:schemeClr>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lumMod val="95000"/>
                  </a:schemeClr>
                </a:solidFill>
                <a:effectLst/>
                <a:latin typeface="Times New Roman" pitchFamily="18" charset="0"/>
                <a:ea typeface="Times New Roman" pitchFamily="18" charset="0"/>
                <a:cs typeface="Times New Roman" pitchFamily="18" charset="0"/>
              </a:rPr>
              <a:t>Все знакомое почти, а попробуй-ка, прочти!</a:t>
            </a:r>
            <a:endParaRPr kumimoji="0" lang="ru-RU" sz="2000" b="1" i="0" u="none" strike="noStrike" cap="none" normalizeH="0" baseline="0" dirty="0" smtClean="0">
              <a:ln>
                <a:noFill/>
              </a:ln>
              <a:solidFill>
                <a:schemeClr val="tx1">
                  <a:lumMod val="95000"/>
                </a:schemeClr>
              </a:solidFill>
              <a:effectLst/>
              <a:latin typeface="Times New Roman" pitchFamily="18" charset="0"/>
              <a:cs typeface="Times New Roman" pitchFamily="18" charset="0"/>
            </a:endParaRPr>
          </a:p>
        </p:txBody>
      </p:sp>
      <p:sp>
        <p:nvSpPr>
          <p:cNvPr id="3" name="Прямоугольник 2"/>
          <p:cNvSpPr/>
          <p:nvPr/>
        </p:nvSpPr>
        <p:spPr>
          <a:xfrm>
            <a:off x="1907704" y="3867894"/>
            <a:ext cx="5380191" cy="461665"/>
          </a:xfrm>
          <a:prstGeom prst="rect">
            <a:avLst/>
          </a:prstGeom>
        </p:spPr>
        <p:txBody>
          <a:bodyPr wrap="none">
            <a:spAutoFit/>
          </a:bodyPr>
          <a:lstStyle/>
          <a:p>
            <a:r>
              <a:rPr lang="ru-RU" sz="2400" b="1" u="sng" dirty="0">
                <a:solidFill>
                  <a:srgbClr val="002060"/>
                </a:solidFill>
              </a:rPr>
              <a:t>Вопрос:</a:t>
            </a:r>
            <a:r>
              <a:rPr lang="ru-RU" sz="2400" dirty="0">
                <a:solidFill>
                  <a:srgbClr val="002060"/>
                </a:solidFill>
              </a:rPr>
              <a:t>   О какой стране идет речь?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123478"/>
            <a:ext cx="6059016" cy="914400"/>
          </a:xfrm>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defRPr/>
            </a:pPr>
            <a:r>
              <a:rPr lang="ru-RU" sz="6000" b="1" spc="0" dirty="0" smtClean="0">
                <a:ln/>
                <a:solidFill>
                  <a:schemeClr val="accent3"/>
                </a:solidFill>
                <a:effectLst/>
                <a:latin typeface="Times New Roman" pitchFamily="18" charset="0"/>
                <a:cs typeface="Times New Roman" pitchFamily="18" charset="0"/>
              </a:rPr>
              <a:t>Пирамида Хеопса</a:t>
            </a:r>
            <a:endParaRPr lang="ru-RU" b="1" spc="0" dirty="0" smtClean="0">
              <a:ln/>
              <a:solidFill>
                <a:schemeClr val="accent3"/>
              </a:solidFill>
              <a:effectLst/>
              <a:latin typeface="Times New Roman" pitchFamily="18" charset="0"/>
              <a:cs typeface="Times New Roman" pitchFamily="18" charset="0"/>
            </a:endParaRPr>
          </a:p>
        </p:txBody>
      </p:sp>
      <p:sp>
        <p:nvSpPr>
          <p:cNvPr id="3" name="Объект 2"/>
          <p:cNvSpPr>
            <a:spLocks noGrp="1"/>
          </p:cNvSpPr>
          <p:nvPr>
            <p:ph idx="1"/>
          </p:nvPr>
        </p:nvSpPr>
        <p:spPr/>
        <p:txBody>
          <a:bodyPr>
            <a:normAutofit fontScale="77500" lnSpcReduction="20000"/>
          </a:bodyPr>
          <a:lstStyle/>
          <a:p>
            <a:pPr eaLnBrk="1" hangingPunct="1">
              <a:buFont typeface="Arial" charset="0"/>
              <a:buChar char="►"/>
              <a:defRPr/>
            </a:pPr>
            <a:r>
              <a:rPr lang="ru-RU" sz="4400" dirty="0" smtClean="0">
                <a:latin typeface="Times New Roman" pitchFamily="18" charset="0"/>
                <a:cs typeface="Times New Roman" pitchFamily="18" charset="0"/>
              </a:rPr>
              <a:t>Пирамида Хеопса (Хуфу) — крупнейшая из египетских пирамид, единственная из "Семи чудес света", сохранившаяся до наших дней. Первоначально высота пирамиды составляла 146,6 метра (сейчас 137,2 метра.)</a:t>
            </a:r>
            <a:br>
              <a:rPr lang="ru-RU" sz="4400" dirty="0" smtClean="0">
                <a:latin typeface="Times New Roman" pitchFamily="18" charset="0"/>
                <a:cs typeface="Times New Roman" pitchFamily="18" charset="0"/>
              </a:rPr>
            </a:br>
            <a:endParaRPr lang="ru-RU" sz="4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67494"/>
            <a:ext cx="8136904" cy="499492"/>
          </a:xfrm>
        </p:spPr>
        <p:txBody>
          <a:bodyPr>
            <a:prstTxWarp prst="textPlain">
              <a:avLst/>
            </a:prstTxWarp>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defRPr/>
            </a:pPr>
            <a:r>
              <a:rPr lang="ru-RU" sz="3200" b="1" spc="0" dirty="0" smtClean="0">
                <a:ln/>
                <a:solidFill>
                  <a:schemeClr val="accent3"/>
                </a:solidFill>
                <a:effectLst/>
                <a:latin typeface="Times New Roman" pitchFamily="18" charset="0"/>
                <a:cs typeface="Times New Roman" pitchFamily="18" charset="0"/>
              </a:rPr>
              <a:t>Пирамида фараона Хеопса в Гизе. 28 в. до н. э.</a:t>
            </a:r>
            <a:endParaRPr lang="ru-RU" sz="3200" b="1" spc="0" dirty="0">
              <a:ln/>
              <a:solidFill>
                <a:schemeClr val="accent3"/>
              </a:solidFill>
              <a:effectLst/>
              <a:latin typeface="Times New Roman" pitchFamily="18" charset="0"/>
              <a:cs typeface="Times New Roman" pitchFamily="18" charset="0"/>
            </a:endParaRPr>
          </a:p>
        </p:txBody>
      </p:sp>
      <p:pic>
        <p:nvPicPr>
          <p:cNvPr id="11267" name="Объект 3"/>
          <p:cNvPicPr>
            <a:picLocks noGrp="1" noChangeAspect="1"/>
          </p:cNvPicPr>
          <p:nvPr>
            <p:ph idx="1"/>
          </p:nvPr>
        </p:nvPicPr>
        <p:blipFill>
          <a:blip r:embed="rId2" cstate="print"/>
          <a:srcRect/>
          <a:stretch>
            <a:fillRect/>
          </a:stretch>
        </p:blipFill>
        <p:spPr>
          <a:xfrm>
            <a:off x="899592" y="843558"/>
            <a:ext cx="7272808" cy="40864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899592" y="267494"/>
            <a:ext cx="5472608" cy="617190"/>
          </a:xfrm>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ru-RU" b="1" spc="0" dirty="0" smtClean="0">
                <a:ln/>
                <a:solidFill>
                  <a:schemeClr val="accent3"/>
                </a:solidFill>
                <a:effectLst/>
                <a:latin typeface="Times New Roman" pitchFamily="18" charset="0"/>
                <a:cs typeface="Times New Roman" pitchFamily="18" charset="0"/>
              </a:rPr>
              <a:t>Три великих пирамиды</a:t>
            </a:r>
          </a:p>
        </p:txBody>
      </p:sp>
      <p:sp>
        <p:nvSpPr>
          <p:cNvPr id="3" name="Объект 2"/>
          <p:cNvSpPr>
            <a:spLocks noGrp="1"/>
          </p:cNvSpPr>
          <p:nvPr>
            <p:ph idx="1"/>
          </p:nvPr>
        </p:nvSpPr>
        <p:spPr>
          <a:xfrm>
            <a:off x="611560" y="1131590"/>
            <a:ext cx="7776864" cy="3459831"/>
          </a:xfrm>
        </p:spPr>
        <p:txBody>
          <a:bodyPr>
            <a:prstTxWarp prst="textPlain">
              <a:avLst/>
            </a:prstTxWarp>
            <a:noAutofit/>
          </a:bodyPr>
          <a:lstStyle/>
          <a:p>
            <a:pPr algn="just">
              <a:buFont typeface="Arial" charset="0"/>
              <a:buChar char="►"/>
              <a:defRPr/>
            </a:pPr>
            <a:r>
              <a:rPr lang="ru-RU" sz="1800" b="1" dirty="0">
                <a:solidFill>
                  <a:srgbClr val="002060"/>
                </a:solidFill>
                <a:effectLst/>
                <a:latin typeface="Times New Roman" pitchFamily="18" charset="0"/>
                <a:cs typeface="Times New Roman" pitchFamily="18" charset="0"/>
              </a:rPr>
              <a:t>В пригороде Каира – Гизе – находятся три крупнейших пирамиды Египта – </a:t>
            </a:r>
            <a:r>
              <a:rPr lang="ru-RU" sz="1800" b="1" dirty="0">
                <a:solidFill>
                  <a:srgbClr val="FFC000"/>
                </a:solidFill>
                <a:effectLst/>
                <a:latin typeface="Times New Roman" pitchFamily="18" charset="0"/>
                <a:cs typeface="Times New Roman" pitchFamily="18" charset="0"/>
              </a:rPr>
              <a:t>фараона Хеопса, Хафра, Менкаура</a:t>
            </a:r>
            <a:r>
              <a:rPr lang="ru-RU" sz="1800" b="1" dirty="0">
                <a:solidFill>
                  <a:srgbClr val="002060"/>
                </a:solidFill>
                <a:effectLst/>
                <a:latin typeface="Times New Roman" pitchFamily="18" charset="0"/>
                <a:cs typeface="Times New Roman" pitchFamily="18" charset="0"/>
              </a:rPr>
              <a:t>, отнесенные греками к 7 чудесам света. Всего в Египте насчитывается более 89 пирамид. Самые грандиозные из них – пирамида Хеопса (Высота – 146,6 м.; длина основания 233м.) она сложена из 2.300.000 камней, массой около 2, 5 </a:t>
            </a:r>
            <a:r>
              <a:rPr lang="ru-RU" sz="1800" b="1" dirty="0" smtClean="0">
                <a:solidFill>
                  <a:srgbClr val="002060"/>
                </a:solidFill>
                <a:latin typeface="Times New Roman" pitchFamily="18" charset="0"/>
                <a:cs typeface="Times New Roman" pitchFamily="18" charset="0"/>
              </a:rPr>
              <a:t>тонн к</a:t>
            </a:r>
            <a:r>
              <a:rPr lang="ru-RU" sz="1800" b="1" dirty="0" smtClean="0">
                <a:solidFill>
                  <a:srgbClr val="002060"/>
                </a:solidFill>
                <a:effectLst/>
                <a:latin typeface="Times New Roman" pitchFamily="18" charset="0"/>
                <a:cs typeface="Times New Roman" pitchFamily="18" charset="0"/>
              </a:rPr>
              <a:t>аждый</a:t>
            </a:r>
            <a:r>
              <a:rPr lang="ru-RU" sz="1800" b="1" dirty="0">
                <a:solidFill>
                  <a:srgbClr val="002060"/>
                </a:solidFill>
                <a:effectLst/>
                <a:latin typeface="Times New Roman" pitchFamily="18" charset="0"/>
                <a:cs typeface="Times New Roman" pitchFamily="18" charset="0"/>
              </a:rPr>
              <a:t>. До сих пор остается не вполне ясным, как многотонные камни поднимали на такую высоту, а также то, как были пригнаны камни друг к другу, если между ними нельзя просунуть лезвие ножа. Пирамида считалась домом умершего фараона, </a:t>
            </a:r>
            <a:r>
              <a:rPr lang="ru-RU" sz="1800" b="1" dirty="0" smtClean="0">
                <a:solidFill>
                  <a:srgbClr val="002060"/>
                </a:solidFill>
                <a:effectLst/>
                <a:latin typeface="Times New Roman" pitchFamily="18" charset="0"/>
                <a:cs typeface="Times New Roman" pitchFamily="18" charset="0"/>
              </a:rPr>
              <a:t> </a:t>
            </a:r>
            <a:r>
              <a:rPr lang="ru-RU" sz="1800" b="1" dirty="0">
                <a:solidFill>
                  <a:srgbClr val="002060"/>
                </a:solidFill>
                <a:effectLst/>
                <a:latin typeface="Times New Roman" pitchFamily="18" charset="0"/>
                <a:cs typeface="Times New Roman" pitchFamily="18" charset="0"/>
              </a:rPr>
              <a:t>форма означала вечность, а отношение граней – Божественную Гармонию Вселенной</a:t>
            </a:r>
            <a:r>
              <a:rPr lang="ru-RU" sz="1800" b="1" dirty="0" smtClean="0">
                <a:solidFill>
                  <a:srgbClr val="002060"/>
                </a:solidFill>
                <a:effectLst/>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Объект 3"/>
          <p:cNvPicPr>
            <a:picLocks noGrp="1" noChangeAspect="1"/>
          </p:cNvPicPr>
          <p:nvPr>
            <p:ph idx="1"/>
          </p:nvPr>
        </p:nvPicPr>
        <p:blipFill>
          <a:blip r:embed="rId2" cstate="print"/>
          <a:srcRect/>
          <a:stretch>
            <a:fillRect/>
          </a:stretch>
        </p:blipFill>
        <p:spPr>
          <a:xfrm>
            <a:off x="611560" y="627534"/>
            <a:ext cx="7920880" cy="44377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Заголовок 1"/>
          <p:cNvSpPr>
            <a:spLocks noGrp="1"/>
          </p:cNvSpPr>
          <p:nvPr>
            <p:ph type="title"/>
          </p:nvPr>
        </p:nvSpPr>
        <p:spPr>
          <a:xfrm>
            <a:off x="899592" y="123478"/>
            <a:ext cx="7438727" cy="514350"/>
          </a:xfrm>
        </p:spPr>
        <p:txBody>
          <a:bodyPr>
            <a:normAutofit fontScale="90000"/>
          </a:bodyPr>
          <a:lstStyle/>
          <a:p>
            <a:pPr>
              <a:defRPr/>
            </a:pPr>
            <a:r>
              <a:rPr lang="ru-RU" sz="3200" dirty="0">
                <a:solidFill>
                  <a:srgbClr val="FFFF00"/>
                </a:solidFill>
                <a:effectLst/>
                <a:latin typeface="Times New Roman" pitchFamily="18" charset="0"/>
                <a:cs typeface="Times New Roman" pitchFamily="18" charset="0"/>
              </a:rPr>
              <a:t>П</a:t>
            </a:r>
            <a:r>
              <a:rPr lang="ru-RU" sz="3200" dirty="0" smtClean="0">
                <a:solidFill>
                  <a:srgbClr val="FFFF00"/>
                </a:solidFill>
                <a:effectLst/>
                <a:latin typeface="Times New Roman" pitchFamily="18" charset="0"/>
                <a:cs typeface="Times New Roman" pitchFamily="18" charset="0"/>
              </a:rPr>
              <a:t>ирамиды фараона Хеопса, Хефрена, Микерина</a:t>
            </a:r>
            <a:endParaRPr lang="ru-RU" sz="3200" dirty="0">
              <a:solidFill>
                <a:srgbClr val="FFFF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91880" y="555526"/>
            <a:ext cx="2160240" cy="698376"/>
          </a:xfrm>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defRPr/>
            </a:pPr>
            <a:r>
              <a:rPr lang="ru-RU" b="1" spc="0" dirty="0" smtClean="0">
                <a:ln/>
                <a:solidFill>
                  <a:schemeClr val="accent3"/>
                </a:solidFill>
                <a:effectLst/>
                <a:latin typeface="Times New Roman" pitchFamily="18" charset="0"/>
                <a:cs typeface="Times New Roman" pitchFamily="18" charset="0"/>
              </a:rPr>
              <a:t>Храмы</a:t>
            </a:r>
            <a:endParaRPr lang="ru-RU" b="1" spc="0" dirty="0">
              <a:ln/>
              <a:solidFill>
                <a:schemeClr val="accent3"/>
              </a:solidFill>
              <a:effectLst/>
              <a:latin typeface="Times New Roman" pitchFamily="18" charset="0"/>
              <a:cs typeface="Times New Roman" pitchFamily="18" charset="0"/>
            </a:endParaRPr>
          </a:p>
        </p:txBody>
      </p:sp>
      <p:sp>
        <p:nvSpPr>
          <p:cNvPr id="3" name="Объект 2"/>
          <p:cNvSpPr>
            <a:spLocks noGrp="1"/>
          </p:cNvSpPr>
          <p:nvPr>
            <p:ph idx="1"/>
          </p:nvPr>
        </p:nvSpPr>
        <p:spPr>
          <a:xfrm>
            <a:off x="827584" y="1491630"/>
            <a:ext cx="7776864" cy="2088232"/>
          </a:xfrm>
        </p:spPr>
        <p:txBody>
          <a:bodyPr/>
          <a:lstStyle/>
          <a:p>
            <a:pPr marL="609600" indent="-609600">
              <a:buFontTx/>
              <a:buNone/>
              <a:defRPr/>
            </a:pPr>
            <a:r>
              <a:rPr lang="ru-RU" dirty="0" smtClean="0">
                <a:latin typeface="Times New Roman" pitchFamily="18" charset="0"/>
                <a:cs typeface="Times New Roman" pitchFamily="18" charset="0"/>
              </a:rPr>
              <a:t>Строительство  храмов велось в трех направлениях:</a:t>
            </a:r>
          </a:p>
          <a:p>
            <a:pPr marL="609600" indent="-609600">
              <a:buFont typeface="Arial" charset="0"/>
              <a:buChar char="►"/>
              <a:defRPr/>
            </a:pPr>
            <a:r>
              <a:rPr lang="ru-RU" dirty="0" smtClean="0">
                <a:latin typeface="Times New Roman" pitchFamily="18" charset="0"/>
                <a:cs typeface="Times New Roman" pitchFamily="18" charset="0"/>
              </a:rPr>
              <a:t>наземные;</a:t>
            </a:r>
          </a:p>
          <a:p>
            <a:pPr marL="609600" indent="-609600">
              <a:buFont typeface="Arial" charset="0"/>
              <a:buChar char="►"/>
              <a:defRPr/>
            </a:pPr>
            <a:r>
              <a:rPr lang="ru-RU" dirty="0" smtClean="0">
                <a:latin typeface="Times New Roman" pitchFamily="18" charset="0"/>
                <a:cs typeface="Times New Roman" pitchFamily="18" charset="0"/>
              </a:rPr>
              <a:t>полускальные;</a:t>
            </a:r>
          </a:p>
          <a:p>
            <a:pPr marL="609600" indent="-609600">
              <a:buFont typeface="Arial" charset="0"/>
              <a:buChar char="►"/>
              <a:defRPr/>
            </a:pPr>
            <a:r>
              <a:rPr lang="ru-RU" dirty="0" smtClean="0">
                <a:latin typeface="Times New Roman" pitchFamily="18" charset="0"/>
                <a:cs typeface="Times New Roman" pitchFamily="18" charset="0"/>
              </a:rPr>
              <a:t>скальные храмовые комплексы.</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5536" y="0"/>
            <a:ext cx="8244408" cy="804863"/>
          </a:xfrm>
        </p:spPr>
        <p:txBody>
          <a:bodyPr>
            <a:normAutofit/>
          </a:bodyPr>
          <a:lstStyle/>
          <a:p>
            <a:pPr algn="ctr" eaLnBrk="1" hangingPunct="1">
              <a:defRPr/>
            </a:pPr>
            <a:r>
              <a:rPr lang="ru-RU" sz="2000" b="1" dirty="0">
                <a:solidFill>
                  <a:srgbClr val="002060"/>
                </a:solidFill>
                <a:effectLst/>
                <a:latin typeface="Times New Roman" pitchFamily="18" charset="0"/>
                <a:cs typeface="Times New Roman" pitchFamily="18" charset="0"/>
              </a:rPr>
              <a:t>Архитектор </a:t>
            </a:r>
            <a:r>
              <a:rPr lang="ru-RU" sz="2000" b="1" dirty="0" smtClean="0">
                <a:solidFill>
                  <a:srgbClr val="002060"/>
                </a:solidFill>
                <a:effectLst/>
                <a:latin typeface="Times New Roman" pitchFamily="18" charset="0"/>
                <a:cs typeface="Times New Roman" pitchFamily="18" charset="0"/>
              </a:rPr>
              <a:t> Сенмут.  </a:t>
            </a:r>
            <a:r>
              <a:rPr lang="ru-RU" sz="2000" b="1" dirty="0">
                <a:solidFill>
                  <a:srgbClr val="002060"/>
                </a:solidFill>
                <a:effectLst/>
                <a:latin typeface="Times New Roman" pitchFamily="18" charset="0"/>
                <a:cs typeface="Times New Roman" pitchFamily="18" charset="0"/>
              </a:rPr>
              <a:t>Храм </a:t>
            </a:r>
            <a:r>
              <a:rPr lang="ru-RU" sz="2000" b="1" dirty="0" smtClean="0">
                <a:solidFill>
                  <a:srgbClr val="002060"/>
                </a:solidFill>
                <a:effectLst/>
                <a:latin typeface="Times New Roman" pitchFamily="18" charset="0"/>
                <a:cs typeface="Times New Roman" pitchFamily="18" charset="0"/>
              </a:rPr>
              <a:t> царицы  Хатшепсут  в  Дейр – эль - Бахри</a:t>
            </a:r>
            <a:r>
              <a:rPr lang="ru-RU" sz="2000" b="1" dirty="0">
                <a:solidFill>
                  <a:srgbClr val="002060"/>
                </a:solidFill>
                <a:effectLst/>
                <a:latin typeface="Times New Roman" pitchFamily="18" charset="0"/>
                <a:cs typeface="Times New Roman" pitchFamily="18" charset="0"/>
              </a:rPr>
              <a:t>. </a:t>
            </a:r>
            <a:r>
              <a:rPr lang="ru-RU" sz="2000" b="1" dirty="0" smtClean="0">
                <a:solidFill>
                  <a:srgbClr val="002060"/>
                </a:solidFill>
                <a:effectLst/>
                <a:latin typeface="Times New Roman" pitchFamily="18" charset="0"/>
                <a:cs typeface="Times New Roman" pitchFamily="18" charset="0"/>
              </a:rPr>
              <a:t> </a:t>
            </a:r>
            <a:br>
              <a:rPr lang="ru-RU" sz="2000" b="1" dirty="0" smtClean="0">
                <a:solidFill>
                  <a:srgbClr val="002060"/>
                </a:solidFill>
                <a:effectLst/>
                <a:latin typeface="Times New Roman" pitchFamily="18" charset="0"/>
                <a:cs typeface="Times New Roman" pitchFamily="18" charset="0"/>
              </a:rPr>
            </a:br>
            <a:r>
              <a:rPr lang="ru-RU" sz="2000" b="1" dirty="0" smtClean="0">
                <a:solidFill>
                  <a:srgbClr val="002060"/>
                </a:solidFill>
                <a:effectLst/>
                <a:latin typeface="Times New Roman" pitchFamily="18" charset="0"/>
                <a:cs typeface="Times New Roman" pitchFamily="18" charset="0"/>
              </a:rPr>
              <a:t>Начало  15 века  до  н</a:t>
            </a:r>
            <a:r>
              <a:rPr lang="ru-RU" sz="2000" b="1" dirty="0">
                <a:solidFill>
                  <a:srgbClr val="002060"/>
                </a:solidFill>
                <a:effectLst/>
                <a:latin typeface="Times New Roman" pitchFamily="18" charset="0"/>
                <a:cs typeface="Times New Roman" pitchFamily="18" charset="0"/>
              </a:rPr>
              <a:t>. </a:t>
            </a:r>
            <a:r>
              <a:rPr lang="ru-RU" sz="2000" b="1" dirty="0" smtClean="0">
                <a:solidFill>
                  <a:srgbClr val="002060"/>
                </a:solidFill>
                <a:effectLst/>
                <a:latin typeface="Times New Roman" pitchFamily="18" charset="0"/>
                <a:cs typeface="Times New Roman" pitchFamily="18" charset="0"/>
              </a:rPr>
              <a:t>э.  Полускальный  заупокойный  храм.</a:t>
            </a:r>
            <a:endParaRPr lang="ru-RU" sz="2000"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5363" name="Picture 4" descr="Полускальный храм царицы Хашепсут"/>
          <p:cNvPicPr>
            <a:picLocks noChangeAspect="1" noChangeArrowheads="1"/>
          </p:cNvPicPr>
          <p:nvPr/>
        </p:nvPicPr>
        <p:blipFill>
          <a:blip r:embed="rId2" cstate="print"/>
          <a:srcRect/>
          <a:stretch>
            <a:fillRect/>
          </a:stretch>
        </p:blipFill>
        <p:spPr bwMode="auto">
          <a:xfrm>
            <a:off x="827584" y="915566"/>
            <a:ext cx="7160468" cy="40310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7744" y="555526"/>
            <a:ext cx="5040560" cy="556642"/>
          </a:xfrm>
        </p:spPr>
        <p:txBody>
          <a:bodyPr>
            <a:noAutofit/>
          </a:bodyPr>
          <a:lstStyle/>
          <a:p>
            <a:pPr eaLnBrk="1" hangingPunct="1">
              <a:defRPr/>
            </a:pPr>
            <a:r>
              <a:rPr lang="ru-RU" sz="3200" b="1" dirty="0">
                <a:solidFill>
                  <a:srgbClr val="FFC000"/>
                </a:solidFill>
                <a:effectLst/>
                <a:latin typeface="Times New Roman" pitchFamily="18" charset="0"/>
                <a:cs typeface="Times New Roman" pitchFamily="18" charset="0"/>
              </a:rPr>
              <a:t>Храм царицы Хатшепсут. </a:t>
            </a:r>
            <a:endParaRPr lang="ru-RU" sz="3200" b="1" dirty="0" smtClean="0">
              <a:solidFill>
                <a:srgbClr val="FFC000"/>
              </a:solidFill>
              <a:latin typeface="Times New Roman" pitchFamily="18" charset="0"/>
              <a:cs typeface="Times New Roman" pitchFamily="18" charset="0"/>
            </a:endParaRPr>
          </a:p>
        </p:txBody>
      </p:sp>
      <p:sp>
        <p:nvSpPr>
          <p:cNvPr id="3" name="Объект 2"/>
          <p:cNvSpPr>
            <a:spLocks noGrp="1"/>
          </p:cNvSpPr>
          <p:nvPr>
            <p:ph idx="1"/>
          </p:nvPr>
        </p:nvSpPr>
        <p:spPr>
          <a:xfrm>
            <a:off x="755576" y="1059582"/>
            <a:ext cx="7452320" cy="3168352"/>
          </a:xfrm>
        </p:spPr>
        <p:txBody>
          <a:bodyPr>
            <a:noAutofit/>
          </a:bodyPr>
          <a:lstStyle/>
          <a:p>
            <a:pPr algn="just">
              <a:buFontTx/>
              <a:buNone/>
              <a:defRPr/>
            </a:pPr>
            <a:r>
              <a:rPr lang="ru-RU" sz="2000" b="1" dirty="0" smtClean="0">
                <a:solidFill>
                  <a:srgbClr val="002060"/>
                </a:solidFill>
                <a:effectLst/>
                <a:latin typeface="Times New Roman" pitchFamily="18" charset="0"/>
                <a:cs typeface="Times New Roman" pitchFamily="18" charset="0"/>
              </a:rPr>
              <a:t>     Сочетаются наземные помещения с молельней, вырубленной в скале. Все части храма расположены по горизонтальной оси. Три террасы возвышаются одна над другой. Чередующиеся горизонтали олицетворяют бесконечность или вечность. На террасах помещались водоемы, густо обсаженные деревьями. Внутренняя отделка поражает богатством и изысканностью вкуса: бронзовая инкрустация на дверях из черного дерева, золоченые посеребренные плиты пол гармонируют с раскрашенными рельефами на стенах</a:t>
            </a:r>
            <a:endParaRPr lang="ru-RU" sz="2000" b="1" dirty="0" smtClean="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475656" y="195486"/>
            <a:ext cx="6203032" cy="422672"/>
          </a:xfrm>
        </p:spPr>
        <p:txBody>
          <a:bodyPr>
            <a:normAutofit fontScale="90000"/>
          </a:bodyPr>
          <a:lstStyle/>
          <a:p>
            <a:pPr eaLnBrk="1" hangingPunct="1">
              <a:defRPr/>
            </a:pPr>
            <a:r>
              <a:rPr lang="ru-RU" sz="2800" b="1" dirty="0" smtClean="0">
                <a:solidFill>
                  <a:schemeClr val="tx1"/>
                </a:solidFill>
                <a:effectLst/>
                <a:latin typeface="Times New Roman" pitchFamily="18" charset="0"/>
                <a:cs typeface="Times New Roman" pitchFamily="18" charset="0"/>
              </a:rPr>
              <a:t>Скальный храм Рамзеса II в Абу - Симбеле</a:t>
            </a:r>
            <a:endParaRPr lang="ru-RU" sz="2800" dirty="0" smtClean="0">
              <a:latin typeface="Times New Roman" pitchFamily="18" charset="0"/>
              <a:cs typeface="Times New Roman" pitchFamily="18" charset="0"/>
            </a:endParaRPr>
          </a:p>
        </p:txBody>
      </p:sp>
      <p:pic>
        <p:nvPicPr>
          <p:cNvPr id="17411" name="Picture 4" descr="скальный хр"/>
          <p:cNvPicPr>
            <a:picLocks noChangeAspect="1" noChangeArrowheads="1"/>
          </p:cNvPicPr>
          <p:nvPr/>
        </p:nvPicPr>
        <p:blipFill>
          <a:blip r:embed="rId2" cstate="print"/>
          <a:srcRect/>
          <a:stretch>
            <a:fillRect/>
          </a:stretch>
        </p:blipFill>
        <p:spPr bwMode="auto">
          <a:xfrm>
            <a:off x="690564" y="703660"/>
            <a:ext cx="7762875" cy="43684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0"/>
            <a:ext cx="8229600" cy="914400"/>
          </a:xfrm>
        </p:spPr>
        <p:txBody>
          <a:bodyPr/>
          <a:lstStyle/>
          <a:p>
            <a:pPr algn="l">
              <a:defRPr/>
            </a:pPr>
            <a:r>
              <a:rPr lang="ru-RU" sz="3200" b="1" dirty="0" smtClean="0">
                <a:solidFill>
                  <a:srgbClr val="FFFF00"/>
                </a:solidFill>
                <a:effectLst/>
                <a:latin typeface="Times New Roman" pitchFamily="18" charset="0"/>
                <a:cs typeface="Times New Roman" pitchFamily="18" charset="0"/>
              </a:rPr>
              <a:t>Скальный храм Рамсеса II в Абу - Симбеле</a:t>
            </a:r>
            <a:endParaRPr lang="ru-RU" sz="3200" dirty="0">
              <a:solidFill>
                <a:srgbClr val="FFFF00"/>
              </a:solidFill>
            </a:endParaRPr>
          </a:p>
        </p:txBody>
      </p:sp>
      <p:sp>
        <p:nvSpPr>
          <p:cNvPr id="3" name="Объект 2"/>
          <p:cNvSpPr>
            <a:spLocks noGrp="1"/>
          </p:cNvSpPr>
          <p:nvPr>
            <p:ph idx="1"/>
          </p:nvPr>
        </p:nvSpPr>
        <p:spPr>
          <a:xfrm>
            <a:off x="611560" y="987574"/>
            <a:ext cx="8003232" cy="3429000"/>
          </a:xfrm>
        </p:spPr>
        <p:txBody>
          <a:bodyPr/>
          <a:lstStyle/>
          <a:p>
            <a:pPr marL="0" indent="0" algn="just">
              <a:buFont typeface="Arial" charset="0"/>
              <a:buNone/>
              <a:defRPr/>
            </a:pPr>
            <a:r>
              <a:rPr lang="ru-RU" b="1" dirty="0" smtClean="0">
                <a:solidFill>
                  <a:srgbClr val="002060"/>
                </a:solidFill>
                <a:latin typeface="Times New Roman" pitchFamily="18" charset="0"/>
                <a:cs typeface="Times New Roman" pitchFamily="18" charset="0"/>
              </a:rPr>
              <a:t>Рамсес II Великий, самый энергичный строитель из всех </a:t>
            </a:r>
            <a:r>
              <a:rPr lang="ru-RU" b="1" dirty="0" smtClean="0">
                <a:solidFill>
                  <a:srgbClr val="002060"/>
                </a:solidFill>
                <a:latin typeface="Times New Roman" pitchFamily="18" charset="0"/>
                <a:cs typeface="Times New Roman" pitchFamily="18" charset="0"/>
              </a:rPr>
              <a:t>фараонов</a:t>
            </a:r>
            <a:r>
              <a:rPr lang="ru-RU" b="1" dirty="0" smtClean="0">
                <a:solidFill>
                  <a:srgbClr val="002060"/>
                </a:solidFill>
                <a:latin typeface="Times New Roman" pitchFamily="18" charset="0"/>
                <a:cs typeface="Times New Roman" pitchFamily="18" charset="0"/>
              </a:rPr>
              <a:t>, приказал соорудить большой храм в Абу - Симбеле в ознаменование своей победы над хеттами. Храм впечатляет своими размерами: 38 м по фасаду и 65 м в глубину. Он был полностью высечен в скальном массиве.  При строительстве Асуанской плотины храм  с берегов Нила перенесен в столицу Судана город Хартум.</a:t>
            </a:r>
          </a:p>
          <a:p>
            <a:pPr algn="just">
              <a:buFont typeface="Arial" charset="0"/>
              <a:buChar char="►"/>
              <a:defRPr/>
            </a:pPr>
            <a:endParaRPr lang="ru-RU"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843558"/>
            <a:ext cx="7798767" cy="3374231"/>
          </a:xfrm>
        </p:spPr>
        <p:txBody>
          <a:bodyPr>
            <a:normAutofit fontScale="92500" lnSpcReduction="10000"/>
          </a:bodyPr>
          <a:lstStyle/>
          <a:p>
            <a:pPr marL="0" indent="0" algn="just">
              <a:buFont typeface="Arial" charset="0"/>
              <a:buNone/>
              <a:defRPr/>
            </a:pPr>
            <a:r>
              <a:rPr lang="ru-RU" dirty="0" smtClean="0">
                <a:solidFill>
                  <a:srgbClr val="002060"/>
                </a:solidFill>
                <a:latin typeface="Georgia" pitchFamily="18" charset="0"/>
              </a:rPr>
              <a:t>Два великих храма было в Фивах - Карнак и Луксор, и посвящены они были богу солнца Амону - Ра.</a:t>
            </a:r>
            <a:br>
              <a:rPr lang="ru-RU" dirty="0" smtClean="0">
                <a:solidFill>
                  <a:srgbClr val="002060"/>
                </a:solidFill>
                <a:latin typeface="Georgia" pitchFamily="18" charset="0"/>
              </a:rPr>
            </a:br>
            <a:r>
              <a:rPr lang="ru-RU" b="1" dirty="0" smtClean="0">
                <a:solidFill>
                  <a:srgbClr val="FFFF00"/>
                </a:solidFill>
                <a:latin typeface="Georgia" pitchFamily="18" charset="0"/>
              </a:rPr>
              <a:t>«Каждое утро он - юный и могучий - восходил в небесах, чтобы дать жизнь земле. А к вечеру старел, умирал, чтобы завтра вновь родиться юным и могучим и вновь пройти свой путь в небесах». </a:t>
            </a:r>
            <a:r>
              <a:rPr lang="ru-RU" dirty="0" smtClean="0">
                <a:solidFill>
                  <a:srgbClr val="002060"/>
                </a:solidFill>
                <a:latin typeface="Georgia" pitchFamily="18" charset="0"/>
              </a:rPr>
              <a:t>Так боги предначертали и людям - стареть и умирать, чтобы возродиться. В этом круговорот жизни...</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sp>
        <p:nvSpPr>
          <p:cNvPr id="2" name="Заголовок 1"/>
          <p:cNvSpPr>
            <a:spLocks noGrp="1"/>
          </p:cNvSpPr>
          <p:nvPr>
            <p:ph type="ctrTitle"/>
          </p:nvPr>
        </p:nvSpPr>
        <p:spPr>
          <a:xfrm>
            <a:off x="467544" y="411510"/>
            <a:ext cx="8305800" cy="202596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Искусство </a:t>
            </a:r>
            <a:br>
              <a:rPr lang="ru-RU"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Древнего Египта.</a:t>
            </a:r>
            <a:endParaRPr lang="ru-RU"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043608" y="195486"/>
            <a:ext cx="7272808" cy="536972"/>
          </a:xfrm>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eaLnBrk="1" hangingPunct="1"/>
            <a:r>
              <a:rPr lang="ru-RU" sz="4000" b="1" spc="0" dirty="0" smtClean="0">
                <a:ln/>
                <a:solidFill>
                  <a:schemeClr val="accent3"/>
                </a:solidFill>
                <a:effectLst/>
                <a:latin typeface="Times New Roman" pitchFamily="18" charset="0"/>
                <a:cs typeface="Times New Roman" pitchFamily="18" charset="0"/>
              </a:rPr>
              <a:t>Храмовый комплекс в Карнаке</a:t>
            </a:r>
          </a:p>
        </p:txBody>
      </p:sp>
      <p:pic>
        <p:nvPicPr>
          <p:cNvPr id="20483" name="Picture 4" descr="В Карнаке"/>
          <p:cNvPicPr>
            <a:picLocks noChangeAspect="1" noChangeArrowheads="1"/>
          </p:cNvPicPr>
          <p:nvPr/>
        </p:nvPicPr>
        <p:blipFill>
          <a:blip r:embed="rId2" cstate="print"/>
          <a:srcRect/>
          <a:stretch>
            <a:fillRect/>
          </a:stretch>
        </p:blipFill>
        <p:spPr bwMode="auto">
          <a:xfrm>
            <a:off x="1066800" y="794147"/>
            <a:ext cx="7162800" cy="40326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7784" y="0"/>
            <a:ext cx="4906888" cy="914400"/>
          </a:xfrm>
        </p:spPr>
        <p:txBody>
          <a:bodyPr/>
          <a:lstStyle/>
          <a:p>
            <a:pPr eaLnBrk="1" hangingPunct="1">
              <a:defRPr/>
            </a:pPr>
            <a:r>
              <a:rPr lang="ru-RU" b="1" dirty="0" smtClean="0">
                <a:effectLst/>
                <a:latin typeface="Times New Roman" pitchFamily="18" charset="0"/>
                <a:cs typeface="Times New Roman" pitchFamily="18" charset="0"/>
              </a:rPr>
              <a:t>Аллея сфинксов</a:t>
            </a:r>
            <a:r>
              <a:rPr lang="ru-RU" dirty="0" smtClean="0">
                <a:effectLst/>
                <a:latin typeface="Times New Roman" pitchFamily="18" charset="0"/>
                <a:cs typeface="Times New Roman" pitchFamily="18" charset="0"/>
              </a:rPr>
              <a:t> </a:t>
            </a:r>
            <a:endParaRPr lang="ru-RU" dirty="0" smtClean="0">
              <a:latin typeface="Times New Roman" pitchFamily="18" charset="0"/>
              <a:cs typeface="Times New Roman" pitchFamily="18" charset="0"/>
            </a:endParaRPr>
          </a:p>
        </p:txBody>
      </p:sp>
      <p:sp>
        <p:nvSpPr>
          <p:cNvPr id="3" name="Объект 2"/>
          <p:cNvSpPr>
            <a:spLocks noGrp="1"/>
          </p:cNvSpPr>
          <p:nvPr>
            <p:ph idx="1"/>
          </p:nvPr>
        </p:nvSpPr>
        <p:spPr>
          <a:xfrm>
            <a:off x="827584" y="987574"/>
            <a:ext cx="7344816" cy="3429000"/>
          </a:xfrm>
        </p:spPr>
        <p:txBody>
          <a:bodyPr/>
          <a:lstStyle/>
          <a:p>
            <a:pPr algn="just" eaLnBrk="1" hangingPunct="1">
              <a:buFont typeface="Arial" charset="0"/>
              <a:buChar char="►"/>
              <a:defRPr/>
            </a:pPr>
            <a:r>
              <a:rPr lang="ru-RU" b="1" dirty="0" smtClean="0">
                <a:solidFill>
                  <a:srgbClr val="002060"/>
                </a:solidFill>
                <a:latin typeface="Times New Roman" pitchFamily="18" charset="0"/>
                <a:cs typeface="Times New Roman" pitchFamily="18" charset="0"/>
              </a:rPr>
              <a:t>      </a:t>
            </a:r>
            <a:r>
              <a:rPr lang="ru-RU" b="1" dirty="0" smtClean="0">
                <a:solidFill>
                  <a:srgbClr val="002060"/>
                </a:solidFill>
                <a:effectLst/>
                <a:latin typeface="Times New Roman" pitchFamily="18" charset="0"/>
                <a:cs typeface="Times New Roman" pitchFamily="18" charset="0"/>
              </a:rPr>
              <a:t>В правление фараона Нектанебо I  трехкилометровая дорога, соединявшая храмы Луксора и Карнака, была украшена каменными изваяниями сфинксов. Часть аллеи, начинавшаяся в Карнаке, состояла из сфинксов с телом льва и головой барана; от Луксорского храма шла аллея, в которой сфинксы имели человеческие головы. </a:t>
            </a:r>
            <a:endParaRPr lang="ru-RU" b="1" dirty="0" smtClean="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971600" y="0"/>
            <a:ext cx="7222703" cy="683419"/>
          </a:xfrm>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eaLnBrk="1" hangingPunct="1"/>
            <a:r>
              <a:rPr lang="ru-RU" sz="3200" b="1" spc="0" dirty="0" smtClean="0">
                <a:ln/>
                <a:solidFill>
                  <a:schemeClr val="accent3"/>
                </a:solidFill>
                <a:effectLst/>
                <a:latin typeface="Times New Roman" pitchFamily="18" charset="0"/>
                <a:cs typeface="Times New Roman" pitchFamily="18" charset="0"/>
              </a:rPr>
              <a:t>Аллея сфинксов в Карнаке. 12 в. до н. э.</a:t>
            </a:r>
          </a:p>
        </p:txBody>
      </p:sp>
      <p:pic>
        <p:nvPicPr>
          <p:cNvPr id="22531" name="Picture 4" descr="Аллея сфинксов"/>
          <p:cNvPicPr>
            <a:picLocks noChangeAspect="1" noChangeArrowheads="1"/>
          </p:cNvPicPr>
          <p:nvPr/>
        </p:nvPicPr>
        <p:blipFill>
          <a:blip r:embed="rId2" cstate="print"/>
          <a:srcRect/>
          <a:stretch>
            <a:fillRect/>
          </a:stretch>
        </p:blipFill>
        <p:spPr bwMode="auto">
          <a:xfrm>
            <a:off x="899592" y="771550"/>
            <a:ext cx="7324103" cy="41284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p:nvPr>
        </p:nvSpPr>
        <p:spPr>
          <a:xfrm>
            <a:off x="1475656" y="0"/>
            <a:ext cx="6430615" cy="857250"/>
          </a:xfrm>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b="1" spc="0" dirty="0" smtClean="0">
                <a:ln/>
                <a:solidFill>
                  <a:schemeClr val="accent3"/>
                </a:solidFill>
                <a:effectLst/>
                <a:latin typeface="Times New Roman" pitchFamily="18" charset="0"/>
                <a:cs typeface="Times New Roman" pitchFamily="18" charset="0"/>
              </a:rPr>
              <a:t>Аллея сфинксов в Карнаке</a:t>
            </a:r>
          </a:p>
        </p:txBody>
      </p:sp>
      <p:pic>
        <p:nvPicPr>
          <p:cNvPr id="23555" name="Объект 3"/>
          <p:cNvPicPr>
            <a:picLocks noGrp="1" noChangeAspect="1"/>
          </p:cNvPicPr>
          <p:nvPr>
            <p:ph idx="1"/>
          </p:nvPr>
        </p:nvPicPr>
        <p:blipFill>
          <a:blip r:embed="rId2" cstate="print"/>
          <a:srcRect/>
          <a:stretch>
            <a:fillRect/>
          </a:stretch>
        </p:blipFill>
        <p:spPr>
          <a:xfrm>
            <a:off x="960439" y="914400"/>
            <a:ext cx="7432675" cy="4057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8676" name="AutoShape 4" descr="http://900igr.net/up/datas/110421/018.jpg"/>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ru-RU" dirty="0"/>
          </a:p>
        </p:txBody>
      </p:sp>
      <p:pic>
        <p:nvPicPr>
          <p:cNvPr id="28678" name="Picture 6" descr="https://currentkids.in/wp-content/uploads/2018/08/LB200812Aegypt1-1-1024x680.jpg"/>
          <p:cNvPicPr>
            <a:picLocks noChangeAspect="1" noChangeArrowheads="1"/>
          </p:cNvPicPr>
          <p:nvPr/>
        </p:nvPicPr>
        <p:blipFill>
          <a:blip r:embed="rId3" cstate="print"/>
          <a:srcRect/>
          <a:stretch>
            <a:fillRect/>
          </a:stretch>
        </p:blipFill>
        <p:spPr bwMode="auto">
          <a:xfrm>
            <a:off x="1619672" y="915566"/>
            <a:ext cx="6071251" cy="40324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680" name="Picture 8" descr="https://3.bp.blogspot.com/-jhk65evtYq0/WZG25yGlmSI/AAAAAAAACLQ/an6ottD-4nUsiq4N1NZ5CF5LYsGNJ8cEACKgBGAs/s1600/20161220_6177.jpg"/>
          <p:cNvPicPr>
            <a:picLocks noChangeAspect="1" noChangeArrowheads="1"/>
          </p:cNvPicPr>
          <p:nvPr/>
        </p:nvPicPr>
        <p:blipFill>
          <a:blip r:embed="rId4" cstate="print"/>
          <a:srcRect/>
          <a:stretch>
            <a:fillRect/>
          </a:stretch>
        </p:blipFill>
        <p:spPr bwMode="auto">
          <a:xfrm>
            <a:off x="1115616" y="915566"/>
            <a:ext cx="7159416" cy="4104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linds(horizontal)">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23555"/>
                                        </p:tgtEl>
                                      </p:cBhvr>
                                    </p:animEffect>
                                    <p:set>
                                      <p:cBhvr>
                                        <p:cTn id="12" dur="1" fill="hold">
                                          <p:stCondLst>
                                            <p:cond delay="499"/>
                                          </p:stCondLst>
                                        </p:cTn>
                                        <p:tgtEl>
                                          <p:spTgt spid="2355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8678"/>
                                        </p:tgtEl>
                                        <p:attrNameLst>
                                          <p:attrName>style.visibility</p:attrName>
                                        </p:attrNameLst>
                                      </p:cBhvr>
                                      <p:to>
                                        <p:strVal val="visible"/>
                                      </p:to>
                                    </p:set>
                                    <p:animEffect transition="in" filter="box(in)">
                                      <p:cBhvr>
                                        <p:cTn id="17" dur="500"/>
                                        <p:tgtEl>
                                          <p:spTgt spid="2867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xit" presetSubtype="16" fill="hold" nodeType="clickEffect">
                                  <p:stCondLst>
                                    <p:cond delay="0"/>
                                  </p:stCondLst>
                                  <p:childTnLst>
                                    <p:animEffect transition="out" filter="box(in)">
                                      <p:cBhvr>
                                        <p:cTn id="21" dur="500"/>
                                        <p:tgtEl>
                                          <p:spTgt spid="28678"/>
                                        </p:tgtEl>
                                      </p:cBhvr>
                                    </p:animEffect>
                                    <p:set>
                                      <p:cBhvr>
                                        <p:cTn id="22" dur="1" fill="hold">
                                          <p:stCondLst>
                                            <p:cond delay="499"/>
                                          </p:stCondLst>
                                        </p:cTn>
                                        <p:tgtEl>
                                          <p:spTgt spid="2867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8680"/>
                                        </p:tgtEl>
                                        <p:attrNameLst>
                                          <p:attrName>style.visibility</p:attrName>
                                        </p:attrNameLst>
                                      </p:cBhvr>
                                      <p:to>
                                        <p:strVal val="visible"/>
                                      </p:to>
                                    </p:set>
                                    <p:animEffect transition="in" filter="diamond(in)">
                                      <p:cBhvr>
                                        <p:cTn id="27" dur="2000"/>
                                        <p:tgtEl>
                                          <p:spTgt spid="2868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xit" presetSubtype="16" fill="hold" nodeType="clickEffect">
                                  <p:stCondLst>
                                    <p:cond delay="0"/>
                                  </p:stCondLst>
                                  <p:childTnLst>
                                    <p:animEffect transition="out" filter="diamond(in)">
                                      <p:cBhvr>
                                        <p:cTn id="31" dur="2000"/>
                                        <p:tgtEl>
                                          <p:spTgt spid="28680"/>
                                        </p:tgtEl>
                                      </p:cBhvr>
                                    </p:animEffect>
                                    <p:set>
                                      <p:cBhvr>
                                        <p:cTn id="32" dur="1" fill="hold">
                                          <p:stCondLst>
                                            <p:cond delay="1999"/>
                                          </p:stCondLst>
                                        </p:cTn>
                                        <p:tgtEl>
                                          <p:spTgt spid="286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1187624" y="267494"/>
            <a:ext cx="6393904" cy="479822"/>
          </a:xfrm>
        </p:spPr>
        <p:txBody>
          <a:bodyPr>
            <a:normAutofit fontScale="90000"/>
          </a:bodyPr>
          <a:lstStyle/>
          <a:p>
            <a:pPr algn="ctr" eaLnBrk="1" hangingPunct="1">
              <a:defRPr/>
            </a:pPr>
            <a:r>
              <a:rPr lang="ru-RU" sz="4000" b="1" dirty="0" smtClean="0">
                <a:solidFill>
                  <a:srgbClr val="FFFF00"/>
                </a:solidFill>
                <a:latin typeface="Times New Roman" pitchFamily="18" charset="0"/>
                <a:cs typeface="Times New Roman" pitchFamily="18" charset="0"/>
              </a:rPr>
              <a:t>Священные пруды в Карнаке</a:t>
            </a:r>
          </a:p>
        </p:txBody>
      </p:sp>
      <p:pic>
        <p:nvPicPr>
          <p:cNvPr id="25604" name="Picture 4" descr="Карнак"/>
          <p:cNvPicPr>
            <a:picLocks noChangeAspect="1" noChangeArrowheads="1"/>
          </p:cNvPicPr>
          <p:nvPr/>
        </p:nvPicPr>
        <p:blipFill>
          <a:blip r:embed="rId2" cstate="print"/>
          <a:srcRect/>
          <a:stretch>
            <a:fillRect/>
          </a:stretch>
        </p:blipFill>
        <p:spPr bwMode="auto">
          <a:xfrm>
            <a:off x="165100" y="800100"/>
            <a:ext cx="8813800"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05978"/>
            <a:ext cx="8229600" cy="594122"/>
          </a:xfrm>
        </p:spPr>
        <p:txBody>
          <a:bodyPr>
            <a:normAutofit fontScale="90000"/>
          </a:bodyPr>
          <a:lstStyle/>
          <a:p>
            <a:pPr algn="ctr" eaLnBrk="1" hangingPunct="1">
              <a:defRPr/>
            </a:pPr>
            <a:r>
              <a:rPr lang="ru-RU" b="1" dirty="0" smtClean="0">
                <a:solidFill>
                  <a:srgbClr val="FFFF00"/>
                </a:solidFill>
                <a:latin typeface="Times New Roman" pitchFamily="18" charset="0"/>
                <a:cs typeface="Times New Roman" pitchFamily="18" charset="0"/>
              </a:rPr>
              <a:t>Храм Амона в Луксоре</a:t>
            </a:r>
          </a:p>
        </p:txBody>
      </p:sp>
      <p:sp>
        <p:nvSpPr>
          <p:cNvPr id="24579" name="Rectangle 3"/>
          <p:cNvSpPr>
            <a:spLocks noGrp="1" noChangeArrowheads="1"/>
          </p:cNvSpPr>
          <p:nvPr>
            <p:ph idx="1"/>
          </p:nvPr>
        </p:nvSpPr>
        <p:spPr/>
        <p:txBody>
          <a:bodyPr/>
          <a:lstStyle/>
          <a:p>
            <a:pPr eaLnBrk="1" hangingPunct="1">
              <a:buFont typeface="Arial" charset="0"/>
              <a:buChar char="►"/>
              <a:defRPr/>
            </a:pPr>
            <a:endParaRPr lang="ru-RU" smtClean="0"/>
          </a:p>
        </p:txBody>
      </p:sp>
      <p:pic>
        <p:nvPicPr>
          <p:cNvPr id="26628" name="Picture 4" descr="Луксор"/>
          <p:cNvPicPr>
            <a:picLocks noChangeAspect="1" noChangeArrowheads="1"/>
          </p:cNvPicPr>
          <p:nvPr/>
        </p:nvPicPr>
        <p:blipFill>
          <a:blip r:embed="rId2" cstate="print"/>
          <a:srcRect/>
          <a:stretch>
            <a:fillRect/>
          </a:stretch>
        </p:blipFill>
        <p:spPr bwMode="auto">
          <a:xfrm>
            <a:off x="0" y="857250"/>
            <a:ext cx="9144000" cy="37611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a:xfrm>
            <a:off x="251520" y="267494"/>
            <a:ext cx="8540750" cy="477441"/>
          </a:xfrm>
        </p:spPr>
        <p:txBody>
          <a:bodyPr>
            <a:normAutofit fontScale="90000"/>
          </a:bodyPr>
          <a:lstStyle/>
          <a:p>
            <a:pPr algn="ctr" eaLnBrk="1" hangingPunct="1">
              <a:defRPr/>
            </a:pPr>
            <a:r>
              <a:rPr lang="ru-RU" sz="4000" b="1" dirty="0" smtClean="0">
                <a:solidFill>
                  <a:srgbClr val="002060"/>
                </a:solidFill>
                <a:latin typeface="Times New Roman" pitchFamily="18" charset="0"/>
                <a:cs typeface="Times New Roman" pitchFamily="18" charset="0"/>
              </a:rPr>
              <a:t>Луксор. Папирусовидные колонны</a:t>
            </a:r>
          </a:p>
        </p:txBody>
      </p:sp>
      <p:pic>
        <p:nvPicPr>
          <p:cNvPr id="27651" name="Picture 4" descr="Луксор"/>
          <p:cNvPicPr>
            <a:picLocks noChangeAspect="1" noChangeArrowheads="1"/>
          </p:cNvPicPr>
          <p:nvPr/>
        </p:nvPicPr>
        <p:blipFill>
          <a:blip r:embed="rId2" cstate="print"/>
          <a:srcRect/>
          <a:stretch>
            <a:fillRect/>
          </a:stretch>
        </p:blipFill>
        <p:spPr bwMode="auto">
          <a:xfrm>
            <a:off x="609600" y="844153"/>
            <a:ext cx="7848600" cy="42993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a:xfrm>
            <a:off x="457200" y="1200150"/>
            <a:ext cx="3810000" cy="3398044"/>
          </a:xfrm>
        </p:spPr>
        <p:txBody>
          <a:bodyPr/>
          <a:lstStyle/>
          <a:p>
            <a:pPr eaLnBrk="1" hangingPunct="1">
              <a:buFont typeface="Arial" charset="0"/>
              <a:buChar char="►"/>
              <a:defRPr/>
            </a:pPr>
            <a:r>
              <a:rPr lang="ru-RU" dirty="0" smtClean="0">
                <a:latin typeface="Times New Roman" pitchFamily="18" charset="0"/>
                <a:cs typeface="Times New Roman" pitchFamily="18" charset="0"/>
              </a:rPr>
              <a:t> </a:t>
            </a:r>
            <a:r>
              <a:rPr lang="ru-RU" b="1" dirty="0" smtClean="0">
                <a:solidFill>
                  <a:schemeClr val="accent2"/>
                </a:solidFill>
                <a:latin typeface="Times New Roman" pitchFamily="18" charset="0"/>
                <a:cs typeface="Times New Roman" pitchFamily="18" charset="0"/>
              </a:rPr>
              <a:t>Лотосовидные </a:t>
            </a:r>
          </a:p>
          <a:p>
            <a:pPr eaLnBrk="1" hangingPunct="1">
              <a:buNone/>
              <a:defRPr/>
            </a:pPr>
            <a:r>
              <a:rPr lang="ru-RU" b="1" dirty="0" smtClean="0">
                <a:solidFill>
                  <a:schemeClr val="accent2"/>
                </a:solidFill>
                <a:latin typeface="Times New Roman" pitchFamily="18" charset="0"/>
                <a:cs typeface="Times New Roman" pitchFamily="18" charset="0"/>
              </a:rPr>
              <a:t>    колонны</a:t>
            </a:r>
          </a:p>
        </p:txBody>
      </p:sp>
      <p:pic>
        <p:nvPicPr>
          <p:cNvPr id="28675" name="Picture 4" descr="5"/>
          <p:cNvPicPr>
            <a:picLocks noChangeAspect="1" noChangeArrowheads="1"/>
          </p:cNvPicPr>
          <p:nvPr/>
        </p:nvPicPr>
        <p:blipFill>
          <a:blip r:embed="rId2" cstate="print"/>
          <a:srcRect/>
          <a:stretch>
            <a:fillRect/>
          </a:stretch>
        </p:blipFill>
        <p:spPr bwMode="auto">
          <a:xfrm>
            <a:off x="3995936" y="0"/>
            <a:ext cx="4572000"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амон ра.jpg"/>
          <p:cNvPicPr>
            <a:picLocks noGrp="1" noChangeAspect="1"/>
          </p:cNvPicPr>
          <p:nvPr>
            <p:ph idx="1"/>
          </p:nvPr>
        </p:nvPicPr>
        <p:blipFill>
          <a:blip r:embed="rId3" cstate="print"/>
          <a:srcRect/>
          <a:stretch>
            <a:fillRect/>
          </a:stretch>
        </p:blipFill>
        <p:spPr>
          <a:xfrm>
            <a:off x="990601" y="941785"/>
            <a:ext cx="7445375" cy="41838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Заголовок 1"/>
          <p:cNvSpPr>
            <a:spLocks noGrp="1"/>
          </p:cNvSpPr>
          <p:nvPr>
            <p:ph type="title"/>
          </p:nvPr>
        </p:nvSpPr>
        <p:spPr>
          <a:xfrm>
            <a:off x="609600" y="0"/>
            <a:ext cx="8229600" cy="914400"/>
          </a:xfrm>
        </p:spPr>
        <p:txBody>
          <a:bodyPr>
            <a:noAutofit/>
          </a:bodyPr>
          <a:lstStyle/>
          <a:p>
            <a:pPr algn="ctr" eaLnBrk="1" fontAlgn="auto" hangingPunct="1">
              <a:spcAft>
                <a:spcPts val="0"/>
              </a:spcAft>
              <a:defRPr/>
            </a:pPr>
            <a:r>
              <a:rPr lang="ru-RU" sz="2400" b="1" dirty="0">
                <a:solidFill>
                  <a:srgbClr val="002060"/>
                </a:solidFill>
                <a:effectLst/>
                <a:latin typeface="Times New Roman" pitchFamily="18" charset="0"/>
                <a:cs typeface="Times New Roman" pitchFamily="18" charset="0"/>
              </a:rPr>
              <a:t>Храм бога </a:t>
            </a:r>
            <a:r>
              <a:rPr lang="ru-RU" sz="2400" b="1" dirty="0" smtClean="0">
                <a:solidFill>
                  <a:srgbClr val="002060"/>
                </a:solidFill>
                <a:effectLst/>
                <a:latin typeface="Times New Roman" pitchFamily="18" charset="0"/>
                <a:cs typeface="Times New Roman" pitchFamily="18" charset="0"/>
              </a:rPr>
              <a:t>Амона - Ра </a:t>
            </a:r>
            <a:r>
              <a:rPr lang="ru-RU" sz="2400" b="1" dirty="0">
                <a:solidFill>
                  <a:srgbClr val="002060"/>
                </a:solidFill>
                <a:effectLst/>
                <a:latin typeface="Times New Roman" pitchFamily="18" charset="0"/>
                <a:cs typeface="Times New Roman" pitchFamily="18" charset="0"/>
              </a:rPr>
              <a:t>в Карнаке. </a:t>
            </a:r>
            <a:r>
              <a:rPr lang="ru-RU" sz="2400" b="1" dirty="0" smtClean="0">
                <a:solidFill>
                  <a:srgbClr val="002060"/>
                </a:solidFill>
                <a:effectLst/>
                <a:latin typeface="Times New Roman" pitchFamily="18" charset="0"/>
                <a:cs typeface="Times New Roman" pitchFamily="18" charset="0"/>
              </a:rPr>
              <a:t/>
            </a:r>
            <a:br>
              <a:rPr lang="ru-RU" sz="2400" b="1" dirty="0" smtClean="0">
                <a:solidFill>
                  <a:srgbClr val="002060"/>
                </a:solidFill>
                <a:effectLst/>
                <a:latin typeface="Times New Roman" pitchFamily="18" charset="0"/>
                <a:cs typeface="Times New Roman" pitchFamily="18" charset="0"/>
              </a:rPr>
            </a:br>
            <a:r>
              <a:rPr lang="ru-RU" sz="2400" b="1" dirty="0" smtClean="0">
                <a:solidFill>
                  <a:srgbClr val="002060"/>
                </a:solidFill>
                <a:effectLst/>
                <a:latin typeface="Times New Roman" pitchFamily="18" charset="0"/>
                <a:cs typeface="Times New Roman" pitchFamily="18" charset="0"/>
              </a:rPr>
              <a:t>Обелиск </a:t>
            </a:r>
            <a:r>
              <a:rPr lang="ru-RU" sz="2400" b="1" dirty="0">
                <a:solidFill>
                  <a:srgbClr val="002060"/>
                </a:solidFill>
                <a:effectLst/>
                <a:latin typeface="Times New Roman" pitchFamily="18" charset="0"/>
                <a:cs typeface="Times New Roman" pitchFamily="18" charset="0"/>
              </a:rPr>
              <a:t>фараона Тутмоса I. Середина 16 </a:t>
            </a:r>
            <a:r>
              <a:rPr lang="ru-RU" sz="2400" b="1" dirty="0" smtClean="0">
                <a:solidFill>
                  <a:srgbClr val="002060"/>
                </a:solidFill>
                <a:effectLst/>
                <a:latin typeface="Times New Roman" pitchFamily="18" charset="0"/>
                <a:cs typeface="Times New Roman" pitchFamily="18" charset="0"/>
              </a:rPr>
              <a:t>века </a:t>
            </a:r>
            <a:r>
              <a:rPr lang="ru-RU" sz="2400" b="1" dirty="0">
                <a:solidFill>
                  <a:srgbClr val="002060"/>
                </a:solidFill>
                <a:effectLst/>
                <a:latin typeface="Times New Roman" pitchFamily="18" charset="0"/>
                <a:cs typeface="Times New Roman" pitchFamily="18" charset="0"/>
              </a:rPr>
              <a:t>до н. э.</a:t>
            </a:r>
            <a:endParaRPr lang="ru-RU" sz="2400" b="1" dirty="0">
              <a:solidFill>
                <a:srgbClr val="002060"/>
              </a:solidFill>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par>
                          <p:cTn id="8" fill="hold" nodeType="afterGroup">
                            <p:stCondLst>
                              <p:cond delay="0"/>
                            </p:stCondLst>
                            <p:childTnLst>
                              <p:par>
                                <p:cTn id="9" presetID="24"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67544" y="0"/>
            <a:ext cx="8229600" cy="914400"/>
          </a:xfrm>
        </p:spPr>
        <p:txBody>
          <a:bodyPr>
            <a:normAutofit fontScale="90000"/>
          </a:bodyPr>
          <a:lstStyle/>
          <a:p>
            <a:pPr algn="ctr">
              <a:defRPr/>
            </a:pPr>
            <a:r>
              <a:rPr lang="ru-RU" b="1" dirty="0" smtClean="0">
                <a:solidFill>
                  <a:srgbClr val="002060"/>
                </a:solidFill>
                <a:latin typeface="Times New Roman" pitchFamily="18" charset="0"/>
                <a:cs typeface="Times New Roman" pitchFamily="18" charset="0"/>
              </a:rPr>
              <a:t>Пилон (вход) в храм </a:t>
            </a:r>
            <a:r>
              <a:rPr lang="ru-RU" b="1" dirty="0">
                <a:solidFill>
                  <a:srgbClr val="002060"/>
                </a:solidFill>
                <a:latin typeface="Times New Roman" pitchFamily="18" charset="0"/>
                <a:cs typeface="Times New Roman" pitchFamily="18" charset="0"/>
              </a:rPr>
              <a:t>бога Гора в </a:t>
            </a:r>
            <a:r>
              <a:rPr lang="ru-RU" b="1" dirty="0" smtClean="0">
                <a:solidFill>
                  <a:srgbClr val="002060"/>
                </a:solidFill>
                <a:latin typeface="Times New Roman" pitchFamily="18" charset="0"/>
                <a:cs typeface="Times New Roman" pitchFamily="18" charset="0"/>
              </a:rPr>
              <a:t>Эфу</a:t>
            </a:r>
            <a:r>
              <a:rPr lang="ru-RU" b="1" dirty="0">
                <a:solidFill>
                  <a:srgbClr val="002060"/>
                </a:solidFill>
                <a:latin typeface="Times New Roman" pitchFamily="18" charset="0"/>
                <a:cs typeface="Times New Roman" pitchFamily="18" charset="0"/>
              </a:rPr>
              <a:t>.</a:t>
            </a:r>
            <a:r>
              <a:rPr lang="ru-RU" dirty="0">
                <a:solidFill>
                  <a:srgbClr val="002060"/>
                </a:solidFill>
                <a:latin typeface="Times New Roman" pitchFamily="18" charset="0"/>
                <a:cs typeface="Times New Roman" pitchFamily="18" charset="0"/>
              </a:rPr>
              <a:t> </a:t>
            </a:r>
          </a:p>
        </p:txBody>
      </p:sp>
      <p:pic>
        <p:nvPicPr>
          <p:cNvPr id="30723" name="Picture 5" descr="Рисунок9"/>
          <p:cNvPicPr>
            <a:picLocks noChangeAspect="1" noChangeArrowheads="1"/>
          </p:cNvPicPr>
          <p:nvPr/>
        </p:nvPicPr>
        <p:blipFill>
          <a:blip r:embed="rId2" cstate="print"/>
          <a:srcRect/>
          <a:stretch>
            <a:fillRect/>
          </a:stretch>
        </p:blipFill>
        <p:spPr bwMode="auto">
          <a:xfrm>
            <a:off x="899592" y="987574"/>
            <a:ext cx="7632848" cy="37171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899592" y="627534"/>
            <a:ext cx="7416824"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Египет известен не только фараонами, военными походами, но его еще называют страной пирамид.</a:t>
            </a:r>
            <a:endParaRPr kumimoji="0" lang="ru-RU"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7650" name="Rectangle 2"/>
          <p:cNvSpPr>
            <a:spLocks noChangeArrowheads="1"/>
          </p:cNvSpPr>
          <p:nvPr/>
        </p:nvSpPr>
        <p:spPr bwMode="auto">
          <a:xfrm>
            <a:off x="1331640" y="2067694"/>
            <a:ext cx="741682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1" i="0" u="sng" strike="noStrike" cap="none" normalizeH="0" baseline="0" dirty="0" smtClean="0">
                <a:ln>
                  <a:noFill/>
                </a:ln>
                <a:solidFill>
                  <a:schemeClr val="tx2">
                    <a:lumMod val="75000"/>
                  </a:schemeClr>
                </a:solidFill>
                <a:effectLst/>
                <a:latin typeface="Times New Roman" pitchFamily="18" charset="0"/>
                <a:ea typeface="Times New Roman" pitchFamily="18" charset="0"/>
                <a:cs typeface="Times New Roman" pitchFamily="18" charset="0"/>
              </a:rPr>
              <a:t>Вопрос:</a:t>
            </a:r>
            <a:r>
              <a:rPr kumimoji="0" lang="ru-RU" sz="2400" b="1" i="0" u="none" strike="noStrike" cap="none" normalizeH="0" baseline="0" dirty="0" smtClean="0">
                <a:ln>
                  <a:noFill/>
                </a:ln>
                <a:solidFill>
                  <a:schemeClr val="tx2">
                    <a:lumMod val="75000"/>
                  </a:schemeClr>
                </a:solidFill>
                <a:effectLst/>
                <a:latin typeface="Times New Roman" pitchFamily="18" charset="0"/>
                <a:ea typeface="Times New Roman" pitchFamily="18" charset="0"/>
                <a:cs typeface="Times New Roman" pitchFamily="18" charset="0"/>
              </a:rPr>
              <a:t>   А вы знаете, что такое пирамида? </a:t>
            </a:r>
            <a:endParaRPr kumimoji="0" lang="ru-RU" sz="3200" b="1" i="0" u="none" strike="noStrike" cap="none" normalizeH="0" baseline="0" dirty="0" smtClean="0">
              <a:ln>
                <a:noFill/>
              </a:ln>
              <a:solidFill>
                <a:schemeClr val="tx2">
                  <a:lumMod val="75000"/>
                </a:schemeClr>
              </a:solidFill>
              <a:effectLst/>
              <a:latin typeface="Times New Roman" pitchFamily="18" charset="0"/>
              <a:cs typeface="Times New Roman" pitchFamily="18" charset="0"/>
            </a:endParaRPr>
          </a:p>
        </p:txBody>
      </p:sp>
      <p:sp>
        <p:nvSpPr>
          <p:cNvPr id="27651" name="Rectangle 3"/>
          <p:cNvSpPr>
            <a:spLocks noChangeArrowheads="1"/>
          </p:cNvSpPr>
          <p:nvPr/>
        </p:nvSpPr>
        <p:spPr bwMode="auto">
          <a:xfrm>
            <a:off x="899592" y="2829005"/>
            <a:ext cx="727280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Пирамида – </a:t>
            </a:r>
            <a:r>
              <a:rPr kumimoji="0" lang="ru-RU" sz="2800"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это огромная гробница фараона.</a:t>
            </a:r>
            <a:endParaRPr kumimoji="0" lang="ru-RU" sz="3600" i="0" u="none" strike="noStrike" cap="none" normalizeH="0" baseline="0" dirty="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ppt_x"/>
                                          </p:val>
                                        </p:tav>
                                        <p:tav tm="100000">
                                          <p:val>
                                            <p:strVal val="#ppt_x"/>
                                          </p:val>
                                        </p:tav>
                                      </p:tavLst>
                                    </p:anim>
                                    <p:anim calcmode="lin" valueType="num">
                                      <p:cBhvr additive="base">
                                        <p:cTn id="8"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b="1" spc="0" dirty="0" smtClean="0">
                <a:ln/>
                <a:solidFill>
                  <a:schemeClr val="accent3"/>
                </a:solidFill>
                <a:effectLst/>
                <a:latin typeface="Times New Roman" pitchFamily="18" charset="0"/>
                <a:cs typeface="Times New Roman" pitchFamily="18" charset="0"/>
              </a:rPr>
              <a:t>Храм бога Гора в Эфу. </a:t>
            </a:r>
            <a:endParaRPr lang="ru-RU" b="1" spc="0" dirty="0">
              <a:ln/>
              <a:solidFill>
                <a:schemeClr val="accent3"/>
              </a:solidFill>
              <a:effectLst/>
            </a:endParaRPr>
          </a:p>
        </p:txBody>
      </p:sp>
      <p:sp>
        <p:nvSpPr>
          <p:cNvPr id="3" name="Объект 2"/>
          <p:cNvSpPr>
            <a:spLocks noGrp="1"/>
          </p:cNvSpPr>
          <p:nvPr>
            <p:ph idx="1"/>
          </p:nvPr>
        </p:nvSpPr>
        <p:spPr>
          <a:xfrm>
            <a:off x="457200" y="1143000"/>
            <a:ext cx="7931224" cy="3429000"/>
          </a:xfrm>
        </p:spPr>
        <p:txBody>
          <a:bodyPr>
            <a:normAutofit fontScale="92500" lnSpcReduction="20000"/>
          </a:bodyPr>
          <a:lstStyle/>
          <a:p>
            <a:pPr algn="just">
              <a:buFont typeface="Arial" charset="0"/>
              <a:buChar char="►"/>
              <a:defRPr/>
            </a:pPr>
            <a:r>
              <a:rPr lang="ru-RU" sz="2400" b="1" dirty="0">
                <a:solidFill>
                  <a:srgbClr val="002060"/>
                </a:solidFill>
                <a:effectLst/>
                <a:latin typeface="Times New Roman" pitchFamily="18" charset="0"/>
                <a:cs typeface="Times New Roman" pitchFamily="18" charset="0"/>
              </a:rPr>
              <a:t>Новым элементом храмовых комплексов во время Позднего царства стали святилища, посвящённые культу бога Гора, считавшегося первым фараоном Египта, и его матери Исиды. Лучше всего сохранился храм бога Гора в </a:t>
            </a:r>
            <a:r>
              <a:rPr lang="ru-RU" sz="2400" b="1" dirty="0" smtClean="0">
                <a:solidFill>
                  <a:srgbClr val="002060"/>
                </a:solidFill>
                <a:effectLst/>
                <a:latin typeface="Times New Roman" pitchFamily="18" charset="0"/>
                <a:cs typeface="Times New Roman" pitchFamily="18" charset="0"/>
              </a:rPr>
              <a:t>Эфу</a:t>
            </a:r>
            <a:r>
              <a:rPr lang="ru-RU" sz="2400" b="1" dirty="0">
                <a:solidFill>
                  <a:srgbClr val="002060"/>
                </a:solidFill>
                <a:effectLst/>
                <a:latin typeface="Times New Roman" pitchFamily="18" charset="0"/>
                <a:cs typeface="Times New Roman" pitchFamily="18" charset="0"/>
              </a:rPr>
              <a:t>. </a:t>
            </a:r>
            <a:r>
              <a:rPr lang="ru-RU" sz="2400" b="1" dirty="0" smtClean="0">
                <a:solidFill>
                  <a:srgbClr val="002060"/>
                </a:solidFill>
                <a:effectLst/>
                <a:latin typeface="Times New Roman" pitchFamily="18" charset="0"/>
                <a:cs typeface="Times New Roman" pitchFamily="18" charset="0"/>
              </a:rPr>
              <a:t>Эфу  </a:t>
            </a:r>
            <a:r>
              <a:rPr lang="ru-RU" sz="2400" b="1" dirty="0">
                <a:solidFill>
                  <a:srgbClr val="002060"/>
                </a:solidFill>
                <a:effectLst/>
                <a:latin typeface="Times New Roman" pitchFamily="18" charset="0"/>
                <a:cs typeface="Times New Roman" pitchFamily="18" charset="0"/>
              </a:rPr>
              <a:t>— город на западном берегу Нила в 100 км к югу от Луксора. По своим размерам он является вторым после Карнакского храма. Это прекрасное сооружение великолепных пропорций и форм на левом берегу Нила возводили в течение 180 лет. Его длина составляет 137 м, а высота пилона 36 м. Вход охраняют две величественные статуи бога Гора в виде сокола из </a:t>
            </a:r>
            <a:r>
              <a:rPr lang="ru-RU" sz="2400" b="1" dirty="0" smtClean="0">
                <a:solidFill>
                  <a:srgbClr val="002060"/>
                </a:solidFill>
                <a:effectLst/>
                <a:latin typeface="Times New Roman" pitchFamily="18" charset="0"/>
                <a:cs typeface="Times New Roman" pitchFamily="18" charset="0"/>
              </a:rPr>
              <a:t>чёрного гранита</a:t>
            </a:r>
            <a:r>
              <a:rPr lang="ru-RU" sz="2400" b="1" dirty="0">
                <a:solidFill>
                  <a:srgbClr val="002060"/>
                </a:solidFill>
                <a:effectLst/>
                <a:latin typeface="Times New Roman" pitchFamily="18" charset="0"/>
                <a:cs typeface="Times New Roman" pitchFamily="18" charset="0"/>
              </a:rPr>
              <a:t>. </a:t>
            </a:r>
            <a:r>
              <a:rPr lang="ru-RU" b="1" dirty="0">
                <a:solidFill>
                  <a:srgbClr val="002060"/>
                </a:solidFill>
                <a:effectLst/>
              </a:rPr>
              <a:t/>
            </a:r>
            <a:br>
              <a:rPr lang="ru-RU" b="1" dirty="0">
                <a:solidFill>
                  <a:srgbClr val="002060"/>
                </a:solidFill>
                <a:effectLst/>
              </a:rPr>
            </a:br>
            <a:endParaRPr lang="ru-RU" b="1" dirty="0">
              <a:solidFill>
                <a:srgbClr val="002060"/>
              </a:solidFill>
            </a:endParaRPr>
          </a:p>
        </p:txBody>
      </p:sp>
      <p:pic>
        <p:nvPicPr>
          <p:cNvPr id="4" name="Picture 6" descr="Рисунок10"/>
          <p:cNvPicPr>
            <a:picLocks noChangeAspect="1" noChangeArrowheads="1"/>
          </p:cNvPicPr>
          <p:nvPr/>
        </p:nvPicPr>
        <p:blipFill>
          <a:blip r:embed="rId2" cstate="print"/>
          <a:srcRect/>
          <a:stretch>
            <a:fillRect/>
          </a:stretch>
        </p:blipFill>
        <p:spPr bwMode="auto">
          <a:xfrm>
            <a:off x="251520" y="195486"/>
            <a:ext cx="4427538" cy="4781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7" descr="Рисунок11"/>
          <p:cNvPicPr>
            <a:picLocks noChangeAspect="1" noChangeArrowheads="1"/>
          </p:cNvPicPr>
          <p:nvPr/>
        </p:nvPicPr>
        <p:blipFill>
          <a:blip r:embed="rId3" cstate="print"/>
          <a:srcRect/>
          <a:stretch>
            <a:fillRect/>
          </a:stretch>
        </p:blipFill>
        <p:spPr bwMode="auto">
          <a:xfrm>
            <a:off x="4716016" y="195486"/>
            <a:ext cx="4208463" cy="47541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Объект 2"/>
          <p:cNvSpPr>
            <a:spLocks noGrp="1"/>
          </p:cNvSpPr>
          <p:nvPr>
            <p:ph idx="1"/>
          </p:nvPr>
        </p:nvSpPr>
        <p:spPr>
          <a:xfrm>
            <a:off x="251520" y="411510"/>
            <a:ext cx="8712968" cy="3374231"/>
          </a:xfrm>
        </p:spPr>
        <p:txBody>
          <a:bodyPr>
            <a:normAutofit/>
          </a:bodyPr>
          <a:lstStyle/>
          <a:p>
            <a:pPr marL="0" indent="0" algn="ctr">
              <a:buFont typeface="Arial" pitchFamily="34" charset="0"/>
              <a:buNone/>
            </a:pPr>
            <a:r>
              <a:rPr lang="ru-RU" sz="6600" b="1" dirty="0" smtClean="0">
                <a:solidFill>
                  <a:srgbClr val="FFC000"/>
                </a:solidFill>
                <a:effectLst/>
                <a:latin typeface="Times New Roman" pitchFamily="18" charset="0"/>
                <a:cs typeface="Times New Roman" pitchFamily="18" charset="0"/>
              </a:rPr>
              <a:t>Скульптура Египта:</a:t>
            </a:r>
          </a:p>
          <a:p>
            <a:pPr marL="0" indent="0" algn="ctr">
              <a:buFont typeface="Arial" pitchFamily="34" charset="0"/>
              <a:buNone/>
            </a:pPr>
            <a:r>
              <a:rPr lang="ru-RU" sz="4000" b="1" dirty="0" smtClean="0">
                <a:latin typeface="Times New Roman" pitchFamily="18" charset="0"/>
                <a:cs typeface="Times New Roman" pitchFamily="18" charset="0"/>
              </a:rPr>
              <a:t>с</a:t>
            </a:r>
            <a:r>
              <a:rPr lang="ru-RU" sz="4000" b="1" dirty="0" smtClean="0">
                <a:effectLst/>
                <a:latin typeface="Times New Roman" pitchFamily="18" charset="0"/>
                <a:cs typeface="Times New Roman" pitchFamily="18" charset="0"/>
              </a:rPr>
              <a:t>татуи (стоящие, сидящие), скульптурный портрет, рельеф, мелкая пластика (фигурки ушепти).</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Заголовок 1"/>
          <p:cNvSpPr>
            <a:spLocks noGrp="1"/>
          </p:cNvSpPr>
          <p:nvPr>
            <p:ph type="title"/>
          </p:nvPr>
        </p:nvSpPr>
        <p:spPr>
          <a:xfrm>
            <a:off x="0" y="-164554"/>
            <a:ext cx="9144000" cy="857250"/>
          </a:xfrm>
        </p:spPr>
        <p:txBody>
          <a:bodyPr/>
          <a:lstStyle/>
          <a:p>
            <a:pPr algn="ctr" eaLnBrk="1" hangingPunct="1"/>
            <a:r>
              <a:rPr lang="ru-RU" sz="3200" b="1" dirty="0" smtClean="0">
                <a:solidFill>
                  <a:srgbClr val="002060"/>
                </a:solidFill>
                <a:effectLst/>
                <a:latin typeface="Times New Roman" pitchFamily="18" charset="0"/>
                <a:cs typeface="Times New Roman" pitchFamily="18" charset="0"/>
              </a:rPr>
              <a:t>Большой сфинкс в Гизе. Известняк. 28 в. до н. э.</a:t>
            </a:r>
          </a:p>
        </p:txBody>
      </p:sp>
      <p:pic>
        <p:nvPicPr>
          <p:cNvPr id="34819" name="Объект 3"/>
          <p:cNvPicPr>
            <a:picLocks noGrp="1" noChangeAspect="1"/>
          </p:cNvPicPr>
          <p:nvPr>
            <p:ph idx="1"/>
          </p:nvPr>
        </p:nvPicPr>
        <p:blipFill>
          <a:blip r:embed="rId2" cstate="print"/>
          <a:srcRect/>
          <a:stretch>
            <a:fillRect/>
          </a:stretch>
        </p:blipFill>
        <p:spPr>
          <a:xfrm>
            <a:off x="755576" y="771550"/>
            <a:ext cx="7632848" cy="42231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57150"/>
            <a:ext cx="8540750" cy="685800"/>
          </a:xfrm>
        </p:spPr>
        <p:txBody>
          <a:bodyPr>
            <a:normAutofit fontScale="90000"/>
          </a:bodyPr>
          <a:lstStyle/>
          <a:p>
            <a:pPr algn="ctr">
              <a:defRPr/>
            </a:pPr>
            <a:r>
              <a:rPr lang="ru-RU" b="1" dirty="0" smtClean="0">
                <a:solidFill>
                  <a:srgbClr val="FFC000"/>
                </a:solidFill>
                <a:latin typeface="Times New Roman" pitchFamily="18" charset="0"/>
                <a:cs typeface="Times New Roman" pitchFamily="18" charset="0"/>
              </a:rPr>
              <a:t>Большой Сфинкс</a:t>
            </a:r>
            <a:endParaRPr lang="ru-RU" b="1" dirty="0">
              <a:solidFill>
                <a:srgbClr val="FFC000"/>
              </a:solidFill>
            </a:endParaRPr>
          </a:p>
        </p:txBody>
      </p:sp>
      <p:sp>
        <p:nvSpPr>
          <p:cNvPr id="3" name="Объект 2"/>
          <p:cNvSpPr>
            <a:spLocks noGrp="1"/>
          </p:cNvSpPr>
          <p:nvPr>
            <p:ph idx="1"/>
          </p:nvPr>
        </p:nvSpPr>
        <p:spPr>
          <a:xfrm>
            <a:off x="323528" y="699542"/>
            <a:ext cx="8446839" cy="4248472"/>
          </a:xfrm>
        </p:spPr>
        <p:txBody>
          <a:bodyPr>
            <a:normAutofit fontScale="92500" lnSpcReduction="10000"/>
          </a:bodyPr>
          <a:lstStyle/>
          <a:p>
            <a:pPr algn="just">
              <a:lnSpc>
                <a:spcPct val="90000"/>
              </a:lnSpc>
              <a:buFont typeface="Arial" charset="0"/>
              <a:buChar char="►"/>
              <a:defRPr/>
            </a:pPr>
            <a:r>
              <a:rPr lang="ru-RU" sz="2800" b="1" dirty="0" smtClean="0">
                <a:solidFill>
                  <a:srgbClr val="002060"/>
                </a:solidFill>
                <a:latin typeface="Times New Roman" pitchFamily="18" charset="0"/>
                <a:cs typeface="Times New Roman" pitchFamily="18" charset="0"/>
              </a:rPr>
              <a:t>Сфинкс - грандиозная скульптура (высота более 20 метров, длина 57 метров), расположенная в Египте в комплексе пирамид Гиза. По мнению некоторых исследователей это и одна из самых древних и самых загадочных статуй. </a:t>
            </a:r>
          </a:p>
          <a:p>
            <a:pPr algn="just">
              <a:lnSpc>
                <a:spcPct val="90000"/>
              </a:lnSpc>
              <a:buFont typeface="Arial" charset="0"/>
              <a:buChar char="►"/>
              <a:defRPr/>
            </a:pPr>
            <a:r>
              <a:rPr lang="ru-RU" sz="2800" b="1" dirty="0" smtClean="0">
                <a:solidFill>
                  <a:srgbClr val="002060"/>
                </a:solidFill>
                <a:latin typeface="Times New Roman" pitchFamily="18" charset="0"/>
                <a:cs typeface="Times New Roman" pitchFamily="18" charset="0"/>
              </a:rPr>
              <a:t> Время и люди не пощадили его. Особенно постарались люди. Один из правителей Египта приказал отбить нос у каменного изваяния. В начале восемнадцатого века варвары из наполеоновского войска обстреляли лицо скульптуры из пушек. Английские лорды отбили гигантскую каменную бороду и увезли в Британский музей.</a:t>
            </a:r>
          </a:p>
          <a:p>
            <a:pPr algn="just">
              <a:buFont typeface="Arial" charset="0"/>
              <a:buChar char="►"/>
              <a:defRPr/>
            </a:pPr>
            <a:endParaRPr lang="ru-RU" sz="2800" b="1" dirty="0">
              <a:solidFill>
                <a:srgbClr val="002060"/>
              </a:solidFill>
            </a:endParaRPr>
          </a:p>
        </p:txBody>
      </p:sp>
      <p:pic>
        <p:nvPicPr>
          <p:cNvPr id="4" name="Picture 4" descr="Великая-пирамида-Хеопса-в-Гизе1"/>
          <p:cNvPicPr>
            <a:picLocks noChangeAspect="1" noChangeArrowheads="1"/>
          </p:cNvPicPr>
          <p:nvPr/>
        </p:nvPicPr>
        <p:blipFill>
          <a:blip r:embed="rId2" cstate="print"/>
          <a:srcRect/>
          <a:stretch>
            <a:fillRect/>
          </a:stretch>
        </p:blipFill>
        <p:spPr bwMode="auto">
          <a:xfrm>
            <a:off x="1187624" y="123478"/>
            <a:ext cx="6561179" cy="49208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95486"/>
            <a:ext cx="8540750" cy="432048"/>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hangingPunct="1">
              <a:defRPr/>
            </a:pPr>
            <a:r>
              <a:rPr lang="ru-RU" sz="2800"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Древнеегипетский  скульптурный  портрет</a:t>
            </a:r>
          </a:p>
        </p:txBody>
      </p:sp>
      <p:sp>
        <p:nvSpPr>
          <p:cNvPr id="3" name="Объект 2"/>
          <p:cNvSpPr>
            <a:spLocks noGrp="1"/>
          </p:cNvSpPr>
          <p:nvPr>
            <p:ph idx="1"/>
          </p:nvPr>
        </p:nvSpPr>
        <p:spPr>
          <a:xfrm>
            <a:off x="467544" y="771550"/>
            <a:ext cx="8136904" cy="4130774"/>
          </a:xfrm>
        </p:spPr>
        <p:txBody>
          <a:bodyPr>
            <a:normAutofit fontScale="85000" lnSpcReduction="20000"/>
          </a:bodyPr>
          <a:lstStyle/>
          <a:p>
            <a:pPr marL="0" indent="0" algn="just" eaLnBrk="1" hangingPunct="1">
              <a:buFont typeface="Arial" charset="0"/>
              <a:buNone/>
              <a:defRPr/>
            </a:pPr>
            <a:r>
              <a:rPr lang="ru-RU" sz="2400" b="1" dirty="0" smtClean="0">
                <a:solidFill>
                  <a:srgbClr val="002060"/>
                </a:solidFill>
                <a:effectLst/>
                <a:latin typeface="Times New Roman" pitchFamily="18" charset="0"/>
                <a:cs typeface="Times New Roman" pitchFamily="18" charset="0"/>
              </a:rPr>
              <a:t>       Происхождение </a:t>
            </a:r>
            <a:r>
              <a:rPr lang="ru-RU" sz="2400" b="1" dirty="0">
                <a:solidFill>
                  <a:srgbClr val="002060"/>
                </a:solidFill>
                <a:effectLst/>
                <a:latin typeface="Times New Roman" pitchFamily="18" charset="0"/>
                <a:cs typeface="Times New Roman" pitchFamily="18" charset="0"/>
              </a:rPr>
              <a:t>портретного жанра в искусстве </a:t>
            </a:r>
            <a:r>
              <a:rPr lang="ru-RU" sz="2400" b="1" dirty="0" smtClean="0">
                <a:solidFill>
                  <a:srgbClr val="002060"/>
                </a:solidFill>
                <a:effectLst/>
                <a:latin typeface="Times New Roman" pitchFamily="18" charset="0"/>
                <a:cs typeface="Times New Roman" pitchFamily="18" charset="0"/>
              </a:rPr>
              <a:t>связано с </a:t>
            </a:r>
            <a:r>
              <a:rPr lang="ru-RU" sz="2400" b="1" dirty="0">
                <a:solidFill>
                  <a:srgbClr val="002060"/>
                </a:solidFill>
                <a:effectLst/>
                <a:latin typeface="Times New Roman" pitchFamily="18" charset="0"/>
                <a:cs typeface="Times New Roman" pitchFamily="18" charset="0"/>
              </a:rPr>
              <a:t>верованиями древних египтян. Они верили, что в момент смерти душа отделяется от тела, но впоследствии возвращается в свою оболочку. Верили, что кроме души и тела есть еще нечто промежуточное — призрачный двойник человека, его жизненная сила КА. Нужно, чтобы КА всегда могла найти </a:t>
            </a:r>
            <a:r>
              <a:rPr lang="ru-RU" sz="2400" b="1">
                <a:solidFill>
                  <a:srgbClr val="002060"/>
                </a:solidFill>
                <a:effectLst/>
                <a:latin typeface="Times New Roman" pitchFamily="18" charset="0"/>
                <a:cs typeface="Times New Roman" pitchFamily="18" charset="0"/>
              </a:rPr>
              <a:t>свою </a:t>
            </a:r>
            <a:r>
              <a:rPr lang="ru-RU" sz="2400" b="1" smtClean="0">
                <a:solidFill>
                  <a:srgbClr val="002060"/>
                </a:solidFill>
                <a:effectLst/>
                <a:latin typeface="Times New Roman" pitchFamily="18" charset="0"/>
                <a:cs typeface="Times New Roman" pitchFamily="18" charset="0"/>
              </a:rPr>
              <a:t>земную </a:t>
            </a:r>
            <a:r>
              <a:rPr lang="ru-RU" sz="2400" b="1" dirty="0">
                <a:solidFill>
                  <a:srgbClr val="002060"/>
                </a:solidFill>
                <a:effectLst/>
                <a:latin typeface="Times New Roman" pitchFamily="18" charset="0"/>
                <a:cs typeface="Times New Roman" pitchFamily="18" charset="0"/>
              </a:rPr>
              <a:t>оболочку и вселиться в нее. Тогда душа умершего будет чувство­вать себя уверенно и спокойно. Для этого необходимо было сохранить тело и внутренние органы нетленными. Это привело к появлению обряда </a:t>
            </a:r>
            <a:r>
              <a:rPr lang="ru-RU" sz="2400" b="1" dirty="0" smtClean="0">
                <a:solidFill>
                  <a:srgbClr val="002060"/>
                </a:solidFill>
                <a:effectLst/>
                <a:latin typeface="Times New Roman" pitchFamily="18" charset="0"/>
                <a:cs typeface="Times New Roman" pitchFamily="18" charset="0"/>
              </a:rPr>
              <a:t>мумификации. Кроме </a:t>
            </a:r>
            <a:r>
              <a:rPr lang="ru-RU" sz="2400" b="1" dirty="0">
                <a:solidFill>
                  <a:srgbClr val="002060"/>
                </a:solidFill>
                <a:effectLst/>
                <a:latin typeface="Times New Roman" pitchFamily="18" charset="0"/>
                <a:cs typeface="Times New Roman" pitchFamily="18" charset="0"/>
              </a:rPr>
              <a:t>самой мумии в гробни­цу помещали и портретную статую умершего, причем портрет должен быть очень похожим, иначе как же КА опознает свой облик</a:t>
            </a:r>
            <a:r>
              <a:rPr lang="ru-RU" sz="2400" b="1" dirty="0" smtClean="0">
                <a:solidFill>
                  <a:srgbClr val="002060"/>
                </a:solidFill>
                <a:effectLst/>
                <a:latin typeface="Times New Roman" pitchFamily="18" charset="0"/>
                <a:cs typeface="Times New Roman" pitchFamily="18" charset="0"/>
              </a:rPr>
              <a:t>. </a:t>
            </a:r>
            <a:r>
              <a:rPr lang="ru-RU" sz="2400" b="1" dirty="0">
                <a:solidFill>
                  <a:srgbClr val="002060"/>
                </a:solidFill>
                <a:effectLst/>
                <a:latin typeface="Times New Roman" pitchFamily="18" charset="0"/>
                <a:cs typeface="Times New Roman" pitchFamily="18" charset="0"/>
              </a:rPr>
              <a:t>Статуи почти всегда </a:t>
            </a:r>
            <a:r>
              <a:rPr lang="ru-RU" sz="2400" b="1" dirty="0" smtClean="0">
                <a:solidFill>
                  <a:srgbClr val="002060"/>
                </a:solidFill>
                <a:effectLst/>
                <a:latin typeface="Times New Roman" pitchFamily="18" charset="0"/>
                <a:cs typeface="Times New Roman" pitchFamily="18" charset="0"/>
              </a:rPr>
              <a:t>раскрашивались. Свою скульптуру фараон заказывал еще при жизни. Только фараон имел право устанавливать свои изображения на открытом воздухе: в храмах и перед ними.</a:t>
            </a:r>
          </a:p>
        </p:txBody>
      </p:sp>
      <p:pic>
        <p:nvPicPr>
          <p:cNvPr id="4" name="Picture 4" descr="Голова Рамсеса2 вАбу-Симбеле"/>
          <p:cNvPicPr>
            <a:picLocks noChangeAspect="1" noChangeArrowheads="1"/>
          </p:cNvPicPr>
          <p:nvPr/>
        </p:nvPicPr>
        <p:blipFill>
          <a:blip r:embed="rId2" cstate="print"/>
          <a:srcRect/>
          <a:stretch>
            <a:fillRect/>
          </a:stretch>
        </p:blipFill>
        <p:spPr bwMode="auto">
          <a:xfrm>
            <a:off x="2411760" y="-3900"/>
            <a:ext cx="4320480" cy="5147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7494"/>
            <a:ext cx="8540750" cy="602332"/>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3200"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Задачи египетского скульптурного портрета:</a:t>
            </a:r>
            <a:endParaRPr lang="ru-RU" sz="3200" b="1"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Объект 2"/>
          <p:cNvSpPr>
            <a:spLocks noGrp="1"/>
          </p:cNvSpPr>
          <p:nvPr>
            <p:ph idx="1"/>
          </p:nvPr>
        </p:nvSpPr>
        <p:spPr>
          <a:xfrm>
            <a:off x="539552" y="1203598"/>
            <a:ext cx="8229600" cy="3429000"/>
          </a:xfrm>
        </p:spPr>
        <p:txBody>
          <a:bodyPr>
            <a:normAutofit lnSpcReduction="10000"/>
          </a:bodyPr>
          <a:lstStyle/>
          <a:p>
            <a:pPr algn="just">
              <a:buFont typeface="Arial" charset="0"/>
              <a:buChar char="►"/>
              <a:defRPr/>
            </a:pPr>
            <a:r>
              <a:rPr lang="ru-RU" sz="2400" b="1" dirty="0" smtClean="0">
                <a:solidFill>
                  <a:srgbClr val="002060"/>
                </a:solidFill>
                <a:effectLst/>
                <a:latin typeface="Times New Roman" pitchFamily="18" charset="0"/>
                <a:cs typeface="Times New Roman" pitchFamily="18" charset="0"/>
              </a:rPr>
              <a:t>1) Главная. Передать индивидуальность человека (а то родное Ка не узнает). Для того, чтобы добиться сходства мастер начинал работу со снятия маски</a:t>
            </a:r>
          </a:p>
          <a:p>
            <a:pPr algn="just">
              <a:buFont typeface="Arial" charset="0"/>
              <a:buChar char="►"/>
              <a:defRPr/>
            </a:pPr>
            <a:r>
              <a:rPr lang="ru-RU" sz="2400" b="1" dirty="0" smtClean="0">
                <a:solidFill>
                  <a:srgbClr val="002060"/>
                </a:solidFill>
                <a:effectLst/>
                <a:latin typeface="Times New Roman" pitchFamily="18" charset="0"/>
                <a:cs typeface="Times New Roman" pitchFamily="18" charset="0"/>
              </a:rPr>
              <a:t>2) Убрать физические недостатки, предметы возрастных изменений. Сообщить состояние абсолютного покоя, широко открыть глаза, тело сделать плотным, здоровым.</a:t>
            </a:r>
          </a:p>
          <a:p>
            <a:pPr algn="just">
              <a:buFont typeface="Arial" charset="0"/>
              <a:buChar char="►"/>
              <a:defRPr/>
            </a:pPr>
            <a:r>
              <a:rPr lang="ru-RU" sz="2400" b="1" dirty="0" smtClean="0">
                <a:solidFill>
                  <a:srgbClr val="002060"/>
                </a:solidFill>
                <a:effectLst/>
                <a:latin typeface="Times New Roman" pitchFamily="18" charset="0"/>
                <a:cs typeface="Times New Roman" pitchFamily="18" charset="0"/>
              </a:rPr>
              <a:t>3) В искусстве Нового царства превалировала первая задача.</a:t>
            </a:r>
          </a:p>
          <a:p>
            <a:pPr algn="just">
              <a:buFont typeface="Arial" charset="0"/>
              <a:buChar char="►"/>
              <a:defRPr/>
            </a:pPr>
            <a:endParaRPr lang="ru-RU" sz="24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51520" y="339502"/>
            <a:ext cx="5461000" cy="1200150"/>
          </a:xfrm>
        </p:spPr>
        <p:txBody>
          <a:bodyPr>
            <a:normAutofit fontScale="90000"/>
          </a:bodyPr>
          <a:lstStyle/>
          <a:p>
            <a:pPr eaLnBrk="1" fontAlgn="auto" hangingPunct="1">
              <a:spcAft>
                <a:spcPts val="0"/>
              </a:spcAft>
              <a:tabLst>
                <a:tab pos="88900" algn="l"/>
              </a:tabLst>
              <a:defRPr/>
            </a:pPr>
            <a:r>
              <a:rPr lang="ru-RU" sz="2400" b="1" dirty="0">
                <a:solidFill>
                  <a:srgbClr val="002060"/>
                </a:solidFill>
                <a:effectLst/>
                <a:latin typeface="Times New Roman" pitchFamily="18" charset="0"/>
                <a:cs typeface="Times New Roman" pitchFamily="18" charset="0"/>
              </a:rPr>
              <a:t>Триада Микерина (Каир</a:t>
            </a:r>
            <a:r>
              <a:rPr lang="ru-RU" sz="2400" b="1" dirty="0" smtClean="0">
                <a:solidFill>
                  <a:srgbClr val="002060"/>
                </a:solidFill>
                <a:effectLst/>
                <a:latin typeface="Times New Roman" pitchFamily="18" charset="0"/>
                <a:cs typeface="Times New Roman" pitchFamily="18" charset="0"/>
              </a:rPr>
              <a:t>).</a:t>
            </a:r>
            <a:r>
              <a:rPr lang="ru-RU" sz="2400" b="1" dirty="0">
                <a:solidFill>
                  <a:srgbClr val="002060"/>
                </a:solidFill>
                <a:effectLst/>
                <a:latin typeface="Times New Roman" pitchFamily="18" charset="0"/>
                <a:cs typeface="Times New Roman" pitchFamily="18" charset="0"/>
              </a:rPr>
              <a:t> </a:t>
            </a:r>
            <a:r>
              <a:rPr lang="ru-RU" sz="2400" b="1" dirty="0" smtClean="0">
                <a:solidFill>
                  <a:srgbClr val="002060"/>
                </a:solidFill>
                <a:effectLst/>
                <a:latin typeface="Times New Roman" pitchFamily="18" charset="0"/>
                <a:cs typeface="Times New Roman" pitchFamily="18" charset="0"/>
              </a:rPr>
              <a:t/>
            </a:r>
            <a:br>
              <a:rPr lang="ru-RU" sz="2400" b="1" dirty="0" smtClean="0">
                <a:solidFill>
                  <a:srgbClr val="002060"/>
                </a:solidFill>
                <a:effectLst/>
                <a:latin typeface="Times New Roman" pitchFamily="18" charset="0"/>
                <a:cs typeface="Times New Roman" pitchFamily="18" charset="0"/>
              </a:rPr>
            </a:br>
            <a:r>
              <a:rPr lang="ru-RU" sz="2400" b="1" dirty="0" smtClean="0">
                <a:solidFill>
                  <a:srgbClr val="002060"/>
                </a:solidFill>
                <a:effectLst/>
                <a:latin typeface="Times New Roman" pitchFamily="18" charset="0"/>
                <a:cs typeface="Times New Roman" pitchFamily="18" charset="0"/>
              </a:rPr>
              <a:t>Скульптурная </a:t>
            </a:r>
            <a:r>
              <a:rPr lang="ru-RU" sz="2400" b="1" dirty="0">
                <a:solidFill>
                  <a:srgbClr val="002060"/>
                </a:solidFill>
                <a:effectLst/>
                <a:latin typeface="Times New Roman" pitchFamily="18" charset="0"/>
                <a:cs typeface="Times New Roman" pitchFamily="18" charset="0"/>
              </a:rPr>
              <a:t>группа из заупокойного храма Микерина в Гизе. Древнее царство. </a:t>
            </a:r>
            <a:endParaRPr lang="ru-RU" sz="2400" b="1" dirty="0">
              <a:solidFill>
                <a:srgbClr val="002060"/>
              </a:solidFill>
              <a:latin typeface="Times New Roman" pitchFamily="18" charset="0"/>
              <a:cs typeface="Times New Roman" pitchFamily="18" charset="0"/>
            </a:endParaRPr>
          </a:p>
        </p:txBody>
      </p:sp>
      <p:sp>
        <p:nvSpPr>
          <p:cNvPr id="40963" name="Rectangle 3"/>
          <p:cNvSpPr>
            <a:spLocks noGrp="1" noChangeArrowheads="1"/>
          </p:cNvSpPr>
          <p:nvPr>
            <p:ph idx="1"/>
          </p:nvPr>
        </p:nvSpPr>
        <p:spPr>
          <a:xfrm>
            <a:off x="539552" y="1851670"/>
            <a:ext cx="4800600" cy="2800350"/>
          </a:xfrm>
        </p:spPr>
        <p:txBody>
          <a:bodyPr>
            <a:normAutofit lnSpcReduction="10000"/>
          </a:bodyPr>
          <a:lstStyle/>
          <a:p>
            <a:pPr marL="17463" indent="0" eaLnBrk="1" hangingPunct="1">
              <a:buFont typeface="Wingdings" pitchFamily="2" charset="2"/>
              <a:buNone/>
            </a:pPr>
            <a:r>
              <a:rPr lang="ru-RU" b="1" dirty="0" smtClean="0">
                <a:solidFill>
                  <a:schemeClr val="tx2">
                    <a:lumMod val="10000"/>
                  </a:schemeClr>
                </a:solidFill>
                <a:effectLst/>
                <a:latin typeface="Times New Roman" pitchFamily="18" charset="0"/>
                <a:cs typeface="Times New Roman" pitchFamily="18" charset="0"/>
              </a:rPr>
              <a:t>Статуя фараона Микерина, богини Хатхор и богини-покровительницы нома. Поза движения в вечности. Тема единения богоравного фараона с богинями-покровительницами.</a:t>
            </a:r>
          </a:p>
        </p:txBody>
      </p:sp>
      <p:pic>
        <p:nvPicPr>
          <p:cNvPr id="40964" name="Picture 4" descr="Триада Микерина(каир)"/>
          <p:cNvPicPr>
            <a:picLocks noChangeAspect="1" noChangeArrowheads="1"/>
          </p:cNvPicPr>
          <p:nvPr/>
        </p:nvPicPr>
        <p:blipFill>
          <a:blip r:embed="rId2" cstate="print"/>
          <a:srcRect/>
          <a:stretch>
            <a:fillRect/>
          </a:stretch>
        </p:blipFill>
        <p:spPr bwMode="auto">
          <a:xfrm>
            <a:off x="5796136" y="0"/>
            <a:ext cx="2880320" cy="514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4"/>
          <p:cNvSpPr txBox="1">
            <a:spLocks noChangeArrowheads="1"/>
          </p:cNvSpPr>
          <p:nvPr/>
        </p:nvSpPr>
        <p:spPr bwMode="auto">
          <a:xfrm>
            <a:off x="5220072" y="1563638"/>
            <a:ext cx="3581400" cy="1569660"/>
          </a:xfrm>
          <a:prstGeom prst="rect">
            <a:avLst/>
          </a:prstGeom>
          <a:noFill/>
          <a:ln w="9525">
            <a:noFill/>
            <a:miter lim="800000"/>
            <a:headEnd/>
            <a:tailEnd/>
          </a:ln>
          <a:effectLst/>
        </p:spPr>
        <p:txBody>
          <a:bodyPr>
            <a:spAutoFit/>
          </a:bodyPr>
          <a:lstStyle/>
          <a:p>
            <a:pPr algn="ctr">
              <a:spcBef>
                <a:spcPct val="50000"/>
              </a:spcBef>
            </a:pPr>
            <a:r>
              <a:rPr lang="ru-RU" sz="2400" b="1" dirty="0">
                <a:solidFill>
                  <a:schemeClr val="tx2">
                    <a:lumMod val="10000"/>
                  </a:schemeClr>
                </a:solidFill>
                <a:latin typeface="Times New Roman" pitchFamily="18" charset="0"/>
                <a:cs typeface="Times New Roman" pitchFamily="18" charset="0"/>
              </a:rPr>
              <a:t>В ногах у фараона изображали его маленькую, но преданную жену. </a:t>
            </a:r>
          </a:p>
        </p:txBody>
      </p:sp>
      <p:pic>
        <p:nvPicPr>
          <p:cNvPr id="41987" name="Picture 6" descr="Рисунок2"/>
          <p:cNvPicPr>
            <a:picLocks noChangeAspect="1" noChangeArrowheads="1"/>
          </p:cNvPicPr>
          <p:nvPr/>
        </p:nvPicPr>
        <p:blipFill>
          <a:blip r:embed="rId2" cstate="print"/>
          <a:srcRect/>
          <a:stretch>
            <a:fillRect/>
          </a:stretch>
        </p:blipFill>
        <p:spPr bwMode="auto">
          <a:xfrm>
            <a:off x="611560" y="0"/>
            <a:ext cx="4320480" cy="5086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idx="1"/>
          </p:nvPr>
        </p:nvSpPr>
        <p:spPr>
          <a:xfrm>
            <a:off x="395536" y="843558"/>
            <a:ext cx="3352800" cy="3408412"/>
          </a:xfrm>
        </p:spPr>
        <p:txBody>
          <a:bodyPr/>
          <a:lstStyle/>
          <a:p>
            <a:pPr marL="17463" indent="0" eaLnBrk="1" hangingPunct="1">
              <a:buFont typeface="Wingdings" pitchFamily="2" charset="2"/>
              <a:buNone/>
            </a:pPr>
            <a:r>
              <a:rPr lang="ru-RU" b="1" dirty="0" smtClean="0">
                <a:solidFill>
                  <a:schemeClr val="tx2">
                    <a:lumMod val="10000"/>
                  </a:schemeClr>
                </a:solidFill>
                <a:effectLst/>
                <a:latin typeface="Times New Roman" pitchFamily="18" charset="0"/>
                <a:cs typeface="Times New Roman" pitchFamily="18" charset="0"/>
              </a:rPr>
              <a:t>«Царевич Рахотеп и его жена Нофрет» (статуи из гробницы Рахотепа в Медуме). Известняк. 28 в. до н. э. Фрагмент. Египетский музей. Каир.</a:t>
            </a:r>
          </a:p>
        </p:txBody>
      </p:sp>
      <p:pic>
        <p:nvPicPr>
          <p:cNvPr id="43011" name="Picture 4" descr="царевич Рахотеп и Нофрет"/>
          <p:cNvPicPr>
            <a:picLocks noChangeAspect="1" noChangeArrowheads="1"/>
          </p:cNvPicPr>
          <p:nvPr/>
        </p:nvPicPr>
        <p:blipFill>
          <a:blip r:embed="rId2" cstate="print"/>
          <a:srcRect/>
          <a:stretch>
            <a:fillRect/>
          </a:stretch>
        </p:blipFill>
        <p:spPr bwMode="auto">
          <a:xfrm>
            <a:off x="4139952" y="-9525"/>
            <a:ext cx="4320480" cy="5153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eaLnBrk="1" hangingPunct="1">
              <a:defRPr/>
            </a:pPr>
            <a:r>
              <a:rPr lang="ru-RU" sz="3600" b="1" dirty="0" smtClean="0">
                <a:solidFill>
                  <a:schemeClr val="tx2">
                    <a:lumMod val="10000"/>
                  </a:schemeClr>
                </a:solidFill>
                <a:effectLst/>
                <a:latin typeface="Times New Roman" pitchFamily="18" charset="0"/>
                <a:cs typeface="Times New Roman" pitchFamily="18" charset="0"/>
              </a:rPr>
              <a:t>Статуи царевича Рахотепа и Нофрет</a:t>
            </a:r>
            <a:r>
              <a:rPr lang="ru-RU" sz="6000" dirty="0" smtClean="0">
                <a:solidFill>
                  <a:schemeClr val="tx2">
                    <a:lumMod val="10000"/>
                  </a:schemeClr>
                </a:solidFill>
                <a:effectLst/>
                <a:latin typeface="Times New Roman" pitchFamily="18" charset="0"/>
                <a:cs typeface="Times New Roman" pitchFamily="18" charset="0"/>
              </a:rPr>
              <a:t>.</a:t>
            </a:r>
            <a:endParaRPr lang="ru-RU" dirty="0" smtClean="0">
              <a:solidFill>
                <a:schemeClr val="tx2">
                  <a:lumMod val="10000"/>
                </a:schemeClr>
              </a:solidFill>
              <a:latin typeface="Times New Roman" pitchFamily="18" charset="0"/>
              <a:cs typeface="Times New Roman" pitchFamily="18" charset="0"/>
            </a:endParaRPr>
          </a:p>
        </p:txBody>
      </p:sp>
      <p:sp>
        <p:nvSpPr>
          <p:cNvPr id="3" name="Объект 2"/>
          <p:cNvSpPr>
            <a:spLocks noGrp="1"/>
          </p:cNvSpPr>
          <p:nvPr>
            <p:ph idx="1"/>
          </p:nvPr>
        </p:nvSpPr>
        <p:spPr>
          <a:xfrm>
            <a:off x="683568" y="1347614"/>
            <a:ext cx="7632848" cy="2652886"/>
          </a:xfrm>
        </p:spPr>
        <p:txBody>
          <a:bodyPr/>
          <a:lstStyle/>
          <a:p>
            <a:pPr marL="0" indent="0" algn="just" eaLnBrk="1" hangingPunct="1">
              <a:buFont typeface="Arial" charset="0"/>
              <a:buNone/>
              <a:defRPr/>
            </a:pPr>
            <a:r>
              <a:rPr lang="ru-RU" dirty="0" smtClean="0">
                <a:solidFill>
                  <a:srgbClr val="002060"/>
                </a:solidFill>
                <a:effectLst/>
                <a:latin typeface="Times New Roman" pitchFamily="18" charset="0"/>
                <a:cs typeface="Times New Roman" pitchFamily="18" charset="0"/>
              </a:rPr>
              <a:t> </a:t>
            </a:r>
            <a:r>
              <a:rPr lang="ru-RU" b="1" dirty="0" smtClean="0">
                <a:solidFill>
                  <a:srgbClr val="002060"/>
                </a:solidFill>
                <a:effectLst/>
                <a:latin typeface="Times New Roman" pitchFamily="18" charset="0"/>
                <a:cs typeface="Times New Roman" pitchFamily="18" charset="0"/>
              </a:rPr>
              <a:t>27 век до н. э. Древнее царство. Каирский музей. </a:t>
            </a:r>
            <a:br>
              <a:rPr lang="ru-RU" b="1" dirty="0" smtClean="0">
                <a:solidFill>
                  <a:srgbClr val="002060"/>
                </a:solidFill>
                <a:effectLst/>
                <a:latin typeface="Times New Roman" pitchFamily="18" charset="0"/>
                <a:cs typeface="Times New Roman" pitchFamily="18" charset="0"/>
              </a:rPr>
            </a:br>
            <a:r>
              <a:rPr lang="ru-RU" b="1" dirty="0" smtClean="0">
                <a:solidFill>
                  <a:srgbClr val="002060"/>
                </a:solidFill>
                <a:effectLst/>
                <a:latin typeface="Times New Roman" pitchFamily="18" charset="0"/>
                <a:cs typeface="Times New Roman" pitchFamily="18" charset="0"/>
              </a:rPr>
              <a:t>Торжественно восседают перед нами знатные супруги. По канону мужская фигура окрашена в кирпично-красный цвет, женская — в желтый. Волосы на прямо поставленных головах всегда были черными, а одежды белыми.</a:t>
            </a:r>
            <a:endParaRPr lang="ru-RU" b="1" dirty="0" smtClean="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67494"/>
            <a:ext cx="7113984" cy="914400"/>
          </a:xfrm>
        </p:spPr>
        <p:txBody>
          <a:bodyPr/>
          <a:lstStyle/>
          <a:p>
            <a:pPr>
              <a:defRPr/>
            </a:pPr>
            <a:r>
              <a:rPr lang="ru-RU" b="1" dirty="0" smtClean="0">
                <a:solidFill>
                  <a:srgbClr val="FFC000"/>
                </a:solidFill>
                <a:effectLst/>
                <a:latin typeface="Times New Roman" pitchFamily="18" charset="0"/>
                <a:cs typeface="Times New Roman" pitchFamily="18" charset="0"/>
              </a:rPr>
              <a:t>Древний Египет</a:t>
            </a:r>
            <a:endParaRPr lang="ru-RU" dirty="0">
              <a:solidFill>
                <a:srgbClr val="FFC000"/>
              </a:solidFill>
              <a:latin typeface="Times New Roman" pitchFamily="18" charset="0"/>
              <a:cs typeface="Times New Roman" pitchFamily="18" charset="0"/>
            </a:endParaRPr>
          </a:p>
        </p:txBody>
      </p:sp>
      <p:sp>
        <p:nvSpPr>
          <p:cNvPr id="3" name="Объект 2"/>
          <p:cNvSpPr>
            <a:spLocks noGrp="1"/>
          </p:cNvSpPr>
          <p:nvPr>
            <p:ph idx="1"/>
          </p:nvPr>
        </p:nvSpPr>
        <p:spPr>
          <a:xfrm>
            <a:off x="827584" y="1131590"/>
            <a:ext cx="7560840" cy="3588990"/>
          </a:xfrm>
        </p:spPr>
        <p:txBody>
          <a:bodyPr>
            <a:normAutofit/>
          </a:bodyPr>
          <a:lstStyle/>
          <a:p>
            <a:pPr marL="0" indent="0" algn="just">
              <a:buFont typeface="Arial" charset="0"/>
              <a:buNone/>
              <a:defRPr/>
            </a:pPr>
            <a:r>
              <a:rPr lang="ru-RU" dirty="0" smtClean="0">
                <a:solidFill>
                  <a:schemeClr val="bg2">
                    <a:lumMod val="20000"/>
                    <a:lumOff val="80000"/>
                  </a:schemeClr>
                </a:solidFill>
                <a:effectLst/>
                <a:latin typeface="Times New Roman" pitchFamily="18" charset="0"/>
                <a:cs typeface="Times New Roman" pitchFamily="18" charset="0"/>
              </a:rPr>
              <a:t>Земля </a:t>
            </a:r>
            <a:r>
              <a:rPr lang="ru-RU" dirty="0">
                <a:solidFill>
                  <a:schemeClr val="bg2">
                    <a:lumMod val="20000"/>
                    <a:lumOff val="80000"/>
                  </a:schemeClr>
                </a:solidFill>
                <a:effectLst/>
                <a:latin typeface="Times New Roman" pitchFamily="18" charset="0"/>
                <a:cs typeface="Times New Roman" pitchFamily="18" charset="0"/>
              </a:rPr>
              <a:t>Египта всегда манила путешественников своими ни с чем несравнимыми памятниками искусства. Еще в V веке до н.э. древнегреческий историк </a:t>
            </a:r>
            <a:r>
              <a:rPr lang="ru-RU" b="1" dirty="0">
                <a:solidFill>
                  <a:srgbClr val="7030A0"/>
                </a:solidFill>
                <a:effectLst/>
                <a:latin typeface="Times New Roman" pitchFamily="18" charset="0"/>
                <a:cs typeface="Times New Roman" pitchFamily="18" charset="0"/>
              </a:rPr>
              <a:t>Геродот</a:t>
            </a:r>
            <a:r>
              <a:rPr lang="ru-RU" dirty="0">
                <a:solidFill>
                  <a:schemeClr val="bg2">
                    <a:lumMod val="20000"/>
                    <a:lumOff val="80000"/>
                  </a:schemeClr>
                </a:solidFill>
                <a:effectLst/>
                <a:latin typeface="Times New Roman" pitchFamily="18" charset="0"/>
                <a:cs typeface="Times New Roman" pitchFamily="18" charset="0"/>
              </a:rPr>
              <a:t> описал впечатления от увиденного там, а философ Платон, высоко ценивший египетское искусство, ставил его в пример своим соотечественникам. И сегодня не ослабевает интерес к </a:t>
            </a:r>
            <a:r>
              <a:rPr lang="ru-RU" dirty="0" smtClean="0">
                <a:solidFill>
                  <a:schemeClr val="bg2">
                    <a:lumMod val="20000"/>
                    <a:lumOff val="80000"/>
                  </a:schemeClr>
                </a:solidFill>
                <a:effectLst/>
                <a:latin typeface="Times New Roman" pitchFamily="18" charset="0"/>
                <a:cs typeface="Times New Roman" pitchFamily="18" charset="0"/>
              </a:rPr>
              <a:t>Египту.</a:t>
            </a:r>
            <a:endParaRPr lang="ru-RU" dirty="0">
              <a:solidFill>
                <a:schemeClr val="bg2">
                  <a:lumMod val="20000"/>
                  <a:lumOff val="80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16427" y="971550"/>
            <a:ext cx="3755974" cy="457200"/>
          </a:xfrm>
        </p:spPr>
        <p:txBody>
          <a:bodyPr>
            <a:normAutofit fontScale="90000"/>
          </a:bodyPr>
          <a:lstStyle/>
          <a:p>
            <a:pPr>
              <a:defRPr/>
            </a:pPr>
            <a:r>
              <a:rPr lang="ru-RU" sz="3200" b="1" dirty="0" smtClean="0">
                <a:solidFill>
                  <a:schemeClr val="tx2">
                    <a:lumMod val="10000"/>
                  </a:schemeClr>
                </a:solidFill>
                <a:effectLst/>
                <a:latin typeface="Times New Roman" pitchFamily="18" charset="0"/>
                <a:cs typeface="Times New Roman" pitchFamily="18" charset="0"/>
              </a:rPr>
              <a:t>Бюст Аменемхета III</a:t>
            </a:r>
            <a:r>
              <a:rPr lang="ru-RU" sz="3200" dirty="0" smtClean="0">
                <a:solidFill>
                  <a:schemeClr val="tx2">
                    <a:lumMod val="10000"/>
                  </a:schemeClr>
                </a:solidFill>
                <a:effectLst/>
                <a:latin typeface="Times New Roman" pitchFamily="18" charset="0"/>
                <a:cs typeface="Times New Roman" pitchFamily="18" charset="0"/>
              </a:rPr>
              <a:t>.</a:t>
            </a:r>
            <a:endParaRPr lang="ru-RU" sz="3200" dirty="0">
              <a:solidFill>
                <a:schemeClr val="tx2">
                  <a:lumMod val="10000"/>
                </a:schemeClr>
              </a:solidFill>
            </a:endParaRPr>
          </a:p>
        </p:txBody>
      </p:sp>
      <p:pic>
        <p:nvPicPr>
          <p:cNvPr id="45059" name="Picture 4" descr="Бюст Аменемхета III"/>
          <p:cNvPicPr>
            <a:picLocks noGrp="1" noChangeAspect="1" noChangeArrowheads="1"/>
          </p:cNvPicPr>
          <p:nvPr>
            <p:ph sz="half" idx="1"/>
          </p:nvPr>
        </p:nvPicPr>
        <p:blipFill>
          <a:blip r:embed="rId2" cstate="print"/>
          <a:srcRect/>
          <a:stretch>
            <a:fillRect/>
          </a:stretch>
        </p:blipFill>
        <p:spPr>
          <a:xfrm>
            <a:off x="395536" y="58341"/>
            <a:ext cx="3240360" cy="5026819"/>
          </a:xfrm>
          <a:noFill/>
        </p:spPr>
      </p:pic>
      <p:sp>
        <p:nvSpPr>
          <p:cNvPr id="3" name="Объект 2"/>
          <p:cNvSpPr>
            <a:spLocks noGrp="1"/>
          </p:cNvSpPr>
          <p:nvPr>
            <p:ph sz="half" idx="2"/>
          </p:nvPr>
        </p:nvSpPr>
        <p:spPr>
          <a:xfrm>
            <a:off x="4211960" y="1995686"/>
            <a:ext cx="4392488" cy="2000250"/>
          </a:xfrm>
        </p:spPr>
        <p:txBody>
          <a:bodyPr>
            <a:normAutofit/>
          </a:bodyPr>
          <a:lstStyle/>
          <a:p>
            <a:pPr marL="0" indent="0" eaLnBrk="1" hangingPunct="1">
              <a:buFont typeface="Arial" charset="0"/>
              <a:buNone/>
              <a:defRPr/>
            </a:pPr>
            <a:r>
              <a:rPr lang="ru-RU" dirty="0">
                <a:solidFill>
                  <a:srgbClr val="002060"/>
                </a:solidFill>
                <a:effectLst/>
                <a:latin typeface="Times New Roman" pitchFamily="18" charset="0"/>
                <a:cs typeface="Times New Roman" pitchFamily="18" charset="0"/>
              </a:rPr>
              <a:t>Пристальный взгляд, энергичное выражение лица с широкими скулами выдают крутой нрав этого царя</a:t>
            </a:r>
            <a:r>
              <a:rPr lang="ru-RU" dirty="0" smtClean="0">
                <a:solidFill>
                  <a:srgbClr val="002060"/>
                </a:solidFill>
                <a:effectLst/>
                <a:latin typeface="Times New Roman" pitchFamily="18" charset="0"/>
                <a:cs typeface="Times New Roman" pitchFamily="18" charset="0"/>
              </a:rPr>
              <a:t>.</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5292080" y="411510"/>
            <a:ext cx="3416300" cy="4110236"/>
          </a:xfrm>
        </p:spPr>
        <p:txBody>
          <a:bodyPr>
            <a:normAutofit fontScale="90000"/>
          </a:bodyPr>
          <a:lstStyle/>
          <a:p>
            <a:pPr eaLnBrk="1" fontAlgn="auto" hangingPunct="1">
              <a:spcAft>
                <a:spcPts val="0"/>
              </a:spcAft>
              <a:defRPr/>
            </a:pPr>
            <a:r>
              <a:rPr lang="ru-RU" sz="3600" b="1" dirty="0">
                <a:solidFill>
                  <a:schemeClr val="tx2">
                    <a:lumMod val="10000"/>
                  </a:schemeClr>
                </a:solidFill>
                <a:effectLst/>
                <a:latin typeface="Times New Roman" pitchFamily="18" charset="0"/>
                <a:cs typeface="Times New Roman" pitchFamily="18" charset="0"/>
              </a:rPr>
              <a:t>Статуя царского писца Каи из Саккары. Раскрашенный известняк. Середина 3-го тыс. до н. э. Лувр. Париж.</a:t>
            </a:r>
            <a:endParaRPr lang="ru-RU" sz="3600" b="1" dirty="0">
              <a:solidFill>
                <a:schemeClr val="tx2">
                  <a:lumMod val="10000"/>
                </a:schemeClr>
              </a:solidFill>
              <a:latin typeface="Times New Roman" pitchFamily="18" charset="0"/>
              <a:cs typeface="Times New Roman" pitchFamily="18" charset="0"/>
            </a:endParaRPr>
          </a:p>
        </p:txBody>
      </p:sp>
      <p:pic>
        <p:nvPicPr>
          <p:cNvPr id="46083" name="Picture 4" descr="писец Каи"/>
          <p:cNvPicPr>
            <a:picLocks noChangeAspect="1" noChangeArrowheads="1"/>
          </p:cNvPicPr>
          <p:nvPr/>
        </p:nvPicPr>
        <p:blipFill>
          <a:blip r:embed="rId2" cstate="print"/>
          <a:srcRect/>
          <a:stretch>
            <a:fillRect/>
          </a:stretch>
        </p:blipFill>
        <p:spPr bwMode="auto">
          <a:xfrm>
            <a:off x="395536" y="0"/>
            <a:ext cx="4248472"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11510"/>
            <a:ext cx="8640960" cy="569218"/>
          </a:xfrm>
        </p:spPr>
        <p:txBody>
          <a:bodyPr>
            <a:prstTxWarp prst="textPlain">
              <a:avLst/>
            </a:prstTxWarp>
            <a:noAutofit/>
          </a:bodyPr>
          <a:lstStyle/>
          <a:p>
            <a:pPr>
              <a:defRPr/>
            </a:pPr>
            <a:r>
              <a:rPr lang="ru-RU" sz="1600" b="1" dirty="0" smtClean="0">
                <a:solidFill>
                  <a:schemeClr val="tx2">
                    <a:lumMod val="10000"/>
                  </a:schemeClr>
                </a:solidFill>
                <a:effectLst/>
                <a:latin typeface="Times New Roman" pitchFamily="18" charset="0"/>
                <a:cs typeface="Times New Roman" pitchFamily="18" charset="0"/>
              </a:rPr>
              <a:t>Писец Каи - (статуэтка из его гробницы в Саккара). Известняк с раскраской, инкрустация глаз</a:t>
            </a:r>
            <a:r>
              <a:rPr lang="ru-RU" sz="2800" dirty="0" smtClean="0">
                <a:solidFill>
                  <a:schemeClr val="tx2">
                    <a:lumMod val="10000"/>
                  </a:schemeClr>
                </a:solidFill>
                <a:effectLst/>
                <a:latin typeface="Times New Roman" pitchFamily="18" charset="0"/>
                <a:cs typeface="Times New Roman" pitchFamily="18" charset="0"/>
              </a:rPr>
              <a:t>.</a:t>
            </a:r>
            <a:endParaRPr lang="ru-RU" sz="2800" dirty="0">
              <a:solidFill>
                <a:schemeClr val="tx2">
                  <a:lumMod val="10000"/>
                </a:schemeClr>
              </a:solidFill>
            </a:endParaRPr>
          </a:p>
        </p:txBody>
      </p:sp>
      <p:sp>
        <p:nvSpPr>
          <p:cNvPr id="3" name="Объект 2"/>
          <p:cNvSpPr>
            <a:spLocks noGrp="1"/>
          </p:cNvSpPr>
          <p:nvPr>
            <p:ph idx="1"/>
          </p:nvPr>
        </p:nvSpPr>
        <p:spPr>
          <a:xfrm>
            <a:off x="251520" y="987574"/>
            <a:ext cx="8613775" cy="3847355"/>
          </a:xfrm>
        </p:spPr>
        <p:txBody>
          <a:bodyPr>
            <a:normAutofit fontScale="92500" lnSpcReduction="10000"/>
          </a:bodyPr>
          <a:lstStyle/>
          <a:p>
            <a:pPr>
              <a:buNone/>
              <a:defRPr/>
            </a:pPr>
            <a:r>
              <a:rPr lang="ru-RU" sz="2400" dirty="0" smtClean="0">
                <a:effectLst/>
                <a:latin typeface="Times New Roman" pitchFamily="18" charset="0"/>
                <a:cs typeface="Times New Roman" pitchFamily="18" charset="0"/>
              </a:rPr>
              <a:t>    Статуя найдена во время раскопок в кон. 19 в. Когда рабочие пробились в гробницу, глаза изваяния сверкнули так ярко, что бедняги в ужасе разбежались. А потом, приняв ее за воплощение дьявола, захотели разбить. Начальнику раскопок пришлось защищать древнее изваяние с пистолетом в руках. Так статуя Каи едва не погибла благодаря силе художественного эффекта инкрустированных глаз.</a:t>
            </a:r>
            <a:br>
              <a:rPr lang="ru-RU" sz="2400" dirty="0" smtClean="0">
                <a:effectLst/>
                <a:latin typeface="Times New Roman" pitchFamily="18" charset="0"/>
                <a:cs typeface="Times New Roman" pitchFamily="18" charset="0"/>
              </a:rPr>
            </a:br>
            <a:r>
              <a:rPr lang="ru-RU" sz="2400" dirty="0" smtClean="0">
                <a:effectLst/>
                <a:latin typeface="Times New Roman" pitchFamily="18" charset="0"/>
                <a:cs typeface="Times New Roman" pitchFamily="18" charset="0"/>
              </a:rPr>
              <a:t>Белки делались из непрозрачного кварца; роговица – из хрусталя, покрытого коричневой смолой, которая просвечивая сквозь хрусталь, создавала иллюзию карих глаз. Зрачком служила капелька черной смолы, заполнявшая небольшое углубление на задней стороне «роговицы».</a:t>
            </a:r>
          </a:p>
          <a:p>
            <a:pPr>
              <a:buFont typeface="Arial" charset="0"/>
              <a:buChar char="►"/>
              <a:defRPr/>
            </a:pPr>
            <a:endParaRPr lang="ru-RU" sz="2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35896" y="771550"/>
            <a:ext cx="5105400" cy="646906"/>
          </a:xfrm>
        </p:spPr>
        <p:txBody>
          <a:bodyPr>
            <a:prstTxWarp prst="textPlain">
              <a:avLst/>
            </a:prstTxWarp>
            <a:noAutofit/>
          </a:bodyPr>
          <a:lstStyle/>
          <a:p>
            <a:pPr>
              <a:defRPr/>
            </a:pPr>
            <a:r>
              <a:rPr lang="ru-RU" sz="3200" dirty="0" smtClean="0">
                <a:solidFill>
                  <a:schemeClr val="tx2">
                    <a:lumMod val="10000"/>
                  </a:schemeClr>
                </a:solidFill>
                <a:latin typeface="Times New Roman" pitchFamily="18" charset="0"/>
                <a:cs typeface="Times New Roman" pitchFamily="18" charset="0"/>
              </a:rPr>
              <a:t>Статуя </a:t>
            </a:r>
            <a:r>
              <a:rPr lang="ru-RU" sz="3200" b="1" dirty="0" smtClean="0">
                <a:solidFill>
                  <a:schemeClr val="tx2">
                    <a:lumMod val="10000"/>
                  </a:schemeClr>
                </a:solidFill>
                <a:latin typeface="Times New Roman" pitchFamily="18" charset="0"/>
                <a:cs typeface="Times New Roman" pitchFamily="18" charset="0"/>
              </a:rPr>
              <a:t>Ка</a:t>
            </a:r>
            <a:r>
              <a:rPr lang="ru-RU" sz="3200" dirty="0" smtClean="0">
                <a:solidFill>
                  <a:schemeClr val="tx2">
                    <a:lumMod val="10000"/>
                  </a:schemeClr>
                </a:solidFill>
                <a:latin typeface="Times New Roman" pitchFamily="18" charset="0"/>
                <a:cs typeface="Times New Roman" pitchFamily="18" charset="0"/>
              </a:rPr>
              <a:t> царя Ауибра Хора</a:t>
            </a:r>
            <a:endParaRPr lang="ru-RU" sz="3200" dirty="0">
              <a:solidFill>
                <a:schemeClr val="tx2">
                  <a:lumMod val="10000"/>
                </a:schemeClr>
              </a:solidFill>
              <a:latin typeface="Times New Roman" pitchFamily="18" charset="0"/>
              <a:cs typeface="Times New Roman" pitchFamily="18" charset="0"/>
            </a:endParaRPr>
          </a:p>
        </p:txBody>
      </p:sp>
      <p:pic>
        <p:nvPicPr>
          <p:cNvPr id="49155" name="Picture 7" descr="Картинка 7 из 15313">
            <a:hlinkClick r:id="rId2"/>
          </p:cNvPr>
          <p:cNvPicPr>
            <a:picLocks noGrp="1" noChangeAspect="1" noChangeArrowheads="1"/>
          </p:cNvPicPr>
          <p:nvPr>
            <p:ph sz="half" idx="1"/>
          </p:nvPr>
        </p:nvPicPr>
        <p:blipFill>
          <a:blip r:embed="rId3" cstate="print"/>
          <a:srcRect l="14458" r="11647" b="1663"/>
          <a:stretch>
            <a:fillRect/>
          </a:stretch>
        </p:blipFill>
        <p:spPr>
          <a:xfrm>
            <a:off x="0" y="-30956"/>
            <a:ext cx="3275856" cy="5174456"/>
          </a:xfrm>
          <a:noFill/>
        </p:spPr>
      </p:pic>
      <p:pic>
        <p:nvPicPr>
          <p:cNvPr id="49156" name="Picture 2" descr="img054"/>
          <p:cNvPicPr>
            <a:picLocks noGrp="1" noChangeAspect="1" noChangeArrowheads="1"/>
          </p:cNvPicPr>
          <p:nvPr>
            <p:ph sz="half" idx="2"/>
          </p:nvPr>
        </p:nvPicPr>
        <p:blipFill>
          <a:blip r:embed="rId4" cstate="print"/>
          <a:srcRect l="4346" t="27570" r="70" b="46312"/>
          <a:stretch>
            <a:fillRect/>
          </a:stretch>
        </p:blipFill>
        <p:spPr>
          <a:xfrm>
            <a:off x="3419872" y="2211710"/>
            <a:ext cx="5410200" cy="2232248"/>
          </a:xfr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205978"/>
            <a:ext cx="8229600" cy="422672"/>
          </a:xfrm>
        </p:spPr>
        <p:txBody>
          <a:bodyPr>
            <a:normAutofit fontScale="90000"/>
          </a:bodyPr>
          <a:lstStyle/>
          <a:p>
            <a:pPr algn="ctr" eaLnBrk="1" fontAlgn="auto" hangingPunct="1">
              <a:spcAft>
                <a:spcPts val="0"/>
              </a:spcAft>
              <a:defRPr/>
            </a:pPr>
            <a:r>
              <a:rPr lang="ru-RU" sz="3200" b="1" dirty="0">
                <a:solidFill>
                  <a:srgbClr val="002060"/>
                </a:solidFill>
                <a:effectLst/>
                <a:latin typeface="Times New Roman" pitchFamily="18" charset="0"/>
                <a:cs typeface="Times New Roman" pitchFamily="18" charset="0"/>
              </a:rPr>
              <a:t>Искусство Нового царства. Аменхотеп</a:t>
            </a:r>
            <a:r>
              <a:rPr lang="en-US" sz="3200" b="1" dirty="0">
                <a:solidFill>
                  <a:srgbClr val="002060"/>
                </a:solidFill>
                <a:effectLst/>
                <a:latin typeface="Times New Roman" pitchFamily="18" charset="0"/>
                <a:cs typeface="Times New Roman" pitchFamily="18" charset="0"/>
              </a:rPr>
              <a:t> IV</a:t>
            </a:r>
            <a:endParaRPr lang="ru-RU" sz="3200" b="1" dirty="0">
              <a:solidFill>
                <a:srgbClr val="002060"/>
              </a:solidFill>
              <a:effectLst/>
              <a:latin typeface="Times New Roman" pitchFamily="18" charset="0"/>
              <a:cs typeface="Times New Roman" pitchFamily="18" charset="0"/>
            </a:endParaRPr>
          </a:p>
        </p:txBody>
      </p:sp>
      <p:pic>
        <p:nvPicPr>
          <p:cNvPr id="50179" name="Picture 4" descr="52"/>
          <p:cNvPicPr>
            <a:picLocks noChangeAspect="1" noChangeArrowheads="1"/>
          </p:cNvPicPr>
          <p:nvPr/>
        </p:nvPicPr>
        <p:blipFill>
          <a:blip r:embed="rId2" cstate="print"/>
          <a:srcRect/>
          <a:stretch>
            <a:fillRect/>
          </a:stretch>
        </p:blipFill>
        <p:spPr bwMode="auto">
          <a:xfrm>
            <a:off x="1043608" y="685800"/>
            <a:ext cx="3453780" cy="4457700"/>
          </a:xfrm>
          <a:prstGeom prst="rect">
            <a:avLst/>
          </a:prstGeom>
          <a:noFill/>
          <a:ln w="9525">
            <a:noFill/>
            <a:miter lim="800000"/>
            <a:headEnd/>
            <a:tailEnd/>
          </a:ln>
        </p:spPr>
      </p:pic>
      <p:pic>
        <p:nvPicPr>
          <p:cNvPr id="50180" name="Picture 5" descr="53"/>
          <p:cNvPicPr>
            <a:picLocks noChangeAspect="1" noChangeArrowheads="1"/>
          </p:cNvPicPr>
          <p:nvPr/>
        </p:nvPicPr>
        <p:blipFill>
          <a:blip r:embed="rId3" cstate="print"/>
          <a:srcRect/>
          <a:stretch>
            <a:fillRect/>
          </a:stretch>
        </p:blipFill>
        <p:spPr bwMode="auto">
          <a:xfrm>
            <a:off x="5105400" y="685800"/>
            <a:ext cx="2850975" cy="4457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Заголовок 1"/>
          <p:cNvSpPr>
            <a:spLocks noGrp="1"/>
          </p:cNvSpPr>
          <p:nvPr>
            <p:ph type="title"/>
          </p:nvPr>
        </p:nvSpPr>
        <p:spPr>
          <a:xfrm>
            <a:off x="827584" y="267494"/>
            <a:ext cx="3008313" cy="1404144"/>
          </a:xfrm>
        </p:spPr>
        <p:txBody>
          <a:bodyPr>
            <a:normAutofit fontScale="90000"/>
          </a:bodyPr>
          <a:lstStyle/>
          <a:p>
            <a:r>
              <a:rPr lang="ru-RU" sz="2800" dirty="0" smtClean="0">
                <a:solidFill>
                  <a:srgbClr val="002060"/>
                </a:solidFill>
                <a:effectLst/>
                <a:latin typeface="Times New Roman" pitchFamily="18" charset="0"/>
                <a:cs typeface="Times New Roman" pitchFamily="18" charset="0"/>
              </a:rPr>
              <a:t>Портрет фараона Среднего царства Сенусерта III:</a:t>
            </a:r>
            <a:endParaRPr lang="ru-RU" sz="2800" dirty="0" smtClean="0">
              <a:solidFill>
                <a:srgbClr val="002060"/>
              </a:solidFill>
              <a:effectLst/>
            </a:endParaRPr>
          </a:p>
        </p:txBody>
      </p:sp>
      <p:pic>
        <p:nvPicPr>
          <p:cNvPr id="51203" name="Объект 3"/>
          <p:cNvPicPr>
            <a:picLocks noGrp="1" noChangeAspect="1"/>
          </p:cNvPicPr>
          <p:nvPr>
            <p:ph idx="1"/>
          </p:nvPr>
        </p:nvPicPr>
        <p:blipFill>
          <a:blip r:embed="rId2" cstate="print"/>
          <a:srcRect/>
          <a:stretch>
            <a:fillRect/>
          </a:stretch>
        </p:blipFill>
        <p:spPr>
          <a:xfrm>
            <a:off x="4355976" y="142875"/>
            <a:ext cx="4176464" cy="4857750"/>
          </a:xfrm>
        </p:spPr>
      </p:pic>
      <p:sp>
        <p:nvSpPr>
          <p:cNvPr id="51204" name="Текст 4"/>
          <p:cNvSpPr>
            <a:spLocks noGrp="1"/>
          </p:cNvSpPr>
          <p:nvPr>
            <p:ph type="body" sz="half" idx="2"/>
          </p:nvPr>
        </p:nvSpPr>
        <p:spPr>
          <a:xfrm>
            <a:off x="539552" y="1707654"/>
            <a:ext cx="3236913" cy="3089498"/>
          </a:xfrm>
        </p:spPr>
        <p:txBody>
          <a:bodyPr>
            <a:normAutofit fontScale="77500" lnSpcReduction="20000"/>
          </a:bodyPr>
          <a:lstStyle/>
          <a:p>
            <a:r>
              <a:rPr lang="ru-RU" sz="2400" b="1" dirty="0" smtClean="0">
                <a:solidFill>
                  <a:schemeClr val="tx2">
                    <a:lumMod val="10000"/>
                  </a:schemeClr>
                </a:solidFill>
                <a:effectLst/>
                <a:latin typeface="Times New Roman" pitchFamily="18" charset="0"/>
                <a:cs typeface="Times New Roman" pitchFamily="18" charset="0"/>
              </a:rPr>
              <a:t>В эпоху Среднего и Нового царства, напротив, превалирует тенденция к передаче индивидуального, неповторимого в образе человека.</a:t>
            </a:r>
            <a:br>
              <a:rPr lang="ru-RU" sz="2400" b="1" dirty="0" smtClean="0">
                <a:solidFill>
                  <a:schemeClr val="tx2">
                    <a:lumMod val="10000"/>
                  </a:schemeClr>
                </a:solidFill>
                <a:effectLst/>
                <a:latin typeface="Times New Roman" pitchFamily="18" charset="0"/>
                <a:cs typeface="Times New Roman" pitchFamily="18" charset="0"/>
              </a:rPr>
            </a:br>
            <a:r>
              <a:rPr lang="ru-RU" sz="2400" b="1" dirty="0" smtClean="0">
                <a:solidFill>
                  <a:schemeClr val="tx2">
                    <a:lumMod val="10000"/>
                  </a:schemeClr>
                </a:solidFill>
                <a:effectLst/>
                <a:latin typeface="Times New Roman" pitchFamily="18" charset="0"/>
                <a:cs typeface="Times New Roman" pitchFamily="18" charset="0"/>
              </a:rPr>
              <a:t>Взять хотя бы портрет фараона Среднего царства Сенусерта III.</a:t>
            </a:r>
            <a:endParaRPr lang="ru-RU" sz="2400" b="1" dirty="0" smtClean="0">
              <a:solidFill>
                <a:schemeClr val="tx2">
                  <a:lumMod val="10000"/>
                </a:schemeClr>
              </a:solidFill>
              <a:effectLst/>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603250" y="0"/>
            <a:ext cx="8073206" cy="571500"/>
          </a:xfrm>
        </p:spPr>
        <p:txBody>
          <a:bodyPr>
            <a:normAutofit fontScale="90000"/>
          </a:bodyPr>
          <a:lstStyle/>
          <a:p>
            <a:pPr algn="ctr" eaLnBrk="1" hangingPunct="1"/>
            <a:r>
              <a:rPr lang="ru-RU" dirty="0" smtClean="0">
                <a:solidFill>
                  <a:schemeClr val="tx2">
                    <a:lumMod val="10000"/>
                  </a:schemeClr>
                </a:solidFill>
                <a:effectLst/>
                <a:latin typeface="Times New Roman" pitchFamily="18" charset="0"/>
                <a:cs typeface="Times New Roman" pitchFamily="18" charset="0"/>
              </a:rPr>
              <a:t>Нефертити</a:t>
            </a:r>
          </a:p>
        </p:txBody>
      </p:sp>
      <p:pic>
        <p:nvPicPr>
          <p:cNvPr id="52228" name="Picture 4" descr="54"/>
          <p:cNvPicPr>
            <a:picLocks noChangeAspect="1" noChangeArrowheads="1"/>
          </p:cNvPicPr>
          <p:nvPr/>
        </p:nvPicPr>
        <p:blipFill>
          <a:blip r:embed="rId2" cstate="print"/>
          <a:srcRect/>
          <a:stretch>
            <a:fillRect/>
          </a:stretch>
        </p:blipFill>
        <p:spPr bwMode="auto">
          <a:xfrm>
            <a:off x="899592" y="555526"/>
            <a:ext cx="3219401" cy="4451747"/>
          </a:xfrm>
          <a:prstGeom prst="rect">
            <a:avLst/>
          </a:prstGeom>
          <a:noFill/>
          <a:ln w="9525">
            <a:noFill/>
            <a:miter lim="800000"/>
            <a:headEnd/>
            <a:tailEnd/>
          </a:ln>
        </p:spPr>
      </p:pic>
      <p:pic>
        <p:nvPicPr>
          <p:cNvPr id="52229" name="Picture 4" descr="56"/>
          <p:cNvPicPr>
            <a:picLocks noGrp="1" noChangeAspect="1" noChangeArrowheads="1"/>
          </p:cNvPicPr>
          <p:nvPr>
            <p:ph sz="half" idx="2"/>
          </p:nvPr>
        </p:nvPicPr>
        <p:blipFill>
          <a:blip r:embed="rId3" cstate="print"/>
          <a:srcRect/>
          <a:stretch>
            <a:fillRect/>
          </a:stretch>
        </p:blipFill>
        <p:spPr>
          <a:xfrm>
            <a:off x="4788024" y="614054"/>
            <a:ext cx="3240360" cy="4353879"/>
          </a:xfr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04048" y="483518"/>
            <a:ext cx="3581400" cy="4083918"/>
          </a:xfrm>
        </p:spPr>
        <p:txBody>
          <a:bodyPr>
            <a:noAutofit/>
          </a:bodyPr>
          <a:lstStyle/>
          <a:p>
            <a:pPr>
              <a:defRPr/>
            </a:pPr>
            <a:r>
              <a:rPr lang="ru-RU" sz="2400" b="1" dirty="0" smtClean="0">
                <a:effectLst/>
                <a:latin typeface="Times New Roman" pitchFamily="18" charset="0"/>
                <a:cs typeface="Times New Roman" pitchFamily="18" charset="0"/>
              </a:rPr>
              <a:t>Скульптор Тутмес. Портрет царицы Нефертити. </a:t>
            </a:r>
            <a:br>
              <a:rPr lang="ru-RU" sz="2400" b="1" dirty="0" smtClean="0">
                <a:effectLst/>
                <a:latin typeface="Times New Roman" pitchFamily="18" charset="0"/>
                <a:cs typeface="Times New Roman" pitchFamily="18" charset="0"/>
              </a:rPr>
            </a:br>
            <a:r>
              <a:rPr lang="ru-RU" sz="2400" b="1" dirty="0" smtClean="0">
                <a:effectLst/>
                <a:latin typeface="Times New Roman" pitchFamily="18" charset="0"/>
                <a:cs typeface="Times New Roman" pitchFamily="18" charset="0"/>
              </a:rPr>
              <a:t>Раскрашенный известняк. </a:t>
            </a:r>
            <a:br>
              <a:rPr lang="ru-RU" sz="2400" b="1" dirty="0" smtClean="0">
                <a:effectLst/>
                <a:latin typeface="Times New Roman" pitchFamily="18" charset="0"/>
                <a:cs typeface="Times New Roman" pitchFamily="18" charset="0"/>
              </a:rPr>
            </a:br>
            <a:r>
              <a:rPr lang="ru-RU" sz="2400" b="1" dirty="0" smtClean="0">
                <a:effectLst/>
                <a:latin typeface="Times New Roman" pitchFamily="18" charset="0"/>
                <a:cs typeface="Times New Roman" pitchFamily="18" charset="0"/>
              </a:rPr>
              <a:t>1-я четверть 14 в. до н. э. Египетское отделение. Берлин-Далем.</a:t>
            </a:r>
            <a:br>
              <a:rPr lang="ru-RU" sz="2400" b="1" dirty="0" smtClean="0">
                <a:effectLst/>
                <a:latin typeface="Times New Roman" pitchFamily="18" charset="0"/>
                <a:cs typeface="Times New Roman" pitchFamily="18" charset="0"/>
              </a:rPr>
            </a:br>
            <a:r>
              <a:rPr lang="ru-RU" sz="2400" b="1" dirty="0">
                <a:effectLst/>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Художнику удалось передать благородство, достоинство и женственность царицы.</a:t>
            </a:r>
            <a:endParaRPr lang="ru-RU" sz="2400" b="1" dirty="0">
              <a:latin typeface="Times New Roman" pitchFamily="18" charset="0"/>
              <a:cs typeface="Times New Roman" pitchFamily="18" charset="0"/>
            </a:endParaRPr>
          </a:p>
        </p:txBody>
      </p:sp>
      <p:pic>
        <p:nvPicPr>
          <p:cNvPr id="53251" name="Picture 4" descr="56"/>
          <p:cNvPicPr>
            <a:picLocks noGrp="1" noChangeAspect="1" noChangeArrowheads="1"/>
          </p:cNvPicPr>
          <p:nvPr>
            <p:ph idx="1"/>
          </p:nvPr>
        </p:nvPicPr>
        <p:blipFill>
          <a:blip r:embed="rId2" cstate="print"/>
          <a:srcRect/>
          <a:stretch>
            <a:fillRect/>
          </a:stretch>
        </p:blipFill>
        <p:spPr>
          <a:xfrm>
            <a:off x="467544" y="0"/>
            <a:ext cx="3707904" cy="51768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Рисунок 5" descr="Скульптура ДРЕВНЕГО ЕГИПТА рельеф.png"/>
          <p:cNvPicPr>
            <a:picLocks noChangeAspect="1"/>
          </p:cNvPicPr>
          <p:nvPr/>
        </p:nvPicPr>
        <p:blipFill>
          <a:blip r:embed="rId2" cstate="print"/>
          <a:srcRect/>
          <a:stretch>
            <a:fillRect/>
          </a:stretch>
        </p:blipFill>
        <p:spPr bwMode="auto">
          <a:xfrm>
            <a:off x="1835696" y="3507854"/>
            <a:ext cx="2592288" cy="1485900"/>
          </a:xfrm>
          <a:prstGeom prst="rect">
            <a:avLst/>
          </a:prstGeom>
          <a:noFill/>
          <a:ln w="9525">
            <a:noFill/>
            <a:miter lim="800000"/>
            <a:headEnd/>
            <a:tailEnd/>
          </a:ln>
        </p:spPr>
      </p:pic>
      <p:sp>
        <p:nvSpPr>
          <p:cNvPr id="54275" name="Заголовок 1"/>
          <p:cNvSpPr>
            <a:spLocks noGrp="1"/>
          </p:cNvSpPr>
          <p:nvPr>
            <p:ph type="title"/>
          </p:nvPr>
        </p:nvSpPr>
        <p:spPr>
          <a:xfrm>
            <a:off x="319088" y="57150"/>
            <a:ext cx="8540750" cy="685800"/>
          </a:xfrm>
        </p:spPr>
        <p:txBody>
          <a:bodyPr/>
          <a:lstStyle/>
          <a:p>
            <a:r>
              <a:rPr lang="ru-RU" sz="3200" b="1" smtClean="0">
                <a:effectLst/>
                <a:latin typeface="Times New Roman" pitchFamily="18" charset="0"/>
                <a:cs typeface="Times New Roman" pitchFamily="18" charset="0"/>
              </a:rPr>
              <a:t>Рельефы в древнем египте</a:t>
            </a:r>
          </a:p>
        </p:txBody>
      </p:sp>
      <p:pic>
        <p:nvPicPr>
          <p:cNvPr id="54276" name="Рисунок 2" descr="«Бог Амон и царица Хатшепсут». Рельеф обелиска царицы Хатшепсут в Карнаке. Гранит. Начало 15 в. до н. э..jpg"/>
          <p:cNvPicPr>
            <a:picLocks noChangeAspect="1"/>
          </p:cNvPicPr>
          <p:nvPr/>
        </p:nvPicPr>
        <p:blipFill>
          <a:blip r:embed="rId3" cstate="print"/>
          <a:srcRect/>
          <a:stretch>
            <a:fillRect/>
          </a:stretch>
        </p:blipFill>
        <p:spPr bwMode="auto">
          <a:xfrm>
            <a:off x="142875" y="964406"/>
            <a:ext cx="1908845" cy="2430066"/>
          </a:xfrm>
          <a:prstGeom prst="rect">
            <a:avLst/>
          </a:prstGeom>
          <a:noFill/>
          <a:ln w="9525">
            <a:noFill/>
            <a:miter lim="800000"/>
            <a:headEnd/>
            <a:tailEnd/>
          </a:ln>
        </p:spPr>
      </p:pic>
      <p:pic>
        <p:nvPicPr>
          <p:cNvPr id="54277" name="Рисунок 3" descr="0003-002-Osnovnye-printsipy-egipetskogo-stilja-Edinstvo-izobrazhenija-i.jpg"/>
          <p:cNvPicPr>
            <a:picLocks noChangeAspect="1"/>
          </p:cNvPicPr>
          <p:nvPr/>
        </p:nvPicPr>
        <p:blipFill>
          <a:blip r:embed="rId4" cstate="print"/>
          <a:srcRect/>
          <a:stretch>
            <a:fillRect/>
          </a:stretch>
        </p:blipFill>
        <p:spPr bwMode="auto">
          <a:xfrm>
            <a:off x="285750" y="3482579"/>
            <a:ext cx="1405930" cy="1478756"/>
          </a:xfrm>
          <a:prstGeom prst="rect">
            <a:avLst/>
          </a:prstGeom>
          <a:noFill/>
          <a:ln w="9525">
            <a:noFill/>
            <a:miter lim="800000"/>
            <a:headEnd/>
            <a:tailEnd/>
          </a:ln>
        </p:spPr>
      </p:pic>
      <p:pic>
        <p:nvPicPr>
          <p:cNvPr id="5" name="Рисунок 4" descr="0037-036-Skulptura-DREVNEGO-EGIPTA-relef.png"/>
          <p:cNvPicPr>
            <a:picLocks noChangeAspect="1"/>
          </p:cNvPicPr>
          <p:nvPr/>
        </p:nvPicPr>
        <p:blipFill>
          <a:blip r:embed="rId5" cstate="email">
            <a:extLst>
              <a:ext uri="{28A0092B-C50C-407E-A947-70E740481C1C}">
                <a14:useLocalDpi xmlns="" xmlns:a14="http://schemas.microsoft.com/office/drawing/2010/main"/>
              </a:ext>
            </a:extLst>
          </a:blip>
          <a:stretch>
            <a:fillRect/>
          </a:stretch>
        </p:blipFill>
        <p:spPr>
          <a:xfrm>
            <a:off x="2195736" y="987574"/>
            <a:ext cx="1728192" cy="2430000"/>
          </a:xfrm>
          <a:prstGeom prst="rect">
            <a:avLst/>
          </a:prstGeom>
          <a:scene3d>
            <a:camera prst="orthographicFront">
              <a:rot lat="0" lon="21299999" rev="0"/>
            </a:camera>
            <a:lightRig rig="threePt" dir="t"/>
          </a:scene3d>
        </p:spPr>
      </p:pic>
      <p:sp>
        <p:nvSpPr>
          <p:cNvPr id="54279" name="TextBox 6"/>
          <p:cNvSpPr txBox="1">
            <a:spLocks noChangeArrowheads="1"/>
          </p:cNvSpPr>
          <p:nvPr/>
        </p:nvSpPr>
        <p:spPr bwMode="auto">
          <a:xfrm>
            <a:off x="4644008" y="771550"/>
            <a:ext cx="4249611" cy="4093428"/>
          </a:xfrm>
          <a:prstGeom prst="rect">
            <a:avLst/>
          </a:prstGeom>
          <a:noFill/>
          <a:ln w="9525">
            <a:noFill/>
            <a:miter lim="800000"/>
            <a:headEnd/>
            <a:tailEnd/>
          </a:ln>
        </p:spPr>
        <p:txBody>
          <a:bodyPr wrap="square">
            <a:spAutoFit/>
          </a:bodyPr>
          <a:lstStyle/>
          <a:p>
            <a:r>
              <a:rPr lang="ru-RU" sz="2000" b="1" dirty="0">
                <a:solidFill>
                  <a:schemeClr val="tx2">
                    <a:lumMod val="10000"/>
                  </a:schemeClr>
                </a:solidFill>
                <a:latin typeface="Times New Roman" pitchFamily="18" charset="0"/>
                <a:cs typeface="Times New Roman" pitchFamily="18" charset="0"/>
              </a:rPr>
              <a:t>Рельеф</a:t>
            </a:r>
            <a:r>
              <a:rPr lang="ru-RU" sz="2000" dirty="0">
                <a:solidFill>
                  <a:schemeClr val="tx2">
                    <a:lumMod val="10000"/>
                  </a:schemeClr>
                </a:solidFill>
                <a:latin typeface="Times New Roman" pitchFamily="18" charset="0"/>
                <a:cs typeface="Times New Roman" pitchFamily="18" charset="0"/>
              </a:rPr>
              <a:t> – один из видов скульптуры.</a:t>
            </a:r>
          </a:p>
          <a:p>
            <a:r>
              <a:rPr lang="ru-RU" sz="2000" dirty="0">
                <a:solidFill>
                  <a:schemeClr val="tx2">
                    <a:lumMod val="10000"/>
                  </a:schemeClr>
                </a:solidFill>
                <a:latin typeface="Times New Roman" pitchFamily="18" charset="0"/>
                <a:cs typeface="Times New Roman" pitchFamily="18" charset="0"/>
              </a:rPr>
              <a:t>  Подразделяется на типы:</a:t>
            </a:r>
          </a:p>
          <a:p>
            <a:pPr>
              <a:buFontTx/>
              <a:buChar char="-"/>
            </a:pPr>
            <a:r>
              <a:rPr lang="ru-RU" sz="2000" dirty="0">
                <a:solidFill>
                  <a:schemeClr val="tx2">
                    <a:lumMod val="10000"/>
                  </a:schemeClr>
                </a:solidFill>
                <a:latin typeface="Times New Roman" pitchFamily="18" charset="0"/>
                <a:cs typeface="Times New Roman" pitchFamily="18" charset="0"/>
              </a:rPr>
              <a:t> выпуклый рельеф;</a:t>
            </a:r>
          </a:p>
          <a:p>
            <a:pPr>
              <a:buFontTx/>
              <a:buChar char="-"/>
            </a:pPr>
            <a:r>
              <a:rPr lang="ru-RU" sz="2000" dirty="0">
                <a:solidFill>
                  <a:schemeClr val="tx2">
                    <a:lumMod val="10000"/>
                  </a:schemeClr>
                </a:solidFill>
                <a:latin typeface="Times New Roman" pitchFamily="18" charset="0"/>
                <a:cs typeface="Times New Roman" pitchFamily="18" charset="0"/>
              </a:rPr>
              <a:t> углублённый рельеф;</a:t>
            </a:r>
          </a:p>
          <a:p>
            <a:pPr>
              <a:buFontTx/>
              <a:buChar char="-"/>
            </a:pPr>
            <a:r>
              <a:rPr lang="ru-RU" sz="2000" dirty="0">
                <a:solidFill>
                  <a:schemeClr val="tx2">
                    <a:lumMod val="10000"/>
                  </a:schemeClr>
                </a:solidFill>
                <a:latin typeface="Times New Roman" pitchFamily="18" charset="0"/>
                <a:cs typeface="Times New Roman" pitchFamily="18" charset="0"/>
              </a:rPr>
              <a:t> рельеф с врезанным контуром.</a:t>
            </a:r>
          </a:p>
          <a:p>
            <a:r>
              <a:rPr lang="ru-RU" sz="2000" dirty="0">
                <a:solidFill>
                  <a:schemeClr val="tx2">
                    <a:lumMod val="10000"/>
                  </a:schemeClr>
                </a:solidFill>
                <a:latin typeface="Times New Roman" pitchFamily="18" charset="0"/>
                <a:cs typeface="Times New Roman" pitchFamily="18" charset="0"/>
              </a:rPr>
              <a:t>Иногда все типы рельефов соседствуют в одной композиции.</a:t>
            </a:r>
          </a:p>
          <a:p>
            <a:r>
              <a:rPr lang="ru-RU" sz="2000" b="1" dirty="0" smtClean="0">
                <a:solidFill>
                  <a:schemeClr val="tx2">
                    <a:lumMod val="10000"/>
                  </a:schemeClr>
                </a:solidFill>
                <a:latin typeface="Times New Roman" pitchFamily="18" charset="0"/>
                <a:cs typeface="Times New Roman" pitchFamily="18" charset="0"/>
              </a:rPr>
              <a:t>Рельефы </a:t>
            </a:r>
            <a:r>
              <a:rPr lang="ru-RU" sz="2000" b="1" dirty="0">
                <a:solidFill>
                  <a:schemeClr val="tx2">
                    <a:lumMod val="10000"/>
                  </a:schemeClr>
                </a:solidFill>
                <a:latin typeface="Times New Roman" pitchFamily="18" charset="0"/>
                <a:cs typeface="Times New Roman" pitchFamily="18" charset="0"/>
              </a:rPr>
              <a:t>и росписи подчинялись  одним и тем же художественным канонам.</a:t>
            </a:r>
          </a:p>
          <a:p>
            <a:r>
              <a:rPr lang="ru-RU" sz="2000" dirty="0" smtClean="0">
                <a:solidFill>
                  <a:schemeClr val="tx2">
                    <a:lumMod val="10000"/>
                  </a:schemeClr>
                </a:solidFill>
                <a:latin typeface="Times New Roman" pitchFamily="18" charset="0"/>
                <a:cs typeface="Times New Roman" pitchFamily="18" charset="0"/>
              </a:rPr>
              <a:t>Со </a:t>
            </a:r>
            <a:r>
              <a:rPr lang="ru-RU" sz="2000" dirty="0">
                <a:solidFill>
                  <a:schemeClr val="tx2">
                    <a:lumMod val="10000"/>
                  </a:schemeClr>
                </a:solidFill>
                <a:latin typeface="Times New Roman" pitchFamily="18" charset="0"/>
                <a:cs typeface="Times New Roman" pitchFamily="18" charset="0"/>
              </a:rPr>
              <a:t>времён Древнего Царства большое распространение получили</a:t>
            </a:r>
          </a:p>
          <a:p>
            <a:r>
              <a:rPr lang="ru-RU" sz="2000" dirty="0" smtClean="0">
                <a:solidFill>
                  <a:schemeClr val="tx2">
                    <a:lumMod val="10000"/>
                  </a:schemeClr>
                </a:solidFill>
                <a:latin typeface="Times New Roman" pitchFamily="18" charset="0"/>
                <a:cs typeface="Times New Roman" pitchFamily="18" charset="0"/>
              </a:rPr>
              <a:t>раскрашенные </a:t>
            </a:r>
            <a:r>
              <a:rPr lang="ru-RU" sz="2000" dirty="0">
                <a:solidFill>
                  <a:schemeClr val="tx2">
                    <a:lumMod val="10000"/>
                  </a:schemeClr>
                </a:solidFill>
                <a:latin typeface="Times New Roman" pitchFamily="18" charset="0"/>
                <a:cs typeface="Times New Roman" pitchFamily="18" charset="0"/>
              </a:rPr>
              <a:t>рельефы. </a:t>
            </a:r>
            <a:endParaRPr lang="ru-RU" sz="2000" dirty="0">
              <a:solidFill>
                <a:schemeClr val="tx2">
                  <a:lumMod val="10000"/>
                </a:schemeClr>
              </a:solidFill>
            </a:endParaRPr>
          </a:p>
        </p:txBody>
      </p:sp>
      <p:pic>
        <p:nvPicPr>
          <p:cNvPr id="54280" name="Рисунок 7" descr="563715_Fragment.jpg"/>
          <p:cNvPicPr>
            <a:picLocks noChangeAspect="1"/>
          </p:cNvPicPr>
          <p:nvPr/>
        </p:nvPicPr>
        <p:blipFill>
          <a:blip r:embed="rId6" cstate="print">
            <a:lum contrast="10000"/>
          </a:blip>
          <a:srcRect/>
          <a:stretch>
            <a:fillRect/>
          </a:stretch>
        </p:blipFill>
        <p:spPr bwMode="auto">
          <a:xfrm>
            <a:off x="179512" y="987574"/>
            <a:ext cx="4261769" cy="24482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4280"/>
                                        </p:tgtEl>
                                        <p:attrNameLst>
                                          <p:attrName>style.visibility</p:attrName>
                                        </p:attrNameLst>
                                      </p:cBhvr>
                                      <p:to>
                                        <p:strVal val="visible"/>
                                      </p:to>
                                    </p:set>
                                    <p:animEffect transition="in" filter="blinds(horizontal)">
                                      <p:cBhvr>
                                        <p:cTn id="7" dur="500"/>
                                        <p:tgtEl>
                                          <p:spTgt spid="5428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54280"/>
                                        </p:tgtEl>
                                      </p:cBhvr>
                                    </p:animEffect>
                                    <p:set>
                                      <p:cBhvr>
                                        <p:cTn id="12" dur="1" fill="hold">
                                          <p:stCondLst>
                                            <p:cond delay="499"/>
                                          </p:stCondLst>
                                        </p:cTn>
                                        <p:tgtEl>
                                          <p:spTgt spid="542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Заголовок 1"/>
          <p:cNvSpPr>
            <a:spLocks noGrp="1"/>
          </p:cNvSpPr>
          <p:nvPr>
            <p:ph type="title"/>
          </p:nvPr>
        </p:nvSpPr>
        <p:spPr>
          <a:xfrm>
            <a:off x="301625" y="171450"/>
            <a:ext cx="8540750" cy="571500"/>
          </a:xfrm>
        </p:spPr>
        <p:txBody>
          <a:bodyPr>
            <a:normAutofit fontScale="90000"/>
          </a:bodyPr>
          <a:lstStyle/>
          <a:p>
            <a:pPr algn="ctr"/>
            <a:r>
              <a:rPr lang="ru-RU" smtClean="0">
                <a:solidFill>
                  <a:schemeClr val="tx2">
                    <a:lumMod val="10000"/>
                  </a:schemeClr>
                </a:solidFill>
                <a:effectLst/>
                <a:latin typeface="Times New Roman" pitchFamily="18" charset="0"/>
                <a:cs typeface="Times New Roman" pitchFamily="18" charset="0"/>
              </a:rPr>
              <a:t>Египетский рельеф</a:t>
            </a:r>
          </a:p>
        </p:txBody>
      </p:sp>
      <p:sp>
        <p:nvSpPr>
          <p:cNvPr id="5" name="Объект 4"/>
          <p:cNvSpPr>
            <a:spLocks noGrp="1"/>
          </p:cNvSpPr>
          <p:nvPr>
            <p:ph idx="1"/>
          </p:nvPr>
        </p:nvSpPr>
        <p:spPr>
          <a:xfrm>
            <a:off x="301625" y="884635"/>
            <a:ext cx="8540750" cy="3374231"/>
          </a:xfrm>
        </p:spPr>
        <p:txBody>
          <a:bodyPr/>
          <a:lstStyle/>
          <a:p>
            <a:pPr>
              <a:buFont typeface="Arial" charset="0"/>
              <a:buChar char="►"/>
              <a:defRPr/>
            </a:pPr>
            <a:r>
              <a:rPr lang="ru-RU" dirty="0" smtClean="0">
                <a:effectLst/>
                <a:latin typeface="Times New Roman" pitchFamily="18" charset="0"/>
                <a:cs typeface="Times New Roman" pitchFamily="18" charset="0"/>
              </a:rPr>
              <a:t>Рельефные изображения встречались с древнейших времен на бытовых и культовых предметах, погребальных стелах, но особенно часто — на стенах храмов и гробниц. При различиях в сюжетах изобразительный принцип остается единым и основывается на требованиях древнеегипетского канона</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a:effectLst>
                  <a:outerShdw blurRad="38100" dist="38100" dir="2700000" algn="tl">
                    <a:srgbClr val="000000">
                      <a:alpha val="43137"/>
                    </a:srgbClr>
                  </a:outerShdw>
                </a:effectLst>
                <a:latin typeface="Times New Roman" pitchFamily="18" charset="0"/>
                <a:cs typeface="Times New Roman" pitchFamily="18" charset="0"/>
              </a:rPr>
              <a:t>П</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ерспектива и пространственные планы отсутствуют, ракурсы в изображении фигур не используются. </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611560" y="339502"/>
            <a:ext cx="7848872" cy="1202432"/>
          </a:xfrm>
        </p:spPr>
        <p:txBody>
          <a:bodyPr>
            <a:prstTxWarp prst="textPlain">
              <a:avLst/>
            </a:prstTxWarp>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eaLnBrk="1" hangingPunct="1">
              <a:tabLst>
                <a:tab pos="1695450" algn="l"/>
              </a:tabLst>
              <a:defRPr/>
            </a:pPr>
            <a:r>
              <a:rPr lang="ru-RU" sz="2400" b="1" spc="0" dirty="0">
                <a:ln/>
                <a:solidFill>
                  <a:schemeClr val="accent3"/>
                </a:solidFill>
                <a:effectLst/>
                <a:latin typeface="Times New Roman" pitchFamily="18" charset="0"/>
                <a:cs typeface="Times New Roman" pitchFamily="18" charset="0"/>
              </a:rPr>
              <a:t>Основные черты (</a:t>
            </a:r>
            <a:r>
              <a:rPr lang="ru-RU" sz="2400" b="1" spc="0" dirty="0" smtClean="0">
                <a:ln/>
                <a:solidFill>
                  <a:schemeClr val="accent3"/>
                </a:solidFill>
                <a:effectLst/>
                <a:latin typeface="Times New Roman" pitchFamily="18" charset="0"/>
                <a:cs typeface="Times New Roman" pitchFamily="18" charset="0"/>
              </a:rPr>
              <a:t>особенности) искусства </a:t>
            </a:r>
            <a:br>
              <a:rPr lang="ru-RU" sz="2400" b="1" spc="0" dirty="0" smtClean="0">
                <a:ln/>
                <a:solidFill>
                  <a:schemeClr val="accent3"/>
                </a:solidFill>
                <a:effectLst/>
                <a:latin typeface="Times New Roman" pitchFamily="18" charset="0"/>
                <a:cs typeface="Times New Roman" pitchFamily="18" charset="0"/>
              </a:rPr>
            </a:br>
            <a:r>
              <a:rPr lang="ru-RU" sz="2400" b="1" spc="0" dirty="0" smtClean="0">
                <a:ln/>
                <a:solidFill>
                  <a:schemeClr val="accent3"/>
                </a:solidFill>
                <a:effectLst/>
                <a:latin typeface="Times New Roman" pitchFamily="18" charset="0"/>
                <a:cs typeface="Times New Roman" pitchFamily="18" charset="0"/>
              </a:rPr>
              <a:t>Древнего Египта</a:t>
            </a:r>
          </a:p>
        </p:txBody>
      </p:sp>
      <p:sp>
        <p:nvSpPr>
          <p:cNvPr id="82947" name="Rectangle 3"/>
          <p:cNvSpPr>
            <a:spLocks noGrp="1" noChangeArrowheads="1"/>
          </p:cNvSpPr>
          <p:nvPr>
            <p:ph idx="1"/>
          </p:nvPr>
        </p:nvSpPr>
        <p:spPr>
          <a:xfrm>
            <a:off x="755576" y="1779662"/>
            <a:ext cx="7560840" cy="2376264"/>
          </a:xfrm>
        </p:spPr>
        <p:txBody>
          <a:bodyPr>
            <a:prstTxWarp prst="textPlain">
              <a:avLst/>
            </a:prstTxWarp>
            <a:normAutofit/>
          </a:bodyPr>
          <a:lstStyle/>
          <a:p>
            <a:pPr marL="0" indent="0" algn="just" eaLnBrk="1" hangingPunct="1">
              <a:buFont typeface="Arial" charset="0"/>
              <a:buNone/>
              <a:defRPr/>
            </a:pPr>
            <a:r>
              <a:rPr lang="ru-RU" sz="2800" dirty="0" smtClean="0">
                <a:solidFill>
                  <a:srgbClr val="002060"/>
                </a:solidFill>
                <a:effectLst/>
                <a:latin typeface="Times New Roman" pitchFamily="18" charset="0"/>
                <a:cs typeface="Times New Roman" pitchFamily="18" charset="0"/>
              </a:rPr>
              <a:t>Искусство </a:t>
            </a:r>
            <a:r>
              <a:rPr lang="ru-RU" sz="2800" dirty="0">
                <a:solidFill>
                  <a:srgbClr val="002060"/>
                </a:solidFill>
                <a:effectLst/>
                <a:latin typeface="Times New Roman" pitchFamily="18" charset="0"/>
                <a:cs typeface="Times New Roman" pitchFamily="18" charset="0"/>
              </a:rPr>
              <a:t>древних египтян многогранно: оно представлено архитектурными, скульптурными, живописными творениями, литературными памятниками, достижениями в области </a:t>
            </a:r>
            <a:r>
              <a:rPr lang="ru-RU" sz="2800" dirty="0" smtClean="0">
                <a:solidFill>
                  <a:srgbClr val="002060"/>
                </a:solidFill>
                <a:effectLst/>
                <a:latin typeface="Times New Roman" pitchFamily="18" charset="0"/>
                <a:cs typeface="Times New Roman" pitchFamily="18" charset="0"/>
              </a:rPr>
              <a:t>музыки.</a:t>
            </a:r>
            <a:endParaRPr lang="ru-RU" sz="2800" dirty="0" smtClean="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a:xfrm>
            <a:off x="971600" y="195486"/>
            <a:ext cx="7344816" cy="1134790"/>
          </a:xfrm>
        </p:spPr>
        <p:txBody>
          <a:bodyPr>
            <a:normAutofit fontScale="90000"/>
          </a:bodyPr>
          <a:lstStyle/>
          <a:p>
            <a:pPr algn="just" eaLnBrk="1" hangingPunct="1">
              <a:defRPr/>
            </a:pPr>
            <a:r>
              <a:rPr lang="ru-RU" sz="2800" b="1" dirty="0">
                <a:solidFill>
                  <a:schemeClr val="tx2">
                    <a:lumMod val="10000"/>
                  </a:schemeClr>
                </a:solidFill>
                <a:effectLst/>
                <a:latin typeface="Times New Roman" pitchFamily="18" charset="0"/>
                <a:cs typeface="Times New Roman" pitchFamily="18" charset="0"/>
              </a:rPr>
              <a:t>Палетка царя Нармера . Символическое изображение покорения Нижнего Египта. Зелёный шифер. </a:t>
            </a:r>
            <a:r>
              <a:rPr lang="ru-RU" sz="2800" b="1" dirty="0" smtClean="0">
                <a:solidFill>
                  <a:schemeClr val="tx2">
                    <a:lumMod val="10000"/>
                  </a:schemeClr>
                </a:solidFill>
                <a:effectLst/>
                <a:latin typeface="Times New Roman" pitchFamily="18" charset="0"/>
                <a:cs typeface="Times New Roman" pitchFamily="18" charset="0"/>
              </a:rPr>
              <a:t/>
            </a:r>
            <a:br>
              <a:rPr lang="ru-RU" sz="2800" b="1" dirty="0" smtClean="0">
                <a:solidFill>
                  <a:schemeClr val="tx2">
                    <a:lumMod val="10000"/>
                  </a:schemeClr>
                </a:solidFill>
                <a:effectLst/>
                <a:latin typeface="Times New Roman" pitchFamily="18" charset="0"/>
                <a:cs typeface="Times New Roman" pitchFamily="18" charset="0"/>
              </a:rPr>
            </a:br>
            <a:r>
              <a:rPr lang="ru-RU" sz="2800" b="1" dirty="0" smtClean="0">
                <a:solidFill>
                  <a:schemeClr val="tx2">
                    <a:lumMod val="10000"/>
                  </a:schemeClr>
                </a:solidFill>
                <a:effectLst/>
                <a:latin typeface="Times New Roman" pitchFamily="18" charset="0"/>
                <a:cs typeface="Times New Roman" pitchFamily="18" charset="0"/>
              </a:rPr>
              <a:t>Около </a:t>
            </a:r>
            <a:r>
              <a:rPr lang="ru-RU" sz="2800" b="1" dirty="0">
                <a:solidFill>
                  <a:schemeClr val="tx2">
                    <a:lumMod val="10000"/>
                  </a:schemeClr>
                </a:solidFill>
                <a:effectLst/>
                <a:latin typeface="Times New Roman" pitchFamily="18" charset="0"/>
                <a:cs typeface="Times New Roman" pitchFamily="18" charset="0"/>
              </a:rPr>
              <a:t>3000 до н. э. Египетский музей</a:t>
            </a:r>
            <a:r>
              <a:rPr lang="ru-RU" sz="2800" b="1" dirty="0">
                <a:solidFill>
                  <a:schemeClr val="tx2">
                    <a:lumMod val="10000"/>
                  </a:schemeClr>
                </a:solidFill>
                <a:latin typeface="Times New Roman" pitchFamily="18" charset="0"/>
                <a:cs typeface="Times New Roman" pitchFamily="18" charset="0"/>
              </a:rPr>
              <a:t>. Каир.</a:t>
            </a:r>
            <a:endParaRPr lang="ru-RU" sz="2800" b="1" dirty="0" smtClean="0">
              <a:solidFill>
                <a:schemeClr val="tx2">
                  <a:lumMod val="10000"/>
                </a:schemeClr>
              </a:solidFill>
              <a:latin typeface="Times New Roman" pitchFamily="18" charset="0"/>
              <a:cs typeface="Times New Roman" pitchFamily="18" charset="0"/>
            </a:endParaRPr>
          </a:p>
        </p:txBody>
      </p:sp>
      <p:pic>
        <p:nvPicPr>
          <p:cNvPr id="56323" name="Picture 4" descr="18"/>
          <p:cNvPicPr>
            <a:picLocks noChangeAspect="1" noChangeArrowheads="1"/>
          </p:cNvPicPr>
          <p:nvPr/>
        </p:nvPicPr>
        <p:blipFill>
          <a:blip r:embed="rId2" cstate="print"/>
          <a:srcRect/>
          <a:stretch>
            <a:fillRect/>
          </a:stretch>
        </p:blipFill>
        <p:spPr bwMode="auto">
          <a:xfrm>
            <a:off x="1043608" y="1419622"/>
            <a:ext cx="2837829" cy="3580092"/>
          </a:xfrm>
          <a:prstGeom prst="rect">
            <a:avLst/>
          </a:prstGeom>
          <a:noFill/>
          <a:ln w="9525">
            <a:noFill/>
            <a:miter lim="800000"/>
            <a:headEnd/>
            <a:tailEnd/>
          </a:ln>
        </p:spPr>
      </p:pic>
      <p:pic>
        <p:nvPicPr>
          <p:cNvPr id="56324" name="Picture 5" descr="Плита (палетка) Нормера"/>
          <p:cNvPicPr>
            <a:picLocks noChangeAspect="1" noChangeArrowheads="1"/>
          </p:cNvPicPr>
          <p:nvPr/>
        </p:nvPicPr>
        <p:blipFill>
          <a:blip r:embed="rId3" cstate="print"/>
          <a:srcRect/>
          <a:stretch>
            <a:fillRect/>
          </a:stretch>
        </p:blipFill>
        <p:spPr bwMode="auto">
          <a:xfrm>
            <a:off x="5076056" y="1400175"/>
            <a:ext cx="3024336" cy="3597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23478"/>
            <a:ext cx="8540750" cy="529208"/>
          </a:xfrm>
        </p:spPr>
        <p:txBody>
          <a:bodyPr>
            <a:noAutofit/>
          </a:bodyPr>
          <a:lstStyle/>
          <a:p>
            <a:pPr algn="ctr">
              <a:defRPr/>
            </a:pPr>
            <a:r>
              <a:rPr lang="ru-RU" sz="3600" b="1" dirty="0" smtClean="0">
                <a:solidFill>
                  <a:srgbClr val="002060"/>
                </a:solidFill>
                <a:latin typeface="Times New Roman" pitchFamily="18" charset="0"/>
                <a:cs typeface="Times New Roman" pitchFamily="18" charset="0"/>
              </a:rPr>
              <a:t>Египетский рельеф</a:t>
            </a:r>
            <a:endParaRPr lang="ru-RU" sz="4000" b="1" dirty="0">
              <a:solidFill>
                <a:srgbClr val="002060"/>
              </a:solidFill>
              <a:latin typeface="Times New Roman" pitchFamily="18" charset="0"/>
              <a:cs typeface="Times New Roman" pitchFamily="18" charset="0"/>
            </a:endParaRPr>
          </a:p>
        </p:txBody>
      </p:sp>
      <p:sp>
        <p:nvSpPr>
          <p:cNvPr id="57347" name="Объект 2"/>
          <p:cNvSpPr>
            <a:spLocks noGrp="1"/>
          </p:cNvSpPr>
          <p:nvPr>
            <p:ph idx="1"/>
          </p:nvPr>
        </p:nvSpPr>
        <p:spPr>
          <a:xfrm>
            <a:off x="251520" y="627534"/>
            <a:ext cx="8568952" cy="4088482"/>
          </a:xfrm>
        </p:spPr>
        <p:txBody>
          <a:bodyPr>
            <a:normAutofit fontScale="85000" lnSpcReduction="20000"/>
          </a:bodyPr>
          <a:lstStyle/>
          <a:p>
            <a:pPr marL="0" indent="0">
              <a:buFont typeface="Arial" pitchFamily="34" charset="0"/>
              <a:buNone/>
            </a:pPr>
            <a:r>
              <a:rPr lang="ru-RU" sz="2000" dirty="0" smtClean="0">
                <a:effectLst/>
                <a:latin typeface="Times New Roman" pitchFamily="18" charset="0"/>
                <a:cs typeface="Times New Roman" pitchFamily="18" charset="0"/>
              </a:rPr>
              <a:t>    </a:t>
            </a:r>
            <a:r>
              <a:rPr lang="ru-RU" sz="2800" b="1" dirty="0" smtClean="0">
                <a:solidFill>
                  <a:srgbClr val="C00000"/>
                </a:solidFill>
                <a:effectLst/>
                <a:latin typeface="Times New Roman" pitchFamily="18" charset="0"/>
                <a:cs typeface="Times New Roman" pitchFamily="18" charset="0"/>
              </a:rPr>
              <a:t>Характерные особенности изобразительного канона: </a:t>
            </a:r>
            <a:endParaRPr lang="ru-RU" sz="2400" b="1" dirty="0" smtClean="0">
              <a:solidFill>
                <a:srgbClr val="C00000"/>
              </a:solidFill>
              <a:effectLst/>
              <a:latin typeface="Times New Roman" pitchFamily="18" charset="0"/>
              <a:cs typeface="Times New Roman" pitchFamily="18" charset="0"/>
            </a:endParaRPr>
          </a:p>
          <a:p>
            <a:pPr marL="0" indent="0" algn="just">
              <a:buFont typeface="Arial" pitchFamily="34" charset="0"/>
              <a:buNone/>
            </a:pPr>
            <a:r>
              <a:rPr lang="ru-RU" sz="2000" dirty="0" smtClean="0">
                <a:solidFill>
                  <a:schemeClr val="tx2">
                    <a:lumMod val="10000"/>
                  </a:schemeClr>
                </a:solidFill>
                <a:effectLst/>
                <a:latin typeface="Times New Roman" pitchFamily="18" charset="0"/>
                <a:cs typeface="Times New Roman" pitchFamily="18" charset="0"/>
              </a:rPr>
              <a:t>    </a:t>
            </a:r>
            <a:r>
              <a:rPr lang="ru-RU" sz="2000" b="1" dirty="0" smtClean="0">
                <a:solidFill>
                  <a:schemeClr val="tx2">
                    <a:lumMod val="10000"/>
                  </a:schemeClr>
                </a:solidFill>
                <a:effectLst/>
                <a:latin typeface="Times New Roman" pitchFamily="18" charset="0"/>
                <a:cs typeface="Times New Roman" pitchFamily="18" charset="0"/>
              </a:rPr>
              <a:t>1.Построчное размещение сюжетных сцен (разделение плоскости горизонтальные пояса),композиционная организация сцен (внутри поясов) на основе упорядоченности. С наибольшей ясностью этот принцип проступает в т.н. мотивах шествия, где фигуры движутся одна за другой, через одинаковые интервалы, с повторяющимися жестами.</a:t>
            </a:r>
          </a:p>
          <a:p>
            <a:pPr marL="0" indent="0" algn="just">
              <a:buFont typeface="Arial" pitchFamily="34" charset="0"/>
              <a:buNone/>
            </a:pPr>
            <a:r>
              <a:rPr lang="ru-RU" sz="2000" b="1" dirty="0" smtClean="0">
                <a:solidFill>
                  <a:schemeClr val="tx2">
                    <a:lumMod val="10000"/>
                  </a:schemeClr>
                </a:solidFill>
                <a:effectLst/>
                <a:latin typeface="Times New Roman" pitchFamily="18" charset="0"/>
                <a:cs typeface="Times New Roman" pitchFamily="18" charset="0"/>
              </a:rPr>
              <a:t>    2.Разномасштабность фигур. Так как фараон был главным действующим лицом в каждой композиции, то его, как, впрочем, и богов, изображали в больших размерах, чем все остальные фигуры. </a:t>
            </a:r>
          </a:p>
          <a:p>
            <a:pPr marL="0" indent="0" algn="just">
              <a:buFont typeface="Arial" pitchFamily="34" charset="0"/>
              <a:buNone/>
            </a:pPr>
            <a:r>
              <a:rPr lang="ru-RU" sz="2000" b="1" dirty="0" smtClean="0">
                <a:solidFill>
                  <a:schemeClr val="tx2">
                    <a:lumMod val="10000"/>
                  </a:schemeClr>
                </a:solidFill>
                <a:effectLst/>
                <a:latin typeface="Times New Roman" pitchFamily="18" charset="0"/>
                <a:cs typeface="Times New Roman" pitchFamily="18" charset="0"/>
              </a:rPr>
              <a:t>     3.Изображение человека - принцип распластывания фигуры на плоскости, когда голова и ноги изображались в профиль, а торс и глаз - в фас. Избирались самые четкие, ясно читаемые аспекты, органично соединенные силуэтом обобщающего типа и соотнесенные с двухмерной плоскостью.</a:t>
            </a:r>
          </a:p>
          <a:p>
            <a:pPr marL="0" indent="0" algn="just">
              <a:buFont typeface="Arial" pitchFamily="34" charset="0"/>
              <a:buNone/>
            </a:pPr>
            <a:r>
              <a:rPr lang="ru-RU" sz="2000" b="1" dirty="0" smtClean="0">
                <a:solidFill>
                  <a:schemeClr val="tx2">
                    <a:lumMod val="10000"/>
                  </a:schemeClr>
                </a:solidFill>
                <a:effectLst/>
                <a:latin typeface="Times New Roman" pitchFamily="18" charset="0"/>
                <a:cs typeface="Times New Roman" pitchFamily="18" charset="0"/>
              </a:rPr>
              <a:t>     4.Изображение предметов с различных точек зрения с помощью их вертикального расположения: то, что находится дальше, изображается на плоскости выше.</a:t>
            </a:r>
          </a:p>
          <a:p>
            <a:pPr marL="0" indent="0" algn="just">
              <a:buFont typeface="Arial" pitchFamily="34" charset="0"/>
              <a:buNone/>
            </a:pPr>
            <a:r>
              <a:rPr lang="ru-RU" sz="2000" b="1" dirty="0" smtClean="0">
                <a:solidFill>
                  <a:schemeClr val="tx2">
                    <a:lumMod val="10000"/>
                  </a:schemeClr>
                </a:solidFill>
                <a:effectLst/>
                <a:latin typeface="Times New Roman" pitchFamily="18" charset="0"/>
                <a:cs typeface="Times New Roman" pitchFamily="18" charset="0"/>
              </a:rPr>
              <a:t>     5.Единство изображений и иероглифических надписей.</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5148064" y="555526"/>
            <a:ext cx="3432175" cy="3995886"/>
          </a:xfrm>
        </p:spPr>
        <p:txBody>
          <a:bodyPr>
            <a:normAutofit fontScale="90000"/>
          </a:bodyPr>
          <a:lstStyle/>
          <a:p>
            <a:pPr eaLnBrk="1" hangingPunct="1"/>
            <a:r>
              <a:rPr lang="ru-RU" sz="2800" b="1" dirty="0" smtClean="0">
                <a:effectLst/>
                <a:latin typeface="Times New Roman" pitchFamily="18" charset="0"/>
                <a:cs typeface="Times New Roman" pitchFamily="18" charset="0"/>
              </a:rPr>
              <a:t/>
            </a:r>
            <a:br>
              <a:rPr lang="ru-RU" sz="2800" b="1" dirty="0" smtClean="0">
                <a:effectLst/>
                <a:latin typeface="Times New Roman" pitchFamily="18" charset="0"/>
                <a:cs typeface="Times New Roman" pitchFamily="18" charset="0"/>
              </a:rPr>
            </a:br>
            <a:r>
              <a:rPr lang="ru-RU" sz="2800" b="1" dirty="0" smtClean="0">
                <a:effectLst/>
                <a:latin typeface="Times New Roman" pitchFamily="18" charset="0"/>
                <a:cs typeface="Times New Roman" pitchFamily="18" charset="0"/>
              </a:rPr>
              <a:t/>
            </a:r>
            <a:br>
              <a:rPr lang="ru-RU" sz="2800" b="1" dirty="0" smtClean="0">
                <a:effectLst/>
                <a:latin typeface="Times New Roman" pitchFamily="18" charset="0"/>
                <a:cs typeface="Times New Roman" pitchFamily="18" charset="0"/>
              </a:rPr>
            </a:br>
            <a:r>
              <a:rPr lang="ru-RU" sz="2800" b="1" dirty="0" smtClean="0">
                <a:solidFill>
                  <a:srgbClr val="C00000"/>
                </a:solidFill>
                <a:effectLst/>
                <a:latin typeface="Times New Roman" pitchFamily="18" charset="0"/>
                <a:cs typeface="Times New Roman" pitchFamily="18" charset="0"/>
              </a:rPr>
              <a:t>Раскрашенный рельеф</a:t>
            </a:r>
            <a:r>
              <a:rPr lang="ru-RU" sz="2800" dirty="0" smtClean="0">
                <a:effectLst/>
                <a:latin typeface="Times New Roman" pitchFamily="18" charset="0"/>
                <a:cs typeface="Times New Roman" pitchFamily="18" charset="0"/>
              </a:rPr>
              <a:t/>
            </a:r>
            <a:br>
              <a:rPr lang="ru-RU" sz="2800" dirty="0" smtClean="0">
                <a:effectLst/>
                <a:latin typeface="Times New Roman" pitchFamily="18" charset="0"/>
                <a:cs typeface="Times New Roman" pitchFamily="18" charset="0"/>
              </a:rPr>
            </a:br>
            <a:r>
              <a:rPr lang="ru-RU" sz="2800" b="1" dirty="0" smtClean="0">
                <a:solidFill>
                  <a:schemeClr val="tx2">
                    <a:lumMod val="10000"/>
                  </a:schemeClr>
                </a:solidFill>
                <a:effectLst/>
                <a:latin typeface="Times New Roman" pitchFamily="18" charset="0"/>
                <a:cs typeface="Times New Roman" pitchFamily="18" charset="0"/>
              </a:rPr>
              <a:t>Рельеф</a:t>
            </a:r>
            <a:r>
              <a:rPr lang="ru-RU" sz="2800" dirty="0" smtClean="0">
                <a:solidFill>
                  <a:schemeClr val="tx2">
                    <a:lumMod val="10000"/>
                  </a:schemeClr>
                </a:solidFill>
                <a:effectLst/>
                <a:latin typeface="Times New Roman" pitchFamily="18" charset="0"/>
                <a:cs typeface="Times New Roman" pitchFamily="18" charset="0"/>
              </a:rPr>
              <a:t> — вид изобразительного искусства, один из основных видов скульптуры, в котором всё изображаемое создаётся с помощью объёмов, выступающих над плоскостью фона. </a:t>
            </a:r>
          </a:p>
        </p:txBody>
      </p:sp>
      <p:pic>
        <p:nvPicPr>
          <p:cNvPr id="58371" name="Picture 4" descr="58"/>
          <p:cNvPicPr>
            <a:picLocks noChangeAspect="1" noChangeArrowheads="1"/>
          </p:cNvPicPr>
          <p:nvPr/>
        </p:nvPicPr>
        <p:blipFill>
          <a:blip r:embed="rId2" cstate="print"/>
          <a:srcRect/>
          <a:stretch>
            <a:fillRect/>
          </a:stretch>
        </p:blipFill>
        <p:spPr bwMode="auto">
          <a:xfrm>
            <a:off x="683568" y="0"/>
            <a:ext cx="3888432" cy="51435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355976" y="2067694"/>
            <a:ext cx="4320480" cy="1578496"/>
          </a:xfrm>
        </p:spPr>
        <p:txBody>
          <a:bodyPr/>
          <a:lstStyle/>
          <a:p>
            <a:pPr algn="l" eaLnBrk="1" hangingPunct="1"/>
            <a:r>
              <a:rPr lang="ru-RU" sz="2800" b="1" dirty="0" smtClean="0">
                <a:solidFill>
                  <a:schemeClr val="tx2">
                    <a:lumMod val="10000"/>
                  </a:schemeClr>
                </a:solidFill>
                <a:effectLst/>
                <a:latin typeface="Times New Roman" pitchFamily="18" charset="0"/>
                <a:cs typeface="Times New Roman" pitchFamily="18" charset="0"/>
              </a:rPr>
              <a:t>Тутанхамон с женой в саду.</a:t>
            </a:r>
            <a:br>
              <a:rPr lang="ru-RU" sz="2800" b="1" dirty="0" smtClean="0">
                <a:solidFill>
                  <a:schemeClr val="tx2">
                    <a:lumMod val="10000"/>
                  </a:schemeClr>
                </a:solidFill>
                <a:effectLst/>
                <a:latin typeface="Times New Roman" pitchFamily="18" charset="0"/>
                <a:cs typeface="Times New Roman" pitchFamily="18" charset="0"/>
              </a:rPr>
            </a:br>
            <a:r>
              <a:rPr lang="ru-RU" sz="2800" b="1" dirty="0" smtClean="0">
                <a:solidFill>
                  <a:schemeClr val="tx2">
                    <a:lumMod val="10000"/>
                  </a:schemeClr>
                </a:solidFill>
                <a:effectLst/>
                <a:latin typeface="Times New Roman" pitchFamily="18" charset="0"/>
                <a:cs typeface="Times New Roman" pitchFamily="18" charset="0"/>
              </a:rPr>
              <a:t>Рельеф на крышке ларца из гробницы Тутанхамона</a:t>
            </a:r>
          </a:p>
        </p:txBody>
      </p:sp>
      <p:pic>
        <p:nvPicPr>
          <p:cNvPr id="59395" name="Picture 4" descr="Гробница Тутанх"/>
          <p:cNvPicPr>
            <a:picLocks noChangeAspect="1" noChangeArrowheads="1"/>
          </p:cNvPicPr>
          <p:nvPr/>
        </p:nvPicPr>
        <p:blipFill>
          <a:blip r:embed="rId2" cstate="print"/>
          <a:srcRect/>
          <a:stretch>
            <a:fillRect/>
          </a:stretch>
        </p:blipFill>
        <p:spPr bwMode="auto">
          <a:xfrm>
            <a:off x="683569" y="-2381"/>
            <a:ext cx="3528392" cy="51458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Объект 2"/>
          <p:cNvSpPr>
            <a:spLocks noGrp="1"/>
          </p:cNvSpPr>
          <p:nvPr>
            <p:ph idx="1"/>
          </p:nvPr>
        </p:nvSpPr>
        <p:spPr>
          <a:xfrm>
            <a:off x="611560" y="195486"/>
            <a:ext cx="8229600" cy="792088"/>
          </a:xfrm>
        </p:spPr>
        <p:txBody>
          <a:bodyPr>
            <a:noAutofit/>
          </a:bodyPr>
          <a:lstStyle/>
          <a:p>
            <a:pPr marL="0" indent="0" algn="ctr">
              <a:buFont typeface="Arial" pitchFamily="34" charset="0"/>
              <a:buNone/>
            </a:pPr>
            <a:r>
              <a:rPr lang="ru-RU" sz="4000" b="1" dirty="0" smtClean="0">
                <a:solidFill>
                  <a:schemeClr val="tx2">
                    <a:lumMod val="10000"/>
                  </a:schemeClr>
                </a:solidFill>
                <a:effectLst/>
                <a:latin typeface="Times New Roman" pitchFamily="18" charset="0"/>
                <a:cs typeface="Times New Roman" pitchFamily="18" charset="0"/>
              </a:rPr>
              <a:t>Живопись Египта</a:t>
            </a:r>
            <a:endParaRPr lang="ru-RU" sz="4000" b="1" dirty="0" smtClean="0">
              <a:solidFill>
                <a:schemeClr val="tx2">
                  <a:lumMod val="10000"/>
                </a:schemeClr>
              </a:solidFill>
              <a:effectLst/>
            </a:endParaRPr>
          </a:p>
        </p:txBody>
      </p:sp>
      <p:sp>
        <p:nvSpPr>
          <p:cNvPr id="3" name="Прямоугольник 2"/>
          <p:cNvSpPr/>
          <p:nvPr/>
        </p:nvSpPr>
        <p:spPr>
          <a:xfrm>
            <a:off x="1259632" y="771550"/>
            <a:ext cx="6448240" cy="523220"/>
          </a:xfrm>
          <a:prstGeom prst="rect">
            <a:avLst/>
          </a:prstGeom>
        </p:spPr>
        <p:txBody>
          <a:bodyPr wrap="none">
            <a:spAutoFit/>
          </a:bodyPr>
          <a:lstStyle/>
          <a:p>
            <a:r>
              <a:rPr lang="ru-RU" sz="2800" b="1" dirty="0" smtClean="0">
                <a:solidFill>
                  <a:srgbClr val="002060"/>
                </a:solidFill>
                <a:latin typeface="Times New Roman" pitchFamily="18" charset="0"/>
                <a:cs typeface="Times New Roman" pitchFamily="18" charset="0"/>
              </a:rPr>
              <a:t>Каноны в изобразительном искусстве:</a:t>
            </a:r>
            <a:endParaRPr lang="ru-RU" sz="2800" b="1" dirty="0">
              <a:solidFill>
                <a:srgbClr val="002060"/>
              </a:solidFill>
            </a:endParaRPr>
          </a:p>
        </p:txBody>
      </p:sp>
      <p:sp>
        <p:nvSpPr>
          <p:cNvPr id="4" name="Прямоугольник 3"/>
          <p:cNvSpPr/>
          <p:nvPr/>
        </p:nvSpPr>
        <p:spPr>
          <a:xfrm>
            <a:off x="611560" y="1419622"/>
            <a:ext cx="7992888" cy="2677656"/>
          </a:xfrm>
          <a:prstGeom prst="rect">
            <a:avLst/>
          </a:prstGeom>
        </p:spPr>
        <p:txBody>
          <a:bodyPr wrap="square">
            <a:spAutoFit/>
          </a:bodyPr>
          <a:lstStyle/>
          <a:p>
            <a:pPr>
              <a:defRPr/>
            </a:pPr>
            <a:r>
              <a:rPr lang="ru-RU" sz="2800" b="1" dirty="0">
                <a:solidFill>
                  <a:schemeClr val="tx1">
                    <a:lumMod val="85000"/>
                  </a:schemeClr>
                </a:solidFill>
                <a:latin typeface="Times New Roman" pitchFamily="18" charset="0"/>
                <a:cs typeface="Times New Roman" pitchFamily="18" charset="0"/>
              </a:rPr>
              <a:t>При изображении фигуры человека :</a:t>
            </a:r>
          </a:p>
          <a:p>
            <a:pPr>
              <a:buFont typeface="Wingdings" pitchFamily="2" charset="2"/>
              <a:buChar char="q"/>
              <a:defRPr/>
            </a:pPr>
            <a:r>
              <a:rPr lang="ru-RU" sz="2800" b="1" dirty="0">
                <a:solidFill>
                  <a:schemeClr val="tx1">
                    <a:lumMod val="85000"/>
                  </a:schemeClr>
                </a:solidFill>
                <a:latin typeface="Times New Roman" pitchFamily="18" charset="0"/>
                <a:cs typeface="Times New Roman" pitchFamily="18" charset="0"/>
              </a:rPr>
              <a:t> </a:t>
            </a:r>
            <a:r>
              <a:rPr lang="ru-RU" sz="2800" b="1" dirty="0" smtClean="0">
                <a:solidFill>
                  <a:schemeClr val="tx1">
                    <a:lumMod val="85000"/>
                  </a:schemeClr>
                </a:solidFill>
                <a:latin typeface="Times New Roman" pitchFamily="18" charset="0"/>
                <a:cs typeface="Times New Roman" pitchFamily="18" charset="0"/>
              </a:rPr>
              <a:t>отличался цвет кожи мужчины и женщины;</a:t>
            </a:r>
          </a:p>
          <a:p>
            <a:pPr>
              <a:buFont typeface="Wingdings" pitchFamily="2" charset="2"/>
              <a:buChar char="q"/>
              <a:defRPr/>
            </a:pPr>
            <a:r>
              <a:rPr lang="ru-RU" sz="2800" b="1" dirty="0">
                <a:solidFill>
                  <a:schemeClr val="tx1">
                    <a:lumMod val="85000"/>
                  </a:schemeClr>
                </a:solidFill>
                <a:latin typeface="Times New Roman" pitchFamily="18" charset="0"/>
                <a:cs typeface="Times New Roman" pitchFamily="18" charset="0"/>
              </a:rPr>
              <a:t> </a:t>
            </a:r>
            <a:r>
              <a:rPr lang="ru-RU" sz="2800" b="1" dirty="0" smtClean="0">
                <a:solidFill>
                  <a:schemeClr val="tx1">
                    <a:lumMod val="85000"/>
                  </a:schemeClr>
                </a:solidFill>
                <a:latin typeface="Times New Roman" pitchFamily="18" charset="0"/>
                <a:cs typeface="Times New Roman" pitchFamily="18" charset="0"/>
              </a:rPr>
              <a:t>использовалось  сочетание разных ракурсов: голова в профиль, глаз в фас, </a:t>
            </a:r>
            <a:br>
              <a:rPr lang="ru-RU" sz="2800" b="1" dirty="0" smtClean="0">
                <a:solidFill>
                  <a:schemeClr val="tx1">
                    <a:lumMod val="85000"/>
                  </a:schemeClr>
                </a:solidFill>
                <a:latin typeface="Times New Roman" pitchFamily="18" charset="0"/>
                <a:cs typeface="Times New Roman" pitchFamily="18" charset="0"/>
              </a:rPr>
            </a:br>
            <a:r>
              <a:rPr lang="ru-RU" sz="2800" b="1" dirty="0" smtClean="0">
                <a:solidFill>
                  <a:schemeClr val="tx1">
                    <a:lumMod val="85000"/>
                  </a:schemeClr>
                </a:solidFill>
                <a:latin typeface="Times New Roman" pitchFamily="18" charset="0"/>
                <a:cs typeface="Times New Roman" pitchFamily="18" charset="0"/>
              </a:rPr>
              <a:t>плечи в фас, руки и ноги - в профиль;</a:t>
            </a:r>
          </a:p>
          <a:p>
            <a:pPr>
              <a:buFont typeface="Wingdings" pitchFamily="2" charset="2"/>
              <a:buChar char="q"/>
              <a:defRPr/>
            </a:pPr>
            <a:r>
              <a:rPr lang="ru-RU" sz="2800" b="1" dirty="0">
                <a:solidFill>
                  <a:schemeClr val="tx1">
                    <a:lumMod val="85000"/>
                  </a:schemeClr>
                </a:solidFill>
                <a:latin typeface="Times New Roman" pitchFamily="18" charset="0"/>
                <a:cs typeface="Times New Roman" pitchFamily="18" charset="0"/>
              </a:rPr>
              <a:t> </a:t>
            </a:r>
            <a:r>
              <a:rPr lang="ru-RU" sz="2800" b="1" dirty="0" smtClean="0">
                <a:solidFill>
                  <a:schemeClr val="tx1">
                    <a:lumMod val="85000"/>
                  </a:schemeClr>
                </a:solidFill>
                <a:latin typeface="Times New Roman" pitchFamily="18" charset="0"/>
                <a:cs typeface="Times New Roman" pitchFamily="18" charset="0"/>
              </a:rPr>
              <a:t>размер фигуры указывал на бога и фараона.</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4" descr="храм Хатшепсут"/>
          <p:cNvPicPr>
            <a:picLocks noChangeAspect="1" noChangeArrowheads="1"/>
          </p:cNvPicPr>
          <p:nvPr/>
        </p:nvPicPr>
        <p:blipFill>
          <a:blip r:embed="rId2" cstate="print"/>
          <a:srcRect/>
          <a:stretch>
            <a:fillRect/>
          </a:stretch>
        </p:blipFill>
        <p:spPr bwMode="auto">
          <a:xfrm>
            <a:off x="395536" y="555526"/>
            <a:ext cx="8397949" cy="43892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Прямоугольник 2"/>
          <p:cNvSpPr/>
          <p:nvPr/>
        </p:nvSpPr>
        <p:spPr>
          <a:xfrm>
            <a:off x="3851920" y="123478"/>
            <a:ext cx="1252843" cy="461665"/>
          </a:xfrm>
          <a:prstGeom prst="rect">
            <a:avLst/>
          </a:prstGeom>
        </p:spPr>
        <p:txBody>
          <a:bodyPr wrap="none">
            <a:spAutoFit/>
          </a:bodyPr>
          <a:lstStyle/>
          <a:p>
            <a:r>
              <a:rPr lang="ru-RU" sz="2400" b="1" dirty="0" smtClean="0">
                <a:solidFill>
                  <a:schemeClr val="tx2">
                    <a:lumMod val="10000"/>
                  </a:schemeClr>
                </a:solidFill>
                <a:latin typeface="Times New Roman" pitchFamily="18" charset="0"/>
                <a:cs typeface="Times New Roman" pitchFamily="18" charset="0"/>
              </a:rPr>
              <a:t>Фрески</a:t>
            </a:r>
            <a:endParaRPr lang="ru-RU" sz="2400" b="1" dirty="0">
              <a:solidFill>
                <a:schemeClr val="tx2">
                  <a:lumMod val="10000"/>
                </a:schemeClr>
              </a:solidFill>
            </a:endParaRPr>
          </a:p>
        </p:txBody>
      </p:sp>
      <p:pic>
        <p:nvPicPr>
          <p:cNvPr id="4" name="Picture 4" descr="Древний-Египет"/>
          <p:cNvPicPr>
            <a:picLocks noChangeAspect="1" noChangeArrowheads="1"/>
          </p:cNvPicPr>
          <p:nvPr/>
        </p:nvPicPr>
        <p:blipFill>
          <a:blip r:embed="rId3" cstate="print"/>
          <a:srcRect/>
          <a:stretch>
            <a:fillRect/>
          </a:stretch>
        </p:blipFill>
        <p:spPr bwMode="auto">
          <a:xfrm>
            <a:off x="2987824" y="555526"/>
            <a:ext cx="2962001" cy="43582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ppt_x"/>
                                          </p:val>
                                        </p:tav>
                                        <p:tav tm="100000">
                                          <p:val>
                                            <p:strVal val="#ppt_x"/>
                                          </p:val>
                                        </p:tav>
                                      </p:tavLst>
                                    </p:anim>
                                    <p:anim calcmode="lin" valueType="num">
                                      <p:cBhvr additive="base">
                                        <p:cTn id="8" dur="500" fill="hold"/>
                                        <p:tgtEl>
                                          <p:spTgt spid="645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64514"/>
                                        </p:tgtEl>
                                        <p:attrNameLst>
                                          <p:attrName>ppt_x</p:attrName>
                                        </p:attrNameLst>
                                      </p:cBhvr>
                                      <p:tavLst>
                                        <p:tav tm="0">
                                          <p:val>
                                            <p:strVal val="ppt_x"/>
                                          </p:val>
                                        </p:tav>
                                        <p:tav tm="100000">
                                          <p:val>
                                            <p:strVal val="ppt_x"/>
                                          </p:val>
                                        </p:tav>
                                      </p:tavLst>
                                    </p:anim>
                                    <p:anim calcmode="lin" valueType="num">
                                      <p:cBhvr additive="base">
                                        <p:cTn id="13" dur="500"/>
                                        <p:tgtEl>
                                          <p:spTgt spid="64514"/>
                                        </p:tgtEl>
                                        <p:attrNameLst>
                                          <p:attrName>ppt_y</p:attrName>
                                        </p:attrNameLst>
                                      </p:cBhvr>
                                      <p:tavLst>
                                        <p:tav tm="0">
                                          <p:val>
                                            <p:strVal val="ppt_y"/>
                                          </p:val>
                                        </p:tav>
                                        <p:tav tm="100000">
                                          <p:val>
                                            <p:strVal val="1+ppt_h/2"/>
                                          </p:val>
                                        </p:tav>
                                      </p:tavLst>
                                    </p:anim>
                                    <p:set>
                                      <p:cBhvr>
                                        <p:cTn id="14" dur="1" fill="hold">
                                          <p:stCondLst>
                                            <p:cond delay="499"/>
                                          </p:stCondLst>
                                        </p:cTn>
                                        <p:tgtEl>
                                          <p:spTgt spid="645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xit" presetSubtype="10" fill="hold" nodeType="clickEffect">
                                  <p:stCondLst>
                                    <p:cond delay="0"/>
                                  </p:stCondLst>
                                  <p:childTnLst>
                                    <p:animEffect transition="out" filter="blinds(horizontal)">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301625" y="195486"/>
            <a:ext cx="8540750" cy="776064"/>
          </a:xfrm>
        </p:spPr>
        <p:txBody>
          <a:bodyPr>
            <a:normAutofit/>
          </a:bodyPr>
          <a:lstStyle/>
          <a:p>
            <a:pPr algn="ctr" eaLnBrk="1" fontAlgn="auto" hangingPunct="1">
              <a:spcAft>
                <a:spcPts val="0"/>
              </a:spcAft>
              <a:defRPr/>
            </a:pPr>
            <a:r>
              <a:rPr lang="ru-RU" sz="2000" b="1" dirty="0">
                <a:solidFill>
                  <a:schemeClr val="accent4">
                    <a:lumMod val="10000"/>
                  </a:schemeClr>
                </a:solidFill>
                <a:effectLst/>
                <a:latin typeface="Times New Roman" pitchFamily="18" charset="0"/>
                <a:cs typeface="Times New Roman" pitchFamily="18" charset="0"/>
              </a:rPr>
              <a:t>«Охота фараона». Фрагмент росписи из гробницы в Фивах. Клеевая живопись. Конец 15 в. до н. э. Британский музей. Лондон.</a:t>
            </a:r>
            <a:endParaRPr lang="ru-RU" sz="2000" b="1" dirty="0">
              <a:solidFill>
                <a:schemeClr val="bg2">
                  <a:lumMod val="10000"/>
                </a:schemeClr>
              </a:solidFill>
              <a:effectLst/>
              <a:latin typeface="Times New Roman" pitchFamily="18" charset="0"/>
              <a:cs typeface="Times New Roman" pitchFamily="18" charset="0"/>
            </a:endParaRPr>
          </a:p>
        </p:txBody>
      </p:sp>
      <p:sp>
        <p:nvSpPr>
          <p:cNvPr id="3" name="Объект 2"/>
          <p:cNvSpPr>
            <a:spLocks noGrp="1"/>
          </p:cNvSpPr>
          <p:nvPr>
            <p:ph sz="half" idx="2"/>
          </p:nvPr>
        </p:nvSpPr>
        <p:spPr>
          <a:xfrm>
            <a:off x="5292080" y="1203598"/>
            <a:ext cx="3499047" cy="3374231"/>
          </a:xfrm>
        </p:spPr>
        <p:txBody>
          <a:bodyPr>
            <a:normAutofit lnSpcReduction="10000"/>
          </a:bodyPr>
          <a:lstStyle/>
          <a:p>
            <a:pPr>
              <a:buFont typeface="Arial" charset="0"/>
              <a:buChar char="►"/>
              <a:defRPr/>
            </a:pPr>
            <a:r>
              <a:rPr lang="ru-RU" b="1" dirty="0" smtClean="0">
                <a:solidFill>
                  <a:srgbClr val="002060"/>
                </a:solidFill>
                <a:effectLst/>
                <a:latin typeface="Times New Roman" pitchFamily="18" charset="0"/>
                <a:cs typeface="Times New Roman" pitchFamily="18" charset="0"/>
              </a:rPr>
              <a:t>В </a:t>
            </a:r>
            <a:r>
              <a:rPr lang="ru-RU" b="1" dirty="0">
                <a:solidFill>
                  <a:srgbClr val="002060"/>
                </a:solidFill>
                <a:effectLst/>
                <a:latin typeface="Times New Roman" pitchFamily="18" charset="0"/>
                <a:cs typeface="Times New Roman" pitchFamily="18" charset="0"/>
              </a:rPr>
              <a:t>росписях использовались минеральные краски: охра красная, охра желтая, зеленая — тертый малахит, синяя — лазурит, и черная — сажа. </a:t>
            </a:r>
            <a:endParaRPr lang="ru-RU" b="1" dirty="0">
              <a:solidFill>
                <a:srgbClr val="002060"/>
              </a:solidFill>
              <a:latin typeface="Times New Roman" pitchFamily="18" charset="0"/>
              <a:cs typeface="Times New Roman" pitchFamily="18" charset="0"/>
            </a:endParaRPr>
          </a:p>
        </p:txBody>
      </p:sp>
      <p:pic>
        <p:nvPicPr>
          <p:cNvPr id="66565" name="Picture 4" descr="фреска в гробнице"/>
          <p:cNvPicPr>
            <a:picLocks noChangeAspect="1" noChangeArrowheads="1"/>
          </p:cNvPicPr>
          <p:nvPr/>
        </p:nvPicPr>
        <p:blipFill>
          <a:blip r:embed="rId2" cstate="print"/>
          <a:srcRect/>
          <a:stretch>
            <a:fillRect/>
          </a:stretch>
        </p:blipFill>
        <p:spPr bwMode="auto">
          <a:xfrm>
            <a:off x="395536" y="1131590"/>
            <a:ext cx="4322413" cy="35893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16669"/>
            <a:ext cx="8540750" cy="857250"/>
          </a:xfrm>
        </p:spPr>
        <p:txBody>
          <a:bodyPr>
            <a:normAutofit fontScale="90000"/>
          </a:bodyPr>
          <a:lstStyle/>
          <a:p>
            <a:pPr algn="ctr">
              <a:defRPr/>
            </a:pPr>
            <a:r>
              <a:rPr lang="ru-RU" sz="2400" b="1" dirty="0" smtClean="0">
                <a:solidFill>
                  <a:schemeClr val="accent4">
                    <a:lumMod val="10000"/>
                  </a:schemeClr>
                </a:solidFill>
                <a:effectLst/>
                <a:latin typeface="Times New Roman" pitchFamily="18" charset="0"/>
                <a:cs typeface="Times New Roman" pitchFamily="18" charset="0"/>
              </a:rPr>
              <a:t>«Знатная египтянка за туалетом». Фрагмент росписи Джесеркарасенеба в Фивах. Клеевая живопись. Конец 15 в. до н. э.</a:t>
            </a:r>
            <a:endParaRPr lang="ru-RU" sz="2400" b="1" dirty="0">
              <a:solidFill>
                <a:schemeClr val="accent4">
                  <a:lumMod val="10000"/>
                </a:schemeClr>
              </a:solidFill>
              <a:effectLst/>
              <a:latin typeface="Times New Roman" pitchFamily="18" charset="0"/>
              <a:cs typeface="Times New Roman" pitchFamily="18" charset="0"/>
            </a:endParaRPr>
          </a:p>
        </p:txBody>
      </p:sp>
      <p:pic>
        <p:nvPicPr>
          <p:cNvPr id="67587" name="Объект 3"/>
          <p:cNvPicPr>
            <a:picLocks noGrp="1" noChangeAspect="1"/>
          </p:cNvPicPr>
          <p:nvPr>
            <p:ph sz="half" idx="1"/>
          </p:nvPr>
        </p:nvPicPr>
        <p:blipFill>
          <a:blip r:embed="rId2" cstate="print"/>
          <a:srcRect/>
          <a:stretch>
            <a:fillRect/>
          </a:stretch>
        </p:blipFill>
        <p:spPr>
          <a:xfrm>
            <a:off x="179512" y="915566"/>
            <a:ext cx="4843463" cy="38621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7588" name="Объект 4"/>
          <p:cNvSpPr>
            <a:spLocks noGrp="1"/>
          </p:cNvSpPr>
          <p:nvPr>
            <p:ph sz="half" idx="2"/>
          </p:nvPr>
        </p:nvSpPr>
        <p:spPr>
          <a:xfrm>
            <a:off x="4932040" y="843558"/>
            <a:ext cx="4032448" cy="3888432"/>
          </a:xfrm>
        </p:spPr>
        <p:txBody>
          <a:bodyPr>
            <a:noAutofit/>
          </a:bodyPr>
          <a:lstStyle/>
          <a:p>
            <a:r>
              <a:rPr lang="ru-RU" sz="1400" b="1" dirty="0" smtClean="0">
                <a:solidFill>
                  <a:schemeClr val="tx2">
                    <a:lumMod val="10000"/>
                  </a:schemeClr>
                </a:solidFill>
                <a:effectLst/>
                <a:latin typeface="Times New Roman" pitchFamily="18" charset="0"/>
                <a:cs typeface="Times New Roman" pitchFamily="18" charset="0"/>
              </a:rPr>
              <a:t>Клеевая живопись </a:t>
            </a:r>
            <a:r>
              <a:rPr lang="ru-RU" sz="1400" b="1" dirty="0" smtClean="0">
                <a:solidFill>
                  <a:srgbClr val="002060"/>
                </a:solidFill>
                <a:effectLst/>
                <a:latin typeface="Times New Roman" pitchFamily="18" charset="0"/>
                <a:cs typeface="Times New Roman" pitchFamily="18" charset="0"/>
              </a:rPr>
              <a:t>- техника живописи, в которой связующим веществом красок является клей (растительный или животный). В клеевой живописи краски кроющие, непрозрачные, живописная поверхность - матовая. Большое содержание клея в краске приводит к блеску поверхности, краски приобретают повышенную интенсивность. Живопись теряет прочность при недостатке или избытке клея. В данной технике выполнялись роспись египетских саркофагов и погребальных пелен, живопись Древнего Востока и средневековых Средней Азии, Индии, Китая и Японии, настенные росписи 17 в. в России, росписи 2-й половины 18—19 вв. в общественных зданиях, дворцах и церквах Европы и Америки.</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267494"/>
            <a:ext cx="8568952" cy="848072"/>
          </a:xfrm>
        </p:spPr>
        <p:txBody>
          <a:bodyPr>
            <a:noAutofit/>
          </a:bodyPr>
          <a:lstStyle/>
          <a:p>
            <a:pPr eaLnBrk="1" fontAlgn="auto" hangingPunct="1">
              <a:spcAft>
                <a:spcPts val="0"/>
              </a:spcAft>
              <a:defRPr/>
            </a:pPr>
            <a:r>
              <a:rPr lang="ru-RU" sz="2800" b="1" dirty="0" smtClean="0">
                <a:solidFill>
                  <a:srgbClr val="002060"/>
                </a:solidFill>
                <a:latin typeface="Times New Roman" pitchFamily="18" charset="0"/>
                <a:cs typeface="Times New Roman" pitchFamily="18" charset="0"/>
              </a:rPr>
              <a:t>«</a:t>
            </a:r>
            <a:r>
              <a:rPr lang="ru-RU" sz="2800" b="1" dirty="0">
                <a:solidFill>
                  <a:srgbClr val="002060"/>
                </a:solidFill>
                <a:latin typeface="Times New Roman" pitchFamily="18" charset="0"/>
                <a:cs typeface="Times New Roman" pitchFamily="18" charset="0"/>
              </a:rPr>
              <a:t>Медумские гуси». Фрагмент росписи с изображением гусей из гробницы зодчего Нефермаат, и его жены </a:t>
            </a:r>
            <a:r>
              <a:rPr lang="ru-RU" sz="2800" b="1" dirty="0" smtClean="0">
                <a:solidFill>
                  <a:srgbClr val="002060"/>
                </a:solidFill>
                <a:latin typeface="Times New Roman" pitchFamily="18" charset="0"/>
                <a:cs typeface="Times New Roman" pitchFamily="18" charset="0"/>
              </a:rPr>
              <a:t>Итет</a:t>
            </a:r>
            <a:endParaRPr lang="ru-RU" sz="2800" dirty="0">
              <a:solidFill>
                <a:srgbClr val="002060"/>
              </a:solidFill>
              <a:latin typeface="Times New Roman" pitchFamily="18" charset="0"/>
              <a:cs typeface="Times New Roman" pitchFamily="18" charset="0"/>
            </a:endParaRPr>
          </a:p>
        </p:txBody>
      </p:sp>
      <p:pic>
        <p:nvPicPr>
          <p:cNvPr id="68611" name="Объект 3"/>
          <p:cNvPicPr>
            <a:picLocks noGrp="1" noChangeAspect="1"/>
          </p:cNvPicPr>
          <p:nvPr>
            <p:ph idx="1"/>
          </p:nvPr>
        </p:nvPicPr>
        <p:blipFill>
          <a:blip r:embed="rId2" cstate="print"/>
          <a:srcRect/>
          <a:stretch>
            <a:fillRect/>
          </a:stretch>
        </p:blipFill>
        <p:spPr>
          <a:xfrm>
            <a:off x="0" y="1635646"/>
            <a:ext cx="9080508" cy="2736303"/>
          </a:xfrm>
        </p:spPr>
      </p:pic>
      <p:pic>
        <p:nvPicPr>
          <p:cNvPr id="4" name="Picture 5" descr="Роспись гробницы писца"/>
          <p:cNvPicPr>
            <a:picLocks noChangeAspect="1" noChangeArrowheads="1"/>
          </p:cNvPicPr>
          <p:nvPr/>
        </p:nvPicPr>
        <p:blipFill>
          <a:blip r:embed="rId3" cstate="print"/>
          <a:srcRect/>
          <a:stretch>
            <a:fillRect/>
          </a:stretch>
        </p:blipFill>
        <p:spPr bwMode="auto">
          <a:xfrm>
            <a:off x="2267744" y="1131590"/>
            <a:ext cx="4396802" cy="37169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Заголовок 2"/>
          <p:cNvSpPr>
            <a:spLocks noGrp="1"/>
          </p:cNvSpPr>
          <p:nvPr>
            <p:ph type="title"/>
          </p:nvPr>
        </p:nvSpPr>
        <p:spPr>
          <a:xfrm>
            <a:off x="4860032" y="1635646"/>
            <a:ext cx="3744416" cy="1189856"/>
          </a:xfrm>
        </p:spPr>
        <p:txBody>
          <a:bodyPr>
            <a:noAutofit/>
          </a:bodyPr>
          <a:lstStyle/>
          <a:p>
            <a:pPr algn="ctr" eaLnBrk="1" hangingPunct="1"/>
            <a:r>
              <a:rPr lang="ru-RU" sz="3600" b="1" dirty="0" smtClean="0">
                <a:solidFill>
                  <a:srgbClr val="002060"/>
                </a:solidFill>
                <a:effectLst/>
                <a:latin typeface="Times New Roman" pitchFamily="18" charset="0"/>
                <a:cs typeface="Times New Roman" pitchFamily="18" charset="0"/>
              </a:rPr>
              <a:t>Гробница  </a:t>
            </a:r>
            <a:br>
              <a:rPr lang="ru-RU" sz="3600" b="1" dirty="0" smtClean="0">
                <a:solidFill>
                  <a:srgbClr val="002060"/>
                </a:solidFill>
                <a:effectLst/>
                <a:latin typeface="Times New Roman" pitchFamily="18" charset="0"/>
                <a:cs typeface="Times New Roman" pitchFamily="18" charset="0"/>
              </a:rPr>
            </a:br>
            <a:r>
              <a:rPr lang="ru-RU" sz="3600" b="1" dirty="0" smtClean="0">
                <a:solidFill>
                  <a:srgbClr val="002060"/>
                </a:solidFill>
                <a:effectLst/>
                <a:latin typeface="Times New Roman" pitchFamily="18" charset="0"/>
                <a:cs typeface="Times New Roman" pitchFamily="18" charset="0"/>
              </a:rPr>
              <a:t>Тутанхамона</a:t>
            </a:r>
            <a:endParaRPr lang="ru-RU" sz="3200" b="1" dirty="0" smtClean="0">
              <a:solidFill>
                <a:srgbClr val="002060"/>
              </a:solidFill>
              <a:effectLst/>
              <a:latin typeface="Times New Roman" pitchFamily="18" charset="0"/>
              <a:cs typeface="Times New Roman" pitchFamily="18" charset="0"/>
            </a:endParaRPr>
          </a:p>
        </p:txBody>
      </p:sp>
      <p:pic>
        <p:nvPicPr>
          <p:cNvPr id="3" name="Picture 4" descr="60"/>
          <p:cNvPicPr>
            <a:picLocks noChangeAspect="1" noChangeArrowheads="1"/>
          </p:cNvPicPr>
          <p:nvPr/>
        </p:nvPicPr>
        <p:blipFill>
          <a:blip r:embed="rId2" cstate="print"/>
          <a:srcRect/>
          <a:stretch>
            <a:fillRect/>
          </a:stretch>
        </p:blipFill>
        <p:spPr bwMode="auto">
          <a:xfrm>
            <a:off x="755576" y="123478"/>
            <a:ext cx="3653139" cy="48965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Объект 2"/>
          <p:cNvSpPr>
            <a:spLocks noGrp="1"/>
          </p:cNvSpPr>
          <p:nvPr>
            <p:ph idx="1"/>
          </p:nvPr>
        </p:nvSpPr>
        <p:spPr>
          <a:xfrm>
            <a:off x="395536" y="843558"/>
            <a:ext cx="8229600" cy="3429000"/>
          </a:xfrm>
        </p:spPr>
        <p:txBody>
          <a:bodyPr>
            <a:normAutofit lnSpcReduction="10000"/>
          </a:bodyPr>
          <a:lstStyle/>
          <a:p>
            <a:pPr marL="0" indent="0" algn="ctr">
              <a:buFont typeface="Arial" pitchFamily="34" charset="0"/>
              <a:buNone/>
            </a:pPr>
            <a:r>
              <a:rPr lang="ru-RU" sz="5400" dirty="0" smtClean="0">
                <a:solidFill>
                  <a:srgbClr val="FFC000"/>
                </a:solidFill>
                <a:effectLst/>
                <a:latin typeface="Times New Roman" pitchFamily="18" charset="0"/>
                <a:cs typeface="Times New Roman" pitchFamily="18" charset="0"/>
              </a:rPr>
              <a:t>Архитектура Египта:</a:t>
            </a:r>
          </a:p>
          <a:p>
            <a:pPr marL="0" indent="0" algn="ctr">
              <a:buFont typeface="Arial" pitchFamily="34" charset="0"/>
              <a:buNone/>
            </a:pPr>
            <a:r>
              <a:rPr lang="ru-RU" sz="5400" dirty="0" smtClean="0">
                <a:solidFill>
                  <a:srgbClr val="002060"/>
                </a:solidFill>
                <a:effectLst/>
                <a:latin typeface="Times New Roman" pitchFamily="18" charset="0"/>
                <a:cs typeface="Times New Roman" pitchFamily="18" charset="0"/>
              </a:rPr>
              <a:t>пирамиды, дворцы, храмы, гробницы, обелиски, стелы.</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267494"/>
            <a:ext cx="8534400" cy="4572000"/>
          </a:xfrm>
        </p:spPr>
        <p:txBody>
          <a:bodyPr>
            <a:normAutofit lnSpcReduction="10000"/>
          </a:bodyPr>
          <a:lstStyle/>
          <a:p>
            <a:pPr marL="18288" indent="0" algn="ctr" eaLnBrk="1" fontAlgn="auto" hangingPunct="1">
              <a:spcAft>
                <a:spcPts val="0"/>
              </a:spcAft>
              <a:buFont typeface="Wingdings" pitchFamily="2" charset="2"/>
              <a:buNone/>
              <a:defRPr/>
            </a:pPr>
            <a:r>
              <a:rPr lang="ru-RU" sz="4400" dirty="0">
                <a:effectLst/>
                <a:latin typeface="Times New Roman" pitchFamily="18" charset="0"/>
                <a:cs typeface="Times New Roman" pitchFamily="18" charset="0"/>
              </a:rPr>
              <a:t>Британский археолог Говард Картер, обнаруживший в 1922 году гробницу юного владыки Египта, был поражен теми сокровищами, которые вместе с фараоном отправились в загробный мир.</a:t>
            </a:r>
            <a:endParaRPr lang="ru-RU" sz="4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95536" y="2067694"/>
            <a:ext cx="4168775" cy="685800"/>
          </a:xfrm>
        </p:spPr>
        <p:txBody>
          <a:bodyPr>
            <a:normAutofit fontScale="90000"/>
          </a:bodyPr>
          <a:lstStyle/>
          <a:p>
            <a:pPr eaLnBrk="1" hangingPunct="1"/>
            <a:r>
              <a:rPr lang="ru-RU" dirty="0" smtClean="0">
                <a:solidFill>
                  <a:srgbClr val="002060"/>
                </a:solidFill>
                <a:effectLst/>
                <a:latin typeface="Times New Roman" pitchFamily="18" charset="0"/>
                <a:cs typeface="Times New Roman" pitchFamily="18" charset="0"/>
              </a:rPr>
              <a:t>Внешний саркофаг</a:t>
            </a:r>
          </a:p>
        </p:txBody>
      </p:sp>
      <p:pic>
        <p:nvPicPr>
          <p:cNvPr id="74755" name="Picture 4" descr="61"/>
          <p:cNvPicPr>
            <a:picLocks noChangeAspect="1" noChangeArrowheads="1"/>
          </p:cNvPicPr>
          <p:nvPr/>
        </p:nvPicPr>
        <p:blipFill>
          <a:blip r:embed="rId2" cstate="print"/>
          <a:srcRect/>
          <a:stretch>
            <a:fillRect/>
          </a:stretch>
        </p:blipFill>
        <p:spPr bwMode="auto">
          <a:xfrm>
            <a:off x="4716016" y="-1"/>
            <a:ext cx="3947314" cy="5133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105400" y="1707654"/>
            <a:ext cx="4038600" cy="1226418"/>
          </a:xfrm>
        </p:spPr>
        <p:txBody>
          <a:bodyPr>
            <a:normAutofit fontScale="90000"/>
          </a:bodyPr>
          <a:lstStyle/>
          <a:p>
            <a:pPr eaLnBrk="1" fontAlgn="auto" hangingPunct="1">
              <a:spcAft>
                <a:spcPts val="0"/>
              </a:spcAft>
              <a:defRPr/>
            </a:pPr>
            <a:r>
              <a:rPr lang="ru-RU" dirty="0" smtClean="0">
                <a:solidFill>
                  <a:srgbClr val="002060"/>
                </a:solidFill>
                <a:latin typeface="Times New Roman" pitchFamily="18" charset="0"/>
                <a:cs typeface="Times New Roman" pitchFamily="18" charset="0"/>
              </a:rPr>
              <a:t>Внутренний саркофаг</a:t>
            </a:r>
            <a:endParaRPr lang="ru-RU" dirty="0">
              <a:solidFill>
                <a:srgbClr val="002060"/>
              </a:solidFill>
              <a:latin typeface="Times New Roman" pitchFamily="18" charset="0"/>
              <a:cs typeface="Times New Roman" pitchFamily="18" charset="0"/>
            </a:endParaRPr>
          </a:p>
        </p:txBody>
      </p:sp>
      <p:pic>
        <p:nvPicPr>
          <p:cNvPr id="75779" name="Объект 3"/>
          <p:cNvPicPr>
            <a:picLocks noGrp="1" noChangeAspect="1"/>
          </p:cNvPicPr>
          <p:nvPr>
            <p:ph idx="1"/>
          </p:nvPr>
        </p:nvPicPr>
        <p:blipFill>
          <a:blip r:embed="rId2" cstate="print"/>
          <a:srcRect/>
          <a:stretch>
            <a:fillRect/>
          </a:stretch>
        </p:blipFill>
        <p:spPr>
          <a:xfrm>
            <a:off x="827583" y="0"/>
            <a:ext cx="3596821" cy="5143500"/>
          </a:xfr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800600" y="1059582"/>
            <a:ext cx="4343400" cy="2914650"/>
          </a:xfrm>
        </p:spPr>
        <p:txBody>
          <a:bodyPr/>
          <a:lstStyle/>
          <a:p>
            <a:pPr eaLnBrk="1" fontAlgn="auto" hangingPunct="1">
              <a:spcAft>
                <a:spcPts val="0"/>
              </a:spcAft>
              <a:defRPr/>
            </a:pPr>
            <a:r>
              <a:rPr lang="ru-RU" sz="2800" b="1" dirty="0">
                <a:solidFill>
                  <a:srgbClr val="002060"/>
                </a:solidFill>
                <a:effectLst/>
                <a:latin typeface="Times New Roman" pitchFamily="18" charset="0"/>
                <a:cs typeface="Times New Roman" pitchFamily="18" charset="0"/>
              </a:rPr>
              <a:t>Погребальная маска Тутанхамона, который знаменит лишь благодаря своей гробнице, а не своим деяниям</a:t>
            </a:r>
            <a:br>
              <a:rPr lang="ru-RU" sz="2800" b="1" dirty="0">
                <a:solidFill>
                  <a:srgbClr val="002060"/>
                </a:solidFill>
                <a:effectLst/>
                <a:latin typeface="Times New Roman" pitchFamily="18" charset="0"/>
                <a:cs typeface="Times New Roman" pitchFamily="18" charset="0"/>
              </a:rPr>
            </a:br>
            <a:endParaRPr lang="ru-RU" sz="2800" b="1" dirty="0">
              <a:solidFill>
                <a:srgbClr val="002060"/>
              </a:solidFill>
              <a:latin typeface="Times New Roman" pitchFamily="18" charset="0"/>
              <a:cs typeface="Times New Roman" pitchFamily="18" charset="0"/>
            </a:endParaRPr>
          </a:p>
        </p:txBody>
      </p:sp>
      <p:pic>
        <p:nvPicPr>
          <p:cNvPr id="76803" name="Объект 3"/>
          <p:cNvPicPr>
            <a:picLocks noGrp="1" noChangeAspect="1"/>
          </p:cNvPicPr>
          <p:nvPr>
            <p:ph idx="1"/>
          </p:nvPr>
        </p:nvPicPr>
        <p:blipFill>
          <a:blip r:embed="rId2" cstate="print"/>
          <a:srcRect/>
          <a:stretch>
            <a:fillRect/>
          </a:stretch>
        </p:blipFill>
        <p:spPr>
          <a:xfrm>
            <a:off x="395536" y="0"/>
            <a:ext cx="3847734"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4" descr="маска тутанхамона"/>
          <p:cNvPicPr>
            <a:picLocks noChangeAspect="1" noChangeArrowheads="1"/>
          </p:cNvPicPr>
          <p:nvPr/>
        </p:nvPicPr>
        <p:blipFill>
          <a:blip r:embed="rId3" cstate="print"/>
          <a:srcRect/>
          <a:stretch>
            <a:fillRect/>
          </a:stretch>
        </p:blipFill>
        <p:spPr bwMode="auto">
          <a:xfrm>
            <a:off x="395536" y="0"/>
            <a:ext cx="4251425"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323528" y="123478"/>
            <a:ext cx="8540750" cy="857250"/>
          </a:xfrm>
        </p:spPr>
        <p:txBody>
          <a:bodyPr>
            <a:normAutofit fontScale="90000"/>
          </a:bodyPr>
          <a:lstStyle/>
          <a:p>
            <a:pPr algn="ctr" eaLnBrk="1" hangingPunct="1"/>
            <a:r>
              <a:rPr lang="ru-RU" sz="3200" b="1" dirty="0" smtClean="0">
                <a:solidFill>
                  <a:srgbClr val="002060"/>
                </a:solidFill>
                <a:effectLst/>
                <a:latin typeface="Times New Roman" pitchFamily="18" charset="0"/>
                <a:cs typeface="Times New Roman" pitchFamily="18" charset="0"/>
              </a:rPr>
              <a:t>Тутанхамон, побивающий врагов. Деталь росписи на шкатулке. Начало 14 в. до н. э.</a:t>
            </a:r>
          </a:p>
        </p:txBody>
      </p:sp>
      <p:pic>
        <p:nvPicPr>
          <p:cNvPr id="78852" name="Picture 4" descr="86f61cf3ff80"/>
          <p:cNvPicPr>
            <a:picLocks noChangeAspect="1" noChangeArrowheads="1"/>
          </p:cNvPicPr>
          <p:nvPr/>
        </p:nvPicPr>
        <p:blipFill>
          <a:blip r:embed="rId2" cstate="print"/>
          <a:srcRect/>
          <a:stretch>
            <a:fillRect/>
          </a:stretch>
        </p:blipFill>
        <p:spPr bwMode="auto">
          <a:xfrm>
            <a:off x="827584" y="1059582"/>
            <a:ext cx="7200800" cy="39735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827584" y="0"/>
            <a:ext cx="7543800" cy="925934"/>
          </a:xfrm>
        </p:spPr>
        <p:txBody>
          <a:bodyPr>
            <a:noAutofit/>
          </a:bodyPr>
          <a:lstStyle/>
          <a:p>
            <a:pPr algn="ctr" eaLnBrk="1" fontAlgn="auto" hangingPunct="1">
              <a:spcAft>
                <a:spcPts val="0"/>
              </a:spcAft>
              <a:defRPr/>
            </a:pPr>
            <a:r>
              <a:rPr lang="ru-RU" sz="2400" b="1" dirty="0">
                <a:solidFill>
                  <a:srgbClr val="002060"/>
                </a:solidFill>
                <a:effectLst/>
                <a:latin typeface="Times New Roman" pitchFamily="18" charset="0"/>
                <a:cs typeface="Times New Roman" pitchFamily="18" charset="0"/>
              </a:rPr>
              <a:t>Барка с головами козерогов из гробницы </a:t>
            </a:r>
            <a:r>
              <a:rPr lang="ru-RU" sz="2400" b="1" dirty="0" smtClean="0">
                <a:solidFill>
                  <a:srgbClr val="002060"/>
                </a:solidFill>
                <a:effectLst/>
                <a:latin typeface="Times New Roman" pitchFamily="18" charset="0"/>
                <a:cs typeface="Times New Roman" pitchFamily="18" charset="0"/>
              </a:rPr>
              <a:t>Тутанхамона. Алебастр.</a:t>
            </a:r>
            <a:endParaRPr lang="ru-RU" sz="2400" b="1" dirty="0">
              <a:solidFill>
                <a:srgbClr val="002060"/>
              </a:solidFill>
              <a:latin typeface="Times New Roman" pitchFamily="18" charset="0"/>
              <a:cs typeface="Times New Roman" pitchFamily="18" charset="0"/>
            </a:endParaRPr>
          </a:p>
        </p:txBody>
      </p:sp>
      <p:pic>
        <p:nvPicPr>
          <p:cNvPr id="79875" name="Объект 3"/>
          <p:cNvPicPr>
            <a:picLocks noGrp="1" noChangeAspect="1"/>
          </p:cNvPicPr>
          <p:nvPr>
            <p:ph idx="1"/>
          </p:nvPr>
        </p:nvPicPr>
        <p:blipFill>
          <a:blip r:embed="rId3" cstate="print"/>
          <a:srcRect/>
          <a:stretch>
            <a:fillRect/>
          </a:stretch>
        </p:blipFill>
        <p:spPr>
          <a:xfrm>
            <a:off x="1187624" y="915566"/>
            <a:ext cx="6984776" cy="40406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899592" y="267494"/>
            <a:ext cx="7543800" cy="469776"/>
          </a:xfrm>
        </p:spPr>
        <p:txBody>
          <a:bodyPr>
            <a:normAutofit fontScale="90000"/>
          </a:bodyPr>
          <a:lstStyle/>
          <a:p>
            <a:pPr algn="ctr" eaLnBrk="1" fontAlgn="auto" hangingPunct="1">
              <a:spcAft>
                <a:spcPts val="0"/>
              </a:spcAft>
              <a:defRPr/>
            </a:pPr>
            <a:r>
              <a:rPr lang="ru-RU" sz="3200" b="1" dirty="0" smtClean="0">
                <a:solidFill>
                  <a:srgbClr val="002060"/>
                </a:solidFill>
                <a:latin typeface="Times New Roman" pitchFamily="18" charset="0"/>
                <a:cs typeface="Times New Roman" pitchFamily="18" charset="0"/>
              </a:rPr>
              <a:t>Ювелирные  изделия</a:t>
            </a:r>
            <a:endParaRPr lang="ru-RU" sz="3200" b="1" dirty="0">
              <a:solidFill>
                <a:srgbClr val="002060"/>
              </a:solidFill>
              <a:latin typeface="Times New Roman" pitchFamily="18" charset="0"/>
              <a:cs typeface="Times New Roman" pitchFamily="18" charset="0"/>
            </a:endParaRPr>
          </a:p>
        </p:txBody>
      </p:sp>
      <p:sp>
        <p:nvSpPr>
          <p:cNvPr id="4" name="Прямоугольник 3"/>
          <p:cNvSpPr/>
          <p:nvPr/>
        </p:nvSpPr>
        <p:spPr>
          <a:xfrm>
            <a:off x="1763688" y="771550"/>
            <a:ext cx="5724003" cy="461665"/>
          </a:xfrm>
          <a:prstGeom prst="rect">
            <a:avLst/>
          </a:prstGeom>
        </p:spPr>
        <p:txBody>
          <a:bodyPr wrap="none">
            <a:spAutoFit/>
          </a:bodyPr>
          <a:lstStyle/>
          <a:p>
            <a:r>
              <a:rPr lang="ru-RU" sz="2400" b="1" dirty="0" smtClean="0">
                <a:solidFill>
                  <a:srgbClr val="FFC000"/>
                </a:solidFill>
                <a:effectLst/>
                <a:latin typeface="Times New Roman" pitchFamily="18" charset="0"/>
                <a:cs typeface="Times New Roman" pitchFamily="18" charset="0"/>
              </a:rPr>
              <a:t>Ювелирное искусство Древнего Египта</a:t>
            </a:r>
            <a:endParaRPr lang="ru-RU" sz="2400" dirty="0">
              <a:solidFill>
                <a:srgbClr val="FFC000"/>
              </a:solidFill>
            </a:endParaRPr>
          </a:p>
        </p:txBody>
      </p:sp>
      <p:sp>
        <p:nvSpPr>
          <p:cNvPr id="5" name="Прямоугольник 4"/>
          <p:cNvSpPr/>
          <p:nvPr/>
        </p:nvSpPr>
        <p:spPr>
          <a:xfrm>
            <a:off x="467544" y="1347614"/>
            <a:ext cx="8064896" cy="3170099"/>
          </a:xfrm>
          <a:prstGeom prst="rect">
            <a:avLst/>
          </a:prstGeom>
        </p:spPr>
        <p:txBody>
          <a:bodyPr wrap="square">
            <a:spAutoFit/>
          </a:bodyPr>
          <a:lstStyle/>
          <a:p>
            <a:pPr algn="just">
              <a:defRPr/>
            </a:pPr>
            <a:r>
              <a:rPr lang="ru-RU" sz="2000" b="1" dirty="0">
                <a:solidFill>
                  <a:srgbClr val="002060"/>
                </a:solidFill>
                <a:latin typeface="Times New Roman" pitchFamily="18" charset="0"/>
                <a:cs typeface="Times New Roman" pitchFamily="18" charset="0"/>
              </a:rPr>
              <a:t>Что касается ювелирного искусства этого народа прежде всего хотелось бы пояснить, что для древних ювелирные изделия имели совсем не ту ценность, которую имеют сегодня для нас. Они верили, что драгоценности несут определенный магический смысл, что они каким-то образом защищают нас от злых чар, от огорчений и даже от физических нападений. Частично эта традиция сохранилась и по сей день. Но древние, особенно египтяне, намного яснее чувствовали, что драгоценности должны быть связаны с силами природы, помогающими тому, кто носит их. То есть драгоценности не были просто украшениями</a:t>
            </a:r>
            <a:r>
              <a:rPr lang="ru-RU" sz="2000" b="1" dirty="0" smtClean="0">
                <a:solidFill>
                  <a:srgbClr val="002060"/>
                </a:solidFill>
                <a:latin typeface="Times New Roman" pitchFamily="18" charset="0"/>
                <a:cs typeface="Times New Roman" pitchFamily="18" charset="0"/>
              </a:rPr>
              <a:t>.</a:t>
            </a:r>
            <a:endParaRPr lang="ru-RU" sz="2000" b="1" dirty="0">
              <a:solidFill>
                <a:srgbClr val="002060"/>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Объект 2"/>
          <p:cNvSpPr>
            <a:spLocks noGrp="1"/>
          </p:cNvSpPr>
          <p:nvPr>
            <p:ph idx="1"/>
          </p:nvPr>
        </p:nvSpPr>
        <p:spPr>
          <a:xfrm>
            <a:off x="323528" y="771550"/>
            <a:ext cx="8352928" cy="3429000"/>
          </a:xfrm>
        </p:spPr>
        <p:txBody>
          <a:bodyPr/>
          <a:lstStyle/>
          <a:p>
            <a:pPr algn="just"/>
            <a:r>
              <a:rPr lang="ru-RU" sz="3600" b="1" dirty="0" smtClean="0">
                <a:solidFill>
                  <a:srgbClr val="002060"/>
                </a:solidFill>
                <a:effectLst/>
                <a:latin typeface="Times New Roman" pitchFamily="18" charset="0"/>
                <a:cs typeface="Times New Roman" pitchFamily="18" charset="0"/>
              </a:rPr>
              <a:t>  В Египте ювелирные изделия по форме обычно представляют собой божеств, в которых верили египтяне. Самым распространенным изделием был, пожалуй, скарабей, Кефер.</a:t>
            </a:r>
          </a:p>
        </p:txBody>
      </p:sp>
      <p:pic>
        <p:nvPicPr>
          <p:cNvPr id="4" name="Picture 4" descr="e15c13bd5265"/>
          <p:cNvPicPr>
            <a:picLocks noChangeAspect="1" noChangeArrowheads="1"/>
          </p:cNvPicPr>
          <p:nvPr/>
        </p:nvPicPr>
        <p:blipFill>
          <a:blip r:embed="rId2" cstate="print"/>
          <a:srcRect/>
          <a:stretch>
            <a:fillRect/>
          </a:stretch>
        </p:blipFill>
        <p:spPr bwMode="auto">
          <a:xfrm>
            <a:off x="1187624" y="0"/>
            <a:ext cx="6845323"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6700" y="171450"/>
            <a:ext cx="8610600" cy="4800600"/>
          </a:xfrm>
        </p:spPr>
        <p:txBody>
          <a:bodyPr>
            <a:normAutofit/>
          </a:bodyPr>
          <a:lstStyle/>
          <a:p>
            <a:pPr marL="0" indent="0">
              <a:buFont typeface="Arial" charset="0"/>
              <a:buNone/>
              <a:defRPr/>
            </a:pPr>
            <a:r>
              <a:rPr lang="ru-RU" sz="1800" b="1" dirty="0" smtClean="0">
                <a:solidFill>
                  <a:srgbClr val="002060"/>
                </a:solidFill>
                <a:latin typeface="Times New Roman" pitchFamily="18" charset="0"/>
                <a:cs typeface="Times New Roman" pitchFamily="18" charset="0"/>
              </a:rPr>
              <a:t>Есть особые, скрытые места, которые ощущались как священные, например грудь. Талисман или ювелирное изделие, которое носили на груди, всегда защищало сердце. Древние египтяне были убеждены в том, что сердце гораздо важнее головного мозга, что оно является источником жизни, источником всех вещей. В "Книге Мертвых" (она никогда так не называлась, просто этим текстам дали такое название, поскольку нашли их рядом с мумиями) говорится: "Сердце мое - мать моя, сердце мое - отец мой". Рядом с сердцем носили символ самого сердца или образы, связанные с возрождением, в особенности скарабея. Скарабей был символом жизненной силы, воскрешения, символом движения вперед: этот жук очень быстро бегает по песку и потому считается символом динамичности, подвижности. Кроме того, у скарабея видны только надкрылья, а крылья сложены внутрь, и тот, кто не знает этого, не верит, что этот жук умеет летать; тем не менее он удивляет нас своими полетами. Древние говорили, что такие же крылья мы можем создать в нашем сердце, крылья духовности, крылья силы, и что мы сами удивимся, почувствовав их. Внутри нашего тела, этого футляра из плоти и крови, мы можем обрести и расправить свои крылья. </a:t>
            </a:r>
            <a:endParaRPr lang="ru-RU" sz="1800" b="1" dirty="0">
              <a:solidFill>
                <a:srgbClr val="002060"/>
              </a:solidFill>
              <a:latin typeface="Times New Roman" pitchFamily="18" charset="0"/>
              <a:cs typeface="Times New Roman" pitchFamily="18" charset="0"/>
            </a:endParaRPr>
          </a:p>
        </p:txBody>
      </p:sp>
      <p:pic>
        <p:nvPicPr>
          <p:cNvPr id="4" name="Picture 4" descr="Ляпис лазурь"/>
          <p:cNvPicPr>
            <a:picLocks noChangeAspect="1" noChangeArrowheads="1"/>
          </p:cNvPicPr>
          <p:nvPr/>
        </p:nvPicPr>
        <p:blipFill>
          <a:blip r:embed="rId2" cstate="print"/>
          <a:srcRect/>
          <a:stretch>
            <a:fillRect/>
          </a:stretch>
        </p:blipFill>
        <p:spPr bwMode="auto">
          <a:xfrm>
            <a:off x="0" y="123478"/>
            <a:ext cx="3960440" cy="48660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img9"/>
          <p:cNvPicPr>
            <a:picLocks noChangeAspect="1" noChangeArrowheads="1"/>
          </p:cNvPicPr>
          <p:nvPr/>
        </p:nvPicPr>
        <p:blipFill>
          <a:blip r:embed="rId3" cstate="print"/>
          <a:srcRect/>
          <a:stretch>
            <a:fillRect/>
          </a:stretch>
        </p:blipFill>
        <p:spPr bwMode="auto">
          <a:xfrm>
            <a:off x="3995936" y="195486"/>
            <a:ext cx="5040560" cy="47525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Объект 7"/>
          <p:cNvPicPr>
            <a:picLocks noGrp="1" noChangeAspect="1"/>
          </p:cNvPicPr>
          <p:nvPr>
            <p:ph sz="half" idx="2"/>
          </p:nvPr>
        </p:nvPicPr>
        <p:blipFill>
          <a:blip r:embed="rId2" cstate="print"/>
          <a:srcRect/>
          <a:stretch>
            <a:fillRect/>
          </a:stretch>
        </p:blipFill>
        <p:spPr>
          <a:xfrm>
            <a:off x="611560" y="1143000"/>
            <a:ext cx="7848872" cy="4000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Объект 1"/>
          <p:cNvSpPr>
            <a:spLocks noGrp="1"/>
          </p:cNvSpPr>
          <p:nvPr>
            <p:ph sz="half" idx="1"/>
          </p:nvPr>
        </p:nvSpPr>
        <p:spPr>
          <a:xfrm>
            <a:off x="251520" y="267494"/>
            <a:ext cx="8763000" cy="915566"/>
          </a:xfrm>
        </p:spPr>
        <p:txBody>
          <a:bodyPr>
            <a:normAutofit fontScale="92500"/>
          </a:bodyPr>
          <a:lstStyle/>
          <a:p>
            <a:pPr marL="0" indent="0">
              <a:buFont typeface="Arial" charset="0"/>
              <a:buNone/>
              <a:defRPr/>
            </a:pPr>
            <a:r>
              <a:rPr lang="ru-RU" sz="2400" b="1" dirty="0">
                <a:solidFill>
                  <a:srgbClr val="002060"/>
                </a:solidFill>
                <a:effectLst/>
              </a:rPr>
              <a:t>Кобра-олицетворение силы и ума</a:t>
            </a:r>
            <a:r>
              <a:rPr lang="ru-RU" sz="2400" b="1" dirty="0" smtClean="0">
                <a:solidFill>
                  <a:srgbClr val="002060"/>
                </a:solidFill>
                <a:effectLst/>
              </a:rPr>
              <a:t>. </a:t>
            </a:r>
            <a:r>
              <a:rPr lang="ru-RU" sz="2400" b="1" dirty="0">
                <a:solidFill>
                  <a:srgbClr val="002060"/>
                </a:solidFill>
                <a:effectLst/>
              </a:rPr>
              <a:t>В Египте она носила имя Уаджет или Буто (Также Уто). Уаджет - значит "Пробуждает". </a:t>
            </a:r>
            <a:endParaRPr lang="ru-RU" sz="2400" b="1" dirty="0">
              <a:solidFill>
                <a:srgbClr val="00206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7494"/>
            <a:ext cx="8424936" cy="597992"/>
          </a:xfrm>
        </p:spPr>
        <p:txBody>
          <a:bodyPr>
            <a:prstTxWarp prst="textPlain">
              <a:avLst/>
            </a:prstTxWarp>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defRPr/>
            </a:pPr>
            <a:r>
              <a:rPr lang="ru-RU" sz="2000" b="1" spc="0" dirty="0" smtClean="0">
                <a:ln/>
                <a:solidFill>
                  <a:schemeClr val="accent3"/>
                </a:solidFill>
                <a:effectLst/>
                <a:latin typeface="Times New Roman" pitchFamily="18" charset="0"/>
                <a:cs typeface="Times New Roman" pitchFamily="18" charset="0"/>
              </a:rPr>
              <a:t>Пирамида </a:t>
            </a:r>
            <a:r>
              <a:rPr lang="ru-RU" sz="2000" b="1" spc="0" dirty="0">
                <a:ln/>
                <a:solidFill>
                  <a:schemeClr val="accent3"/>
                </a:solidFill>
                <a:effectLst/>
                <a:latin typeface="Times New Roman" pitchFamily="18" charset="0"/>
                <a:cs typeface="Times New Roman" pitchFamily="18" charset="0"/>
              </a:rPr>
              <a:t>фараона </a:t>
            </a:r>
            <a:r>
              <a:rPr lang="ru-RU" sz="2000" b="1" spc="0" dirty="0" smtClean="0">
                <a:ln/>
                <a:solidFill>
                  <a:schemeClr val="accent3"/>
                </a:solidFill>
                <a:effectLst/>
                <a:latin typeface="Times New Roman" pitchFamily="18" charset="0"/>
                <a:cs typeface="Times New Roman" pitchFamily="18" charset="0"/>
              </a:rPr>
              <a:t>Джосера </a:t>
            </a:r>
            <a:r>
              <a:rPr lang="ru-RU" sz="2000" b="1" spc="0" dirty="0">
                <a:ln/>
                <a:solidFill>
                  <a:schemeClr val="accent3"/>
                </a:solidFill>
                <a:effectLst/>
                <a:latin typeface="Times New Roman" pitchFamily="18" charset="0"/>
                <a:cs typeface="Times New Roman" pitchFamily="18" charset="0"/>
              </a:rPr>
              <a:t>в Саккаре. </a:t>
            </a:r>
            <a:r>
              <a:rPr lang="ru-RU" sz="2000" b="1" spc="0" dirty="0" smtClean="0">
                <a:ln/>
                <a:solidFill>
                  <a:schemeClr val="accent3"/>
                </a:solidFill>
                <a:effectLst/>
                <a:latin typeface="Times New Roman" pitchFamily="18" charset="0"/>
                <a:cs typeface="Times New Roman" pitchFamily="18" charset="0"/>
              </a:rPr>
              <a:t>Зодчий Имхотеп. 28 в. до н.э.</a:t>
            </a:r>
          </a:p>
        </p:txBody>
      </p:sp>
      <p:pic>
        <p:nvPicPr>
          <p:cNvPr id="7171" name="Объект 3"/>
          <p:cNvPicPr>
            <a:picLocks noGrp="1" noChangeAspect="1"/>
          </p:cNvPicPr>
          <p:nvPr>
            <p:ph idx="1"/>
          </p:nvPr>
        </p:nvPicPr>
        <p:blipFill>
          <a:blip r:embed="rId2" cstate="print"/>
          <a:srcRect/>
          <a:stretch>
            <a:fillRect/>
          </a:stretch>
        </p:blipFill>
        <p:spPr>
          <a:xfrm>
            <a:off x="827584" y="1059582"/>
            <a:ext cx="7527055" cy="37227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Объект 6"/>
          <p:cNvPicPr>
            <a:picLocks noGrp="1" noChangeAspect="1"/>
          </p:cNvPicPr>
          <p:nvPr>
            <p:ph sz="half" idx="1"/>
          </p:nvPr>
        </p:nvPicPr>
        <p:blipFill>
          <a:blip r:embed="rId2" cstate="print"/>
          <a:srcRect/>
          <a:stretch>
            <a:fillRect/>
          </a:stretch>
        </p:blipFill>
        <p:spPr>
          <a:xfrm>
            <a:off x="251521" y="0"/>
            <a:ext cx="3744416"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Объект 2"/>
          <p:cNvSpPr>
            <a:spLocks noGrp="1"/>
          </p:cNvSpPr>
          <p:nvPr>
            <p:ph sz="half" idx="2"/>
          </p:nvPr>
        </p:nvSpPr>
        <p:spPr>
          <a:xfrm>
            <a:off x="4427984" y="339502"/>
            <a:ext cx="4422775" cy="4402931"/>
          </a:xfrm>
        </p:spPr>
        <p:txBody>
          <a:bodyPr>
            <a:normAutofit fontScale="85000" lnSpcReduction="10000"/>
          </a:bodyPr>
          <a:lstStyle/>
          <a:p>
            <a:pPr marL="0" indent="0">
              <a:buFont typeface="Arial" charset="0"/>
              <a:buNone/>
              <a:defRPr/>
            </a:pPr>
            <a:r>
              <a:rPr lang="ru-RU" sz="2800" b="1" dirty="0" smtClean="0">
                <a:solidFill>
                  <a:srgbClr val="FFC000"/>
                </a:solidFill>
                <a:latin typeface="Times New Roman" pitchFamily="18" charset="0"/>
                <a:cs typeface="Times New Roman" pitchFamily="18" charset="0"/>
              </a:rPr>
              <a:t>Змея </a:t>
            </a:r>
            <a:r>
              <a:rPr lang="ru-RU" sz="2800" b="1" dirty="0">
                <a:solidFill>
                  <a:srgbClr val="FFC000"/>
                </a:solidFill>
                <a:latin typeface="Times New Roman" pitchFamily="18" charset="0"/>
                <a:cs typeface="Times New Roman" pitchFamily="18" charset="0"/>
              </a:rPr>
              <a:t>Буто</a:t>
            </a:r>
            <a:endParaRPr lang="ru-RU" sz="2800" b="1" dirty="0" smtClean="0">
              <a:solidFill>
                <a:srgbClr val="FFC000"/>
              </a:solidFill>
              <a:latin typeface="Times New Roman" pitchFamily="18" charset="0"/>
              <a:cs typeface="Times New Roman" pitchFamily="18" charset="0"/>
            </a:endParaRPr>
          </a:p>
          <a:p>
            <a:pPr marL="0" indent="0">
              <a:buFont typeface="Arial" charset="0"/>
              <a:buNone/>
              <a:defRPr/>
            </a:pPr>
            <a:r>
              <a:rPr lang="ru-RU" sz="2400" b="1" dirty="0" smtClean="0">
                <a:solidFill>
                  <a:srgbClr val="002060"/>
                </a:solidFill>
                <a:latin typeface="Times New Roman" pitchFamily="18" charset="0"/>
                <a:cs typeface="Times New Roman" pitchFamily="18" charset="0"/>
              </a:rPr>
              <a:t>Древние </a:t>
            </a:r>
            <a:r>
              <a:rPr lang="ru-RU" sz="2400" b="1" dirty="0">
                <a:solidFill>
                  <a:srgbClr val="002060"/>
                </a:solidFill>
                <a:latin typeface="Times New Roman" pitchFamily="18" charset="0"/>
                <a:cs typeface="Times New Roman" pitchFamily="18" charset="0"/>
              </a:rPr>
              <a:t>ювелиры делали украшения и для других частей тела, помимо сердца. Например, некоторые драгоценности располагали в середине </a:t>
            </a:r>
            <a:r>
              <a:rPr lang="ru-RU" sz="2400" b="1" dirty="0" smtClean="0">
                <a:solidFill>
                  <a:srgbClr val="002060"/>
                </a:solidFill>
                <a:latin typeface="Times New Roman" pitchFamily="18" charset="0"/>
                <a:cs typeface="Times New Roman" pitchFamily="18" charset="0"/>
              </a:rPr>
              <a:t>лба. Древние </a:t>
            </a:r>
            <a:r>
              <a:rPr lang="ru-RU" sz="2400" b="1" dirty="0">
                <a:solidFill>
                  <a:srgbClr val="002060"/>
                </a:solidFill>
                <a:latin typeface="Times New Roman" pitchFamily="18" charset="0"/>
                <a:cs typeface="Times New Roman" pitchFamily="18" charset="0"/>
              </a:rPr>
              <a:t>египтяне также отводили важную роль этой точке и по мере возможности стремились закрыть ее символами воли и могущества. Таким символом была, в частности, змея Буто, которую мы называем Урей, если этот символ используется применительно к фараону. </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555526"/>
            <a:ext cx="7848872" cy="3639293"/>
          </a:xfrm>
        </p:spPr>
        <p:txBody>
          <a:bodyPr>
            <a:noAutofit/>
          </a:bodyPr>
          <a:lstStyle/>
          <a:p>
            <a:pPr marL="0" indent="0" algn="just">
              <a:buFont typeface="Arial" charset="0"/>
              <a:buNone/>
              <a:defRPr/>
            </a:pPr>
            <a:r>
              <a:rPr lang="ru-RU" sz="2000" b="1" dirty="0" smtClean="0">
                <a:solidFill>
                  <a:srgbClr val="002060"/>
                </a:solidFill>
                <a:latin typeface="Times New Roman" pitchFamily="18" charset="0"/>
                <a:cs typeface="Times New Roman" pitchFamily="18" charset="0"/>
              </a:rPr>
              <a:t>Для древнеегипетского мастера-ювелира было очень важно, чтобы стеклянное или керамическое изделие внутри было такого же цвета, как и снаружи. Для нас это не имеет никакого значения: если нам нужна чаша или ваза синего цвета, нам достаточно, чтобы она была синей снаружи. Наше западное мышление не может сегодня понять, почему симпатичные кресла в этом зале, обшитые зеленой тканью, должны быть зелеными и внутри, там, где никто не увидит. Но древние египтяне мыслили по-другому. В работах высокого качества, тех, которые освящались в храмах (ведь в те времена, как и сейчас, были великие мастера и простые ремесленники, создававшие изделия для широкой публики), мы видим, что цвет материала внутри такой же, как и снаружи. </a:t>
            </a:r>
            <a:endParaRPr lang="ru-RU" sz="2000" b="1" dirty="0">
              <a:solidFill>
                <a:srgbClr val="002060"/>
              </a:solidFill>
              <a:latin typeface="Times New Roman" pitchFamily="18" charset="0"/>
              <a:cs typeface="Times New Roman" pitchFamily="18" charset="0"/>
            </a:endParaRPr>
          </a:p>
        </p:txBody>
      </p:sp>
      <p:pic>
        <p:nvPicPr>
          <p:cNvPr id="4" name="Объект 6"/>
          <p:cNvPicPr>
            <a:picLocks noChangeAspect="1"/>
          </p:cNvPicPr>
          <p:nvPr/>
        </p:nvPicPr>
        <p:blipFill>
          <a:blip r:embed="rId2" cstate="print"/>
          <a:srcRect/>
          <a:stretch>
            <a:fillRect/>
          </a:stretch>
        </p:blipFill>
        <p:spPr>
          <a:xfrm>
            <a:off x="683567" y="0"/>
            <a:ext cx="8088059" cy="5143500"/>
          </a:xfrm>
          <a:prstGeom prst="rect">
            <a:avLst/>
          </a:prstGeom>
        </p:spPr>
      </p:pic>
      <p:pic>
        <p:nvPicPr>
          <p:cNvPr id="5" name="Объект 3"/>
          <p:cNvPicPr>
            <a:picLocks noChangeAspect="1"/>
          </p:cNvPicPr>
          <p:nvPr/>
        </p:nvPicPr>
        <p:blipFill>
          <a:blip r:embed="rId3" cstate="print"/>
          <a:srcRect/>
          <a:stretch>
            <a:fillRect/>
          </a:stretch>
        </p:blipFill>
        <p:spPr>
          <a:xfrm>
            <a:off x="1907704" y="0"/>
            <a:ext cx="4974704"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Объект 3"/>
          <p:cNvPicPr>
            <a:picLocks noChangeAspect="1"/>
          </p:cNvPicPr>
          <p:nvPr/>
        </p:nvPicPr>
        <p:blipFill>
          <a:blip r:embed="rId4" cstate="print"/>
          <a:srcRect/>
          <a:stretch>
            <a:fillRect/>
          </a:stretch>
        </p:blipFill>
        <p:spPr>
          <a:xfrm>
            <a:off x="1979711" y="0"/>
            <a:ext cx="4780067"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Объект 4"/>
          <p:cNvPicPr>
            <a:picLocks noChangeAspect="1"/>
          </p:cNvPicPr>
          <p:nvPr/>
        </p:nvPicPr>
        <p:blipFill>
          <a:blip r:embed="rId5" cstate="print"/>
          <a:srcRect/>
          <a:stretch>
            <a:fillRect/>
          </a:stretch>
        </p:blipFill>
        <p:spPr>
          <a:xfrm>
            <a:off x="1259632" y="0"/>
            <a:ext cx="6607175"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xit" presetSubtype="16" fill="hold" nodeType="clickEffect">
                                  <p:stCondLst>
                                    <p:cond delay="0"/>
                                  </p:stCondLst>
                                  <p:childTnLst>
                                    <p:animEffect transition="out" filter="box(in)">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amond(in)">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xit" presetSubtype="16" fill="hold" nodeType="clickEffect">
                                  <p:stCondLst>
                                    <p:cond delay="0"/>
                                  </p:stCondLst>
                                  <p:childTnLst>
                                    <p:animEffect transition="out" filter="diamond(in)">
                                      <p:cBhvr>
                                        <p:cTn id="31" dur="2000"/>
                                        <p:tgtEl>
                                          <p:spTgt spid="6"/>
                                        </p:tgtEl>
                                      </p:cBhvr>
                                    </p:animEffect>
                                    <p:set>
                                      <p:cBhvr>
                                        <p:cTn id="32" dur="1" fill="hold">
                                          <p:stCondLst>
                                            <p:cond delay="1999"/>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heckerboard(across)">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xit" presetSubtype="10" fill="hold" nodeType="clickEffect">
                                  <p:stCondLst>
                                    <p:cond delay="0"/>
                                  </p:stCondLst>
                                  <p:childTnLst>
                                    <p:animEffect transition="out" filter="checkerboard(across)">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idx="1"/>
          </p:nvPr>
        </p:nvSpPr>
        <p:spPr>
          <a:xfrm>
            <a:off x="467544" y="339502"/>
            <a:ext cx="8064896" cy="4659982"/>
          </a:xfrm>
        </p:spPr>
        <p:txBody>
          <a:bodyPr>
            <a:normAutofit fontScale="92500"/>
          </a:bodyPr>
          <a:lstStyle/>
          <a:p>
            <a:pPr marL="274320" indent="-256032" eaLnBrk="1" fontAlgn="auto" hangingPunct="1">
              <a:spcAft>
                <a:spcPts val="0"/>
              </a:spcAft>
              <a:buNone/>
              <a:defRPr/>
            </a:pPr>
            <a:r>
              <a:rPr lang="ru-RU" sz="2800" b="1" dirty="0" smtClean="0">
                <a:solidFill>
                  <a:srgbClr val="FFC000"/>
                </a:solidFill>
                <a:latin typeface="Times New Roman" pitchFamily="18" charset="0"/>
                <a:cs typeface="Times New Roman" pitchFamily="18" charset="0"/>
              </a:rPr>
              <a:t>Выводы:</a:t>
            </a:r>
            <a:endParaRPr lang="ru-RU" sz="2800" b="1" dirty="0">
              <a:solidFill>
                <a:srgbClr val="FFC000"/>
              </a:solidFill>
              <a:latin typeface="Times New Roman" pitchFamily="18" charset="0"/>
              <a:cs typeface="Times New Roman" pitchFamily="18" charset="0"/>
            </a:endParaRPr>
          </a:p>
          <a:p>
            <a:pPr marL="0" indent="3175" algn="just" eaLnBrk="1" fontAlgn="auto" hangingPunct="1">
              <a:spcAft>
                <a:spcPts val="0"/>
              </a:spcAft>
              <a:buFont typeface="Wingdings" pitchFamily="2" charset="2"/>
              <a:buChar char="q"/>
              <a:defRPr/>
            </a:pPr>
            <a:r>
              <a:rPr lang="ru-RU" sz="2400" b="1" dirty="0" smtClean="0">
                <a:solidFill>
                  <a:srgbClr val="002060"/>
                </a:solidFill>
                <a:latin typeface="Times New Roman" pitchFamily="18" charset="0"/>
                <a:cs typeface="Times New Roman" pitchFamily="18" charset="0"/>
              </a:rPr>
              <a:t>  Основные </a:t>
            </a:r>
            <a:r>
              <a:rPr lang="ru-RU" sz="2400" b="1" dirty="0">
                <a:solidFill>
                  <a:srgbClr val="002060"/>
                </a:solidFill>
                <a:latin typeface="Times New Roman" pitchFamily="18" charset="0"/>
                <a:cs typeface="Times New Roman" pitchFamily="18" charset="0"/>
              </a:rPr>
              <a:t>черты искусства Древнего Египта: каноничность, символичность, геометричность, массивность, сочетание стилизации и натуралистичности в одном изображении, устойчивость традиций и др</a:t>
            </a:r>
            <a:r>
              <a:rPr lang="ru-RU" sz="2400" b="1" dirty="0" smtClean="0">
                <a:solidFill>
                  <a:srgbClr val="002060"/>
                </a:solidFill>
                <a:latin typeface="Times New Roman" pitchFamily="18" charset="0"/>
                <a:cs typeface="Times New Roman" pitchFamily="18" charset="0"/>
              </a:rPr>
              <a:t>.</a:t>
            </a:r>
          </a:p>
          <a:p>
            <a:pPr marL="0" indent="3175" algn="just" eaLnBrk="1" fontAlgn="auto" hangingPunct="1">
              <a:spcAft>
                <a:spcPts val="0"/>
              </a:spcAft>
              <a:buFont typeface="Wingdings" pitchFamily="2" charset="2"/>
              <a:buChar char="q"/>
              <a:defRPr/>
            </a:pPr>
            <a:r>
              <a:rPr lang="ru-RU" sz="2400" b="1" dirty="0" smtClean="0">
                <a:solidFill>
                  <a:srgbClr val="002060"/>
                </a:solidFill>
                <a:latin typeface="Times New Roman" pitchFamily="18" charset="0"/>
                <a:cs typeface="Times New Roman" pitchFamily="18" charset="0"/>
              </a:rPr>
              <a:t>  Древнее </a:t>
            </a:r>
            <a:r>
              <a:rPr lang="ru-RU" sz="2400" b="1" dirty="0">
                <a:solidFill>
                  <a:srgbClr val="002060"/>
                </a:solidFill>
                <a:latin typeface="Times New Roman" pitchFamily="18" charset="0"/>
                <a:cs typeface="Times New Roman" pitchFamily="18" charset="0"/>
              </a:rPr>
              <a:t>царство – создание единой державы, искусство выражало прежде всего мощь государства и непостижимость обожествляемой власти</a:t>
            </a:r>
            <a:r>
              <a:rPr lang="ru-RU" sz="2400" b="1" dirty="0" smtClean="0">
                <a:solidFill>
                  <a:srgbClr val="002060"/>
                </a:solidFill>
                <a:latin typeface="Times New Roman" pitchFamily="18" charset="0"/>
                <a:cs typeface="Times New Roman" pitchFamily="18" charset="0"/>
              </a:rPr>
              <a:t>.</a:t>
            </a:r>
          </a:p>
          <a:p>
            <a:pPr marL="0" indent="3175" algn="just" eaLnBrk="1" fontAlgn="auto" hangingPunct="1">
              <a:spcAft>
                <a:spcPts val="0"/>
              </a:spcAft>
              <a:buFont typeface="Wingdings" pitchFamily="2" charset="2"/>
              <a:buChar char="q"/>
              <a:defRPr/>
            </a:pPr>
            <a:r>
              <a:rPr lang="ru-RU" sz="2400" b="1" dirty="0" smtClean="0">
                <a:solidFill>
                  <a:srgbClr val="002060"/>
                </a:solidFill>
                <a:latin typeface="Times New Roman" pitchFamily="18" charset="0"/>
                <a:cs typeface="Times New Roman" pitchFamily="18" charset="0"/>
              </a:rPr>
              <a:t>  Среднее </a:t>
            </a:r>
            <a:r>
              <a:rPr lang="ru-RU" sz="2400" b="1" dirty="0">
                <a:solidFill>
                  <a:srgbClr val="002060"/>
                </a:solidFill>
                <a:latin typeface="Times New Roman" pitchFamily="18" charset="0"/>
                <a:cs typeface="Times New Roman" pitchFamily="18" charset="0"/>
              </a:rPr>
              <a:t>царство – колебание устоев, </a:t>
            </a:r>
            <a:r>
              <a:rPr lang="ru-RU" sz="2400" b="1" dirty="0" smtClean="0">
                <a:solidFill>
                  <a:srgbClr val="002060"/>
                </a:solidFill>
                <a:latin typeface="Times New Roman" pitchFamily="18" charset="0"/>
                <a:cs typeface="Times New Roman" pitchFamily="18" charset="0"/>
              </a:rPr>
              <a:t>переоценка ценностей.</a:t>
            </a:r>
          </a:p>
          <a:p>
            <a:pPr marL="0" indent="3175" algn="just" eaLnBrk="1" fontAlgn="auto" hangingPunct="1">
              <a:spcAft>
                <a:spcPts val="0"/>
              </a:spcAft>
              <a:buFont typeface="Wingdings" pitchFamily="2" charset="2"/>
              <a:buChar char="q"/>
              <a:defRPr/>
            </a:pPr>
            <a:r>
              <a:rPr lang="ru-RU" sz="2400" b="1" dirty="0" smtClean="0">
                <a:solidFill>
                  <a:srgbClr val="002060"/>
                </a:solidFill>
                <a:latin typeface="Times New Roman" pitchFamily="18" charset="0"/>
                <a:cs typeface="Times New Roman" pitchFamily="18" charset="0"/>
              </a:rPr>
              <a:t>  Новое </a:t>
            </a:r>
            <a:r>
              <a:rPr lang="ru-RU" sz="2400" b="1" dirty="0">
                <a:solidFill>
                  <a:srgbClr val="002060"/>
                </a:solidFill>
                <a:latin typeface="Times New Roman" pitchFamily="18" charset="0"/>
                <a:cs typeface="Times New Roman" pitchFamily="18" charset="0"/>
              </a:rPr>
              <a:t>царство – период расцвета, торжество египетской мощи.</a:t>
            </a:r>
            <a:endParaRPr lang="ru-RU" sz="28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411510"/>
            <a:ext cx="5626968" cy="689198"/>
          </a:xfrm>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defRPr/>
            </a:pPr>
            <a:r>
              <a:rPr lang="ru-RU" b="1" spc="0" dirty="0" smtClean="0">
                <a:ln/>
                <a:solidFill>
                  <a:schemeClr val="accent3"/>
                </a:solidFill>
                <a:effectLst/>
                <a:latin typeface="Times New Roman" pitchFamily="18" charset="0"/>
                <a:cs typeface="Times New Roman" pitchFamily="18" charset="0"/>
              </a:rPr>
              <a:t>Саккара</a:t>
            </a:r>
            <a:endParaRPr lang="ru-RU" b="1" spc="0" dirty="0">
              <a:ln/>
              <a:solidFill>
                <a:schemeClr val="accent3"/>
              </a:solidFill>
              <a:effectLst/>
              <a:latin typeface="Times New Roman" pitchFamily="18" charset="0"/>
              <a:cs typeface="Times New Roman" pitchFamily="18" charset="0"/>
            </a:endParaRPr>
          </a:p>
        </p:txBody>
      </p:sp>
      <p:sp>
        <p:nvSpPr>
          <p:cNvPr id="3" name="Объект 2"/>
          <p:cNvSpPr>
            <a:spLocks noGrp="1"/>
          </p:cNvSpPr>
          <p:nvPr>
            <p:ph idx="1"/>
          </p:nvPr>
        </p:nvSpPr>
        <p:spPr>
          <a:xfrm>
            <a:off x="539552" y="1131590"/>
            <a:ext cx="8064896" cy="3429000"/>
          </a:xfrm>
        </p:spPr>
        <p:txBody>
          <a:bodyPr/>
          <a:lstStyle/>
          <a:p>
            <a:pPr algn="just">
              <a:buFont typeface="Wingdings" pitchFamily="2" charset="2"/>
              <a:buChar char="Ø"/>
              <a:defRPr/>
            </a:pPr>
            <a:r>
              <a:rPr lang="ru-RU" b="1" dirty="0" smtClean="0">
                <a:solidFill>
                  <a:srgbClr val="002060"/>
                </a:solidFill>
                <a:effectLst/>
                <a:latin typeface="Times New Roman" pitchFamily="18" charset="0"/>
                <a:cs typeface="Times New Roman" pitchFamily="18" charset="0"/>
              </a:rPr>
              <a:t>Саккара — село в Египте, примерно в 30 км к югу от Каира, где находится древнейший некрополь столицы Древнего Царства — Мемфиса.</a:t>
            </a:r>
          </a:p>
          <a:p>
            <a:pPr algn="just">
              <a:buFont typeface="Wingdings" pitchFamily="2" charset="2"/>
              <a:buChar char="Ø"/>
              <a:defRPr/>
            </a:pPr>
            <a:r>
              <a:rPr lang="ru-RU" b="1" dirty="0" smtClean="0">
                <a:solidFill>
                  <a:srgbClr val="002060"/>
                </a:solidFill>
                <a:effectLst/>
                <a:latin typeface="Times New Roman" pitchFamily="18" charset="0"/>
                <a:cs typeface="Times New Roman" pitchFamily="18" charset="0"/>
              </a:rPr>
              <a:t>Название </a:t>
            </a:r>
            <a:r>
              <a:rPr lang="ru-RU" b="1" dirty="0">
                <a:solidFill>
                  <a:srgbClr val="002060"/>
                </a:solidFill>
                <a:effectLst/>
                <a:latin typeface="Times New Roman" pitchFamily="18" charset="0"/>
                <a:cs typeface="Times New Roman" pitchFamily="18" charset="0"/>
              </a:rPr>
              <a:t>его происходит от имени бога мертвых — Сокара.</a:t>
            </a:r>
          </a:p>
          <a:p>
            <a:pPr algn="just">
              <a:buFont typeface="Wingdings" pitchFamily="2" charset="2"/>
              <a:buChar char="Ø"/>
              <a:defRPr/>
            </a:pPr>
            <a:r>
              <a:rPr lang="ru-RU" b="1" dirty="0" smtClean="0">
                <a:solidFill>
                  <a:srgbClr val="002060"/>
                </a:solidFill>
                <a:effectLst/>
                <a:latin typeface="Times New Roman" pitchFamily="18" charset="0"/>
                <a:cs typeface="Times New Roman" pitchFamily="18" charset="0"/>
              </a:rPr>
              <a:t>Протяжённость </a:t>
            </a:r>
            <a:r>
              <a:rPr lang="ru-RU" b="1" dirty="0">
                <a:solidFill>
                  <a:srgbClr val="002060"/>
                </a:solidFill>
                <a:effectLst/>
                <a:latin typeface="Times New Roman" pitchFamily="18" charset="0"/>
                <a:cs typeface="Times New Roman" pitchFamily="18" charset="0"/>
              </a:rPr>
              <a:t>мемфисского некрополя с севера на юг — семь километров; ширина 1500—500 м. </a:t>
            </a:r>
          </a:p>
          <a:p>
            <a:pPr algn="just">
              <a:buFont typeface="Wingdings" pitchFamily="2" charset="2"/>
              <a:buChar char="§"/>
              <a:defRPr/>
            </a:pPr>
            <a:endParaRPr lang="ru-RU" dirty="0">
              <a:solidFill>
                <a:srgbClr val="002060"/>
              </a:solidFill>
              <a:latin typeface="Times New Roman" pitchFamily="18" charset="0"/>
              <a:cs typeface="Times New Roman" pitchFamily="18" charset="0"/>
            </a:endParaRPr>
          </a:p>
        </p:txBody>
      </p:sp>
      <p:pic>
        <p:nvPicPr>
          <p:cNvPr id="44034" name="Picture 2" descr="https://i.pinimg.com/originals/3f/25/24/3f252400fc6a5409cb239af97e72906d.jpg"/>
          <p:cNvPicPr>
            <a:picLocks noChangeAspect="1" noChangeArrowheads="1"/>
          </p:cNvPicPr>
          <p:nvPr/>
        </p:nvPicPr>
        <p:blipFill>
          <a:blip r:embed="rId2" cstate="print"/>
          <a:srcRect/>
          <a:stretch>
            <a:fillRect/>
          </a:stretch>
        </p:blipFill>
        <p:spPr bwMode="auto">
          <a:xfrm>
            <a:off x="1043608" y="195486"/>
            <a:ext cx="7177361" cy="47880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4036" name="Picture 4" descr="http://vegypt.ru/uploads/fourm/post-images/5480ffa954eb0.jpeg"/>
          <p:cNvPicPr>
            <a:picLocks noChangeAspect="1" noChangeArrowheads="1"/>
          </p:cNvPicPr>
          <p:nvPr/>
        </p:nvPicPr>
        <p:blipFill>
          <a:blip r:embed="rId3" cstate="print"/>
          <a:srcRect/>
          <a:stretch>
            <a:fillRect/>
          </a:stretch>
        </p:blipFill>
        <p:spPr bwMode="auto">
          <a:xfrm>
            <a:off x="1115616" y="195486"/>
            <a:ext cx="7023868" cy="47525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linds(horizont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44034"/>
                                        </p:tgtEl>
                                      </p:cBhvr>
                                    </p:animEffect>
                                    <p:set>
                                      <p:cBhvr>
                                        <p:cTn id="12" dur="1" fill="hold">
                                          <p:stCondLst>
                                            <p:cond delay="499"/>
                                          </p:stCondLst>
                                        </p:cTn>
                                        <p:tgtEl>
                                          <p:spTgt spid="4403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4036"/>
                                        </p:tgtEl>
                                        <p:attrNameLst>
                                          <p:attrName>style.visibility</p:attrName>
                                        </p:attrNameLst>
                                      </p:cBhvr>
                                      <p:to>
                                        <p:strVal val="visible"/>
                                      </p:to>
                                    </p:set>
                                    <p:animEffect transition="in" filter="blinds(horizontal)">
                                      <p:cBhvr>
                                        <p:cTn id="17" dur="500"/>
                                        <p:tgtEl>
                                          <p:spTgt spid="4403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44036"/>
                                        </p:tgtEl>
                                      </p:cBhvr>
                                    </p:animEffect>
                                    <p:set>
                                      <p:cBhvr>
                                        <p:cTn id="22" dur="1" fill="hold">
                                          <p:stCondLst>
                                            <p:cond delay="499"/>
                                          </p:stCondLst>
                                        </p:cTn>
                                        <p:tgtEl>
                                          <p:spTgt spid="440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899592" y="195486"/>
            <a:ext cx="7497142" cy="571500"/>
          </a:xfrm>
        </p:spPr>
        <p:txBody>
          <a:bodyPr>
            <a:prstTxWarp prst="textPlain">
              <a:avLst/>
            </a:prstTxWarp>
            <a:noAutofit/>
          </a:bodyPr>
          <a:lstStyle/>
          <a:p>
            <a:pPr eaLnBrk="1" hangingPunct="1"/>
            <a:r>
              <a:rPr lang="ru-RU" sz="2400" b="1" dirty="0" smtClean="0">
                <a:solidFill>
                  <a:schemeClr val="tx2">
                    <a:lumMod val="75000"/>
                  </a:schemeClr>
                </a:solidFill>
                <a:effectLst/>
                <a:latin typeface="Times New Roman" pitchFamily="18" charset="0"/>
                <a:cs typeface="Times New Roman" pitchFamily="18" charset="0"/>
              </a:rPr>
              <a:t>Пирамида фараона Джосера в Саккаре. Зодчий Имхотеп.</a:t>
            </a:r>
            <a:endParaRPr lang="ru-RU" sz="2400" b="1" dirty="0" smtClean="0">
              <a:solidFill>
                <a:schemeClr val="tx2">
                  <a:lumMod val="75000"/>
                </a:schemeClr>
              </a:solidFill>
              <a:effectLst/>
            </a:endParaRPr>
          </a:p>
        </p:txBody>
      </p:sp>
      <p:sp>
        <p:nvSpPr>
          <p:cNvPr id="3" name="Объект 2"/>
          <p:cNvSpPr>
            <a:spLocks noGrp="1"/>
          </p:cNvSpPr>
          <p:nvPr>
            <p:ph idx="1"/>
          </p:nvPr>
        </p:nvSpPr>
        <p:spPr>
          <a:xfrm>
            <a:off x="395536" y="843558"/>
            <a:ext cx="8352928" cy="3754760"/>
          </a:xfrm>
        </p:spPr>
        <p:txBody>
          <a:bodyPr>
            <a:prstTxWarp prst="textPlain">
              <a:avLst/>
            </a:prstTxWarp>
            <a:normAutofit fontScale="92500" lnSpcReduction="10000"/>
          </a:bodyPr>
          <a:lstStyle/>
          <a:p>
            <a:pPr marL="0" indent="0" algn="just" eaLnBrk="1" hangingPunct="1">
              <a:buFont typeface="Arial" charset="0"/>
              <a:buNone/>
              <a:defRPr/>
            </a:pPr>
            <a:r>
              <a:rPr lang="ru-RU" sz="2400" dirty="0" smtClean="0">
                <a:solidFill>
                  <a:srgbClr val="002060"/>
                </a:solidFill>
                <a:effectLst/>
                <a:latin typeface="Times New Roman" pitchFamily="18" charset="0"/>
                <a:cs typeface="Times New Roman" pitchFamily="18" charset="0"/>
              </a:rPr>
              <a:t>Самой первой была построена пирамида фараона  – Джосера в Саккаре. Воздвигнута пирамида зодчим Имхотепом, изобретателем кладки из тесанного камня. «Ступенчатая пирамида» - имеет 6 этажей. Сложенная из блоков белого известняка на скальной террасе</a:t>
            </a:r>
            <a:r>
              <a:rPr lang="ru-RU" sz="2400" dirty="0" smtClean="0">
                <a:solidFill>
                  <a:srgbClr val="002060"/>
                </a:solidFill>
                <a:latin typeface="Times New Roman" pitchFamily="18" charset="0"/>
                <a:cs typeface="Times New Roman" pitchFamily="18" charset="0"/>
              </a:rPr>
              <a:t>.</a:t>
            </a:r>
            <a:r>
              <a:rPr lang="ru-RU" sz="2400" dirty="0">
                <a:solidFill>
                  <a:srgbClr val="002060"/>
                </a:solidFill>
                <a:effectLst/>
                <a:latin typeface="Times New Roman" pitchFamily="18" charset="0"/>
                <a:cs typeface="Times New Roman" pitchFamily="18" charset="0"/>
              </a:rPr>
              <a:t> Пирамида Джосера предназначалась для всей семьи усопшего, как и ранние мастабы. В более поздних пирамидах хоронили только одного царя. В пирамиде Джосера же для членов семьи было приготовлено 11 погребальных камер в тоннелях пирамиды. Там были похоронены все его жены и дети, в том числе была найдена мумия ребенка приблизительно восьми лет. Тело самого Джосера не было найдено (вероятно, от него сохранилась </a:t>
            </a:r>
            <a:r>
              <a:rPr lang="ru-RU" sz="2400" dirty="0" smtClean="0">
                <a:solidFill>
                  <a:srgbClr val="002060"/>
                </a:solidFill>
                <a:effectLst/>
                <a:latin typeface="Times New Roman" pitchFamily="18" charset="0"/>
                <a:cs typeface="Times New Roman" pitchFamily="18" charset="0"/>
              </a:rPr>
              <a:t>лишь </a:t>
            </a:r>
            <a:r>
              <a:rPr lang="ru-RU" sz="2400" dirty="0">
                <a:solidFill>
                  <a:srgbClr val="002060"/>
                </a:solidFill>
                <a:effectLst/>
                <a:latin typeface="Times New Roman" pitchFamily="18" charset="0"/>
                <a:cs typeface="Times New Roman" pitchFamily="18" charset="0"/>
              </a:rPr>
              <a:t>мумифицированная пятка</a:t>
            </a:r>
            <a:r>
              <a:rPr lang="ru-RU" sz="2400" dirty="0" smtClean="0">
                <a:solidFill>
                  <a:srgbClr val="002060"/>
                </a:solidFill>
                <a:effectLst/>
                <a:latin typeface="Times New Roman" pitchFamily="18" charset="0"/>
                <a:cs typeface="Times New Roman" pitchFamily="18" charset="0"/>
              </a:rPr>
              <a:t>).</a:t>
            </a:r>
            <a:endParaRPr lang="ru-RU" sz="2400" dirty="0">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466</TotalTime>
  <Words>2710</Words>
  <Application>Microsoft Office PowerPoint</Application>
  <PresentationFormat>Экран (16:9)</PresentationFormat>
  <Paragraphs>142</Paragraphs>
  <Slides>72</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72</vt:i4>
      </vt:variant>
    </vt:vector>
  </HeadingPairs>
  <TitlesOfParts>
    <vt:vector size="73" baseType="lpstr">
      <vt:lpstr>Бумажная</vt:lpstr>
      <vt:lpstr>Слайд 1</vt:lpstr>
      <vt:lpstr>Искусство  Древнего Египта.</vt:lpstr>
      <vt:lpstr>Слайд 3</vt:lpstr>
      <vt:lpstr>Древний Египет</vt:lpstr>
      <vt:lpstr>Основные черты (особенности) искусства  Древнего Египта</vt:lpstr>
      <vt:lpstr>Слайд 6</vt:lpstr>
      <vt:lpstr>Пирамида фараона Джосера в Саккаре. Зодчий Имхотеп. 28 в. до н.э.</vt:lpstr>
      <vt:lpstr>Саккара</vt:lpstr>
      <vt:lpstr>Пирамида фараона Джосера в Саккаре. Зодчий Имхотеп.</vt:lpstr>
      <vt:lpstr>Пирамида Хеопса</vt:lpstr>
      <vt:lpstr>Пирамида фараона Хеопса в Гизе. 28 в. до н. э.</vt:lpstr>
      <vt:lpstr>Три великих пирамиды</vt:lpstr>
      <vt:lpstr>Пирамиды фараона Хеопса, Хефрена, Микерина</vt:lpstr>
      <vt:lpstr>Храмы</vt:lpstr>
      <vt:lpstr>Архитектор  Сенмут.  Храм  царицы  Хатшепсут  в  Дейр – эль - Бахри.   Начало  15 века  до  н. э.  Полускальный  заупокойный  храм.</vt:lpstr>
      <vt:lpstr>Храм царицы Хатшепсут. </vt:lpstr>
      <vt:lpstr>Скальный храм Рамзеса II в Абу - Симбеле</vt:lpstr>
      <vt:lpstr>Скальный храм Рамсеса II в Абу - Симбеле</vt:lpstr>
      <vt:lpstr>Слайд 19</vt:lpstr>
      <vt:lpstr>Храмовый комплекс в Карнаке</vt:lpstr>
      <vt:lpstr>Аллея сфинксов </vt:lpstr>
      <vt:lpstr>Аллея сфинксов в Карнаке. 12 в. до н. э.</vt:lpstr>
      <vt:lpstr>Аллея сфинксов в Карнаке</vt:lpstr>
      <vt:lpstr>Священные пруды в Карнаке</vt:lpstr>
      <vt:lpstr>Храм Амона в Луксоре</vt:lpstr>
      <vt:lpstr>Луксор. Папирусовидные колонны</vt:lpstr>
      <vt:lpstr>Слайд 27</vt:lpstr>
      <vt:lpstr>Храм бога Амона - Ра в Карнаке.  Обелиск фараона Тутмоса I. Середина 16 века до н. э.</vt:lpstr>
      <vt:lpstr>Пилон (вход) в храм бога Гора в Эфу. </vt:lpstr>
      <vt:lpstr>Храм бога Гора в Эфу. </vt:lpstr>
      <vt:lpstr>Слайд 31</vt:lpstr>
      <vt:lpstr>Большой сфинкс в Гизе. Известняк. 28 в. до н. э.</vt:lpstr>
      <vt:lpstr>Большой Сфинкс</vt:lpstr>
      <vt:lpstr>Древнеегипетский  скульптурный  портрет</vt:lpstr>
      <vt:lpstr>Задачи египетского скульптурного портрета:</vt:lpstr>
      <vt:lpstr>Триада Микерина (Каир).  Скульптурная группа из заупокойного храма Микерина в Гизе. Древнее царство. </vt:lpstr>
      <vt:lpstr>Слайд 37</vt:lpstr>
      <vt:lpstr>Слайд 38</vt:lpstr>
      <vt:lpstr>Статуи царевича Рахотепа и Нофрет.</vt:lpstr>
      <vt:lpstr>Бюст Аменемхета III.</vt:lpstr>
      <vt:lpstr>Статуя царского писца Каи из Саккары. Раскрашенный известняк. Середина 3-го тыс. до н. э. Лувр. Париж.</vt:lpstr>
      <vt:lpstr>Писец Каи - (статуэтка из его гробницы в Саккара). Известняк с раскраской, инкрустация глаз.</vt:lpstr>
      <vt:lpstr>Статуя Ка царя Ауибра Хора</vt:lpstr>
      <vt:lpstr>Искусство Нового царства. Аменхотеп IV</vt:lpstr>
      <vt:lpstr>Портрет фараона Среднего царства Сенусерта III:</vt:lpstr>
      <vt:lpstr>Нефертити</vt:lpstr>
      <vt:lpstr>Скульптор Тутмес. Портрет царицы Нефертити.  Раскрашенный известняк.  1-я четверть 14 в. до н. э. Египетское отделение. Берлин-Далем.  Художнику удалось передать благородство, достоинство и женственность царицы.</vt:lpstr>
      <vt:lpstr>Рельефы в древнем египте</vt:lpstr>
      <vt:lpstr>Египетский рельеф</vt:lpstr>
      <vt:lpstr>Палетка царя Нармера . Символическое изображение покорения Нижнего Египта. Зелёный шифер.  Около 3000 до н. э. Египетский музей. Каир.</vt:lpstr>
      <vt:lpstr>Египетский рельеф</vt:lpstr>
      <vt:lpstr>  Раскрашенный рельеф Рельеф — вид изобразительного искусства, один из основных видов скульптуры, в котором всё изображаемое создаётся с помощью объёмов, выступающих над плоскостью фона. </vt:lpstr>
      <vt:lpstr>Тутанхамон с женой в саду. Рельеф на крышке ларца из гробницы Тутанхамона</vt:lpstr>
      <vt:lpstr>Слайд 54</vt:lpstr>
      <vt:lpstr>Слайд 55</vt:lpstr>
      <vt:lpstr>«Охота фараона». Фрагмент росписи из гробницы в Фивах. Клеевая живопись. Конец 15 в. до н. э. Британский музей. Лондон.</vt:lpstr>
      <vt:lpstr>«Знатная египтянка за туалетом». Фрагмент росписи Джесеркарасенеба в Фивах. Клеевая живопись. Конец 15 в. до н. э.</vt:lpstr>
      <vt:lpstr>«Медумские гуси». Фрагмент росписи с изображением гусей из гробницы зодчего Нефермаат, и его жены Итет</vt:lpstr>
      <vt:lpstr>Гробница   Тутанхамона</vt:lpstr>
      <vt:lpstr>Слайд 60</vt:lpstr>
      <vt:lpstr>Внешний саркофаг</vt:lpstr>
      <vt:lpstr>Внутренний саркофаг</vt:lpstr>
      <vt:lpstr>Погребальная маска Тутанхамона, который знаменит лишь благодаря своей гробнице, а не своим деяниям </vt:lpstr>
      <vt:lpstr>Тутанхамон, побивающий врагов. Деталь росписи на шкатулке. Начало 14 в. до н. э.</vt:lpstr>
      <vt:lpstr>Барка с головами козерогов из гробницы Тутанхамона. Алебастр.</vt:lpstr>
      <vt:lpstr>Ювелирные  изделия</vt:lpstr>
      <vt:lpstr>Слайд 67</vt:lpstr>
      <vt:lpstr>Слайд 68</vt:lpstr>
      <vt:lpstr>Слайд 69</vt:lpstr>
      <vt:lpstr>Слайд 70</vt:lpstr>
      <vt:lpstr>Слайд 71</vt:lpstr>
      <vt:lpstr>Слайд 72</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HP</dc:creator>
  <cp:lastModifiedBy>HP</cp:lastModifiedBy>
  <cp:revision>46</cp:revision>
  <dcterms:created xsi:type="dcterms:W3CDTF">2019-01-23T10:54:54Z</dcterms:created>
  <dcterms:modified xsi:type="dcterms:W3CDTF">2019-02-27T15:54:34Z</dcterms:modified>
</cp:coreProperties>
</file>