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rts/chart1.xml" ContentType="application/vnd.openxmlformats-officedocument.drawingml.char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0" r:id="rId4"/>
    <p:sldId id="257" r:id="rId5"/>
    <p:sldId id="261" r:id="rId6"/>
    <p:sldId id="262" r:id="rId7"/>
    <p:sldId id="263" r:id="rId8"/>
    <p:sldId id="266" r:id="rId9"/>
    <p:sldId id="265" r:id="rId10"/>
    <p:sldId id="267" r:id="rId11"/>
    <p:sldId id="269" r:id="rId12"/>
    <p:sldId id="268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90187080"/>
        <c:axId val="390184336"/>
        <c:axId val="0"/>
      </c:bar3DChart>
      <c:catAx>
        <c:axId val="3901870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390184336"/>
        <c:crosses val="autoZero"/>
        <c:auto val="1"/>
        <c:lblAlgn val="ctr"/>
        <c:lblOffset val="100"/>
        <c:noMultiLvlLbl val="0"/>
      </c:catAx>
      <c:valAx>
        <c:axId val="3901843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390187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DF67-0FB6-458E-B765-F8A806B766A1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6693-418F-48E7-A55E-3F59023EC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6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DF67-0FB6-458E-B765-F8A806B766A1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6693-418F-48E7-A55E-3F59023EC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277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DF67-0FB6-458E-B765-F8A806B766A1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6693-418F-48E7-A55E-3F59023EC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070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DF67-0FB6-458E-B765-F8A806B766A1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6693-418F-48E7-A55E-3F59023EC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119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DF67-0FB6-458E-B765-F8A806B766A1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6693-418F-48E7-A55E-3F59023EC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71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DF67-0FB6-458E-B765-F8A806B766A1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6693-418F-48E7-A55E-3F59023EC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589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DF67-0FB6-458E-B765-F8A806B766A1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6693-418F-48E7-A55E-3F59023EC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994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DF67-0FB6-458E-B765-F8A806B766A1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6693-418F-48E7-A55E-3F59023EC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753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DF67-0FB6-458E-B765-F8A806B766A1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6693-418F-48E7-A55E-3F59023EC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610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DF67-0FB6-458E-B765-F8A806B766A1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6693-418F-48E7-A55E-3F59023EC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986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3DF67-0FB6-458E-B765-F8A806B766A1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66693-418F-48E7-A55E-3F59023EC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870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3DF67-0FB6-458E-B765-F8A806B766A1}" type="datetimeFigureOut">
              <a:rPr lang="ru-RU" smtClean="0"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66693-418F-48E7-A55E-3F59023EC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35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049" end="0.6666"/>
                </p14:media>
              </p:ext>
            </p:extLst>
          </p:nvPr>
        </p:nvPicPr>
        <p:blipFill>
          <a:blip r:embed="rId4">
            <a:grayscl/>
            <a:lum bright="-2000" contrast="3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3672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extLst mod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012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Урок-экскурсия</a:t>
            </a:r>
            <a:endParaRPr lang="ru-RU" sz="66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5744" y="994230"/>
            <a:ext cx="10986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Традиционные уроки проводятся в современном мультимедийном парке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05" y="2441969"/>
            <a:ext cx="6210926" cy="38119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614" y="2441969"/>
            <a:ext cx="5161614" cy="38712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908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40000"/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2955" y="-179881"/>
            <a:ext cx="10515600" cy="1325563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ctr"/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– ролевая игра</a:t>
            </a:r>
            <a:endParaRPr lang="ru-RU" sz="6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7264">
            <a:off x="1171737" y="1808354"/>
            <a:ext cx="4729637" cy="35472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4726">
            <a:off x="6517638" y="1194271"/>
            <a:ext cx="4478728" cy="33590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12955" y="5383207"/>
            <a:ext cx="10712869" cy="83099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ru-RU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Творческий </a:t>
            </a:r>
            <a:r>
              <a:rPr lang="ru-RU" sz="4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потенциал </a:t>
            </a:r>
            <a:r>
              <a:rPr lang="ru-RU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неисчерпаем… </a:t>
            </a:r>
            <a:endParaRPr lang="ru-RU" sz="4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726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0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6517" y="0"/>
            <a:ext cx="10169578" cy="1618938"/>
          </a:xfrm>
          <a:ln w="9525">
            <a:solidFill>
              <a:schemeClr val="tx1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Педагогический сайт</a:t>
            </a:r>
            <a:endParaRPr lang="ru-RU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3"/>
          <a:stretch/>
        </p:blipFill>
        <p:spPr>
          <a:xfrm>
            <a:off x="360462" y="1911908"/>
            <a:ext cx="4271499" cy="469125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96517" y="1057537"/>
            <a:ext cx="11503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21704" y="1765423"/>
            <a:ext cx="6280880" cy="5016758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Сайт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быть  инструментом педагогического взаимодействия, как коллективов учителей школ (сайты школ), так и отдельных учителей и учащихся. Сайт - это еще одна возможность общения учителя с детьми и показатель сформированности у педагога ИКТ-компетенции.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001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7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184690">
            <a:off x="3597997" y="1743383"/>
            <a:ext cx="9137904" cy="2617918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Инновации в образовании должны ориентироваться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творческое начало в ученике и на самостоятельный поиск решения задачи или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проблемы!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9653" y="658850"/>
            <a:ext cx="6096000" cy="2246769"/>
          </a:xfrm>
          <a:prstGeom prst="rect">
            <a:avLst/>
          </a:prstGeom>
          <a:ln>
            <a:solidFill>
              <a:schemeClr val="tx1"/>
            </a:solidFill>
            <a:prstDash val="lgDashDot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Учитель в современных условиях образования должен генерировать </a:t>
            </a:r>
            <a:r>
              <a:rPr lang="ru-RU" sz="2800" dirty="0"/>
              <a:t>и изменять </a:t>
            </a:r>
            <a:r>
              <a:rPr lang="ru-RU" sz="2800" dirty="0" smtClean="0"/>
              <a:t>себя, </a:t>
            </a:r>
            <a:r>
              <a:rPr lang="ru-RU" sz="2800" dirty="0"/>
              <a:t>опираясь на свой творческий потенциал и способность эффективно действовать.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74178" y="4766872"/>
            <a:ext cx="39424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r>
              <a:rPr lang="ru-RU" sz="4400" dirty="0" smtClean="0"/>
              <a:t>!</a:t>
            </a:r>
            <a:endParaRPr lang="ru-RU" sz="4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719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47158" y="289560"/>
            <a:ext cx="7193281" cy="3429000"/>
          </a:xfrm>
          <a:effectLst>
            <a:outerShdw blurRad="50800" dist="50800" dir="5400000" algn="ctr" rotWithShape="0">
              <a:srgbClr val="000000">
                <a:alpha val="94000"/>
              </a:srgbClr>
            </a:outerShdw>
          </a:effectLst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49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Фокус инновационной деятельности</a:t>
            </a:r>
            <a:endParaRPr lang="ru-RU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49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69575" y="4698274"/>
            <a:ext cx="3348445" cy="84908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Учитель истории и обществознания МАОУ СОШ №48 г. Тюмени Шастина А.К. </a:t>
            </a:r>
            <a:endParaRPr lang="ru-RU" sz="1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795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5581" y="647114"/>
            <a:ext cx="9355016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Gabriola" panose="04040605051002020D02" pitchFamily="82" charset="0"/>
              </a:rPr>
              <a:t>  Свою педагогическую деятельность я начала в период массовой информатизации в образовании, внедрения образовательного стандарта нового поколения …</a:t>
            </a:r>
          </a:p>
          <a:p>
            <a:r>
              <a:rPr lang="ru-RU" sz="4400" b="1" dirty="0" smtClean="0">
                <a:solidFill>
                  <a:schemeClr val="bg1"/>
                </a:solidFill>
                <a:latin typeface="Gabriola" panose="04040605051002020D02" pitchFamily="82" charset="0"/>
              </a:rPr>
              <a:t>Необходимо было менять мое привычное видение образовательной системы;</a:t>
            </a:r>
          </a:p>
          <a:p>
            <a:endParaRPr lang="ru-RU" sz="4400" b="1" dirty="0">
              <a:solidFill>
                <a:schemeClr val="bg1"/>
              </a:solidFill>
              <a:latin typeface="Gabriola" panose="04040605051002020D02" pitchFamily="82" charset="0"/>
            </a:endParaRPr>
          </a:p>
          <a:p>
            <a:endParaRPr lang="ru-RU" sz="4400" b="1" dirty="0" smtClean="0">
              <a:solidFill>
                <a:schemeClr val="bg1"/>
              </a:solidFill>
              <a:latin typeface="Gabriola" panose="04040605051002020D02" pitchFamily="82" charset="0"/>
            </a:endParaRPr>
          </a:p>
          <a:p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7047913" y="4783016"/>
            <a:ext cx="1969477" cy="759656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6350"/>
          <a:effectLst>
            <a:innerShdw blurRad="63500" dist="50800" dir="10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144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7858" y="0"/>
            <a:ext cx="6998677" cy="1325563"/>
          </a:xfrm>
          <a:ln w="1905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r>
              <a:rPr lang="ru-RU" sz="4800" b="1" dirty="0" smtClean="0">
                <a:cs typeface="Times New Roman" panose="02020603050405020304" pitchFamily="18" charset="0"/>
              </a:rPr>
              <a:t>Инновации в образовании</a:t>
            </a:r>
            <a:endParaRPr lang="ru-RU" sz="4800" b="1" dirty="0"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40285" y="2383452"/>
            <a:ext cx="4332849" cy="1815882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Изменения продиктованы временем, изменением отношения к обучению, воспитанию, развитию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169148"/>
            <a:ext cx="4965896" cy="2246769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Педагогическая инновация – опыт, дополняющий (изменяющий) традиционно сложившуюся практику обучения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725" y="5022839"/>
            <a:ext cx="5880296" cy="1384995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С</a:t>
            </a:r>
            <a:r>
              <a:rPr lang="ru-RU" sz="2800" b="1" dirty="0" smtClean="0">
                <a:solidFill>
                  <a:schemeClr val="bg1"/>
                </a:solidFill>
              </a:rPr>
              <a:t>пособствуют активному личностному самоопределению как учителей, так и учащихся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590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7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954" y="294785"/>
            <a:ext cx="11311598" cy="1325563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r"/>
            <a:r>
              <a:rPr lang="ru-RU" b="1" i="1" dirty="0">
                <a:latin typeface="+mn-lt"/>
              </a:rPr>
              <a:t>Тот, кто, обращаясь к старому, способен открывать новое, достоин быть </a:t>
            </a:r>
            <a:r>
              <a:rPr lang="ru-RU" b="1" i="1" dirty="0" smtClean="0">
                <a:latin typeface="+mn-lt"/>
              </a:rPr>
              <a:t>учителем.</a:t>
            </a:r>
            <a:br>
              <a:rPr lang="ru-RU" b="1" i="1" dirty="0" smtClean="0">
                <a:latin typeface="+mn-lt"/>
              </a:rPr>
            </a:br>
            <a:r>
              <a:rPr lang="ru-RU" b="1" i="1" dirty="0" smtClean="0">
                <a:latin typeface="+mn-lt"/>
              </a:rPr>
              <a:t>Конфуций</a:t>
            </a:r>
            <a:endParaRPr lang="ru-RU" b="1" i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74720" y="2351869"/>
            <a:ext cx="4984065" cy="255454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С</a:t>
            </a:r>
            <a:r>
              <a:rPr lang="ru-RU" sz="4000" b="1" dirty="0" smtClean="0"/>
              <a:t>осуществование старого и нового образовательного процесса</a:t>
            </a:r>
            <a:endParaRPr lang="ru-RU" sz="40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71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0708" y="0"/>
            <a:ext cx="9510584" cy="173751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4801" y="2517169"/>
            <a:ext cx="4872111" cy="2554545"/>
          </a:xfrm>
          <a:prstGeom prst="rect">
            <a:avLst/>
          </a:prstGeom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технологии: обучить самостоятельному</a:t>
            </a:r>
          </a:p>
          <a:p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решению проблемы</a:t>
            </a:r>
            <a:endParaRPr lang="ru-RU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7927" y="2068665"/>
            <a:ext cx="6446533" cy="37412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075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076" y="281353"/>
            <a:ext cx="10200249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проектно – исследовательской деятельности</a:t>
            </a:r>
            <a:endParaRPr lang="ru-RU" sz="4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6715" y="2048316"/>
            <a:ext cx="5328366" cy="3999323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1181686" y="1606916"/>
            <a:ext cx="4427517" cy="2306586"/>
          </a:xfrm>
          <a:prstGeom prst="rightArrow">
            <a:avLst/>
          </a:prstGeom>
          <a:solidFill>
            <a:srgbClr val="5FCBEF"/>
          </a:solidFill>
          <a:ln w="19050" cap="rnd" cmpd="sng" algn="ctr">
            <a:solidFill>
              <a:srgbClr val="5FCBE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24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Проект – </a:t>
            </a:r>
            <a:r>
              <a:rPr lang="ru-RU" sz="2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исследование</a:t>
            </a:r>
            <a:r>
              <a:rPr lang="en-US" sz="2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 </a:t>
            </a:r>
            <a:r>
              <a:rPr lang="ru-RU" sz="2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по обществознанию  </a:t>
            </a:r>
            <a:r>
              <a:rPr lang="ru-RU" sz="24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ученика 5 класса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3384" y="3807904"/>
            <a:ext cx="49058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/>
              <a:t>Анализ источников;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Опрос, анкетирование жителей поселка;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Сотрудничество с лабораторией университета;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Печать макета на 3</a:t>
            </a:r>
            <a:r>
              <a:rPr lang="en-US" sz="2400" b="1" dirty="0" smtClean="0"/>
              <a:t>D </a:t>
            </a:r>
            <a:r>
              <a:rPr lang="ru-RU" sz="2400" b="1" dirty="0" smtClean="0"/>
              <a:t>принтере;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55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726" y="-10007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кейсов</a:t>
            </a:r>
            <a:endParaRPr lang="ru-RU" sz="60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37" y="1129443"/>
            <a:ext cx="3599764" cy="26998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920" y="3986434"/>
            <a:ext cx="3828754" cy="28715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234" y="1007519"/>
            <a:ext cx="3974129" cy="28217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32" y="3986434"/>
            <a:ext cx="3783038" cy="283727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362161" y="1382659"/>
            <a:ext cx="365407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этом подходе учащимся не предоставляются пути решения проблемы, ученики вынуждены действовать максимально эффективно в поиске таких решений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530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2442" y="24507"/>
            <a:ext cx="6472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u="sng" dirty="0" smtClean="0">
                <a:solidFill>
                  <a:schemeClr val="bg1"/>
                </a:solidFill>
              </a:rPr>
              <a:t>Приемы</a:t>
            </a:r>
            <a:r>
              <a:rPr lang="ru-RU" sz="7200" dirty="0" smtClean="0">
                <a:solidFill>
                  <a:schemeClr val="bg1"/>
                </a:solidFill>
              </a:rPr>
              <a:t> 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20633" y="1403406"/>
            <a:ext cx="4963886" cy="2553195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7517" y="1895173"/>
            <a:ext cx="40376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Логическая цепочка</a:t>
            </a:r>
            <a:endParaRPr lang="ru-RU" sz="4800" b="1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320633" y="4334493"/>
            <a:ext cx="4655128" cy="2115924"/>
          </a:xfrm>
          <a:prstGeom prst="cloud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21278" y="4583875"/>
            <a:ext cx="41207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Выдвижение гипотезы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ятно 2 8"/>
          <p:cNvSpPr/>
          <p:nvPr/>
        </p:nvSpPr>
        <p:spPr>
          <a:xfrm rot="20962228">
            <a:off x="6000495" y="319252"/>
            <a:ext cx="6650182" cy="4132615"/>
          </a:xfrm>
          <a:prstGeom prst="irregularSeal2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 rot="20297486">
            <a:off x="6132783" y="1877729"/>
            <a:ext cx="5943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«Яркое пятно»</a:t>
            </a:r>
            <a:endParaRPr lang="ru-RU" sz="6000" dirty="0"/>
          </a:p>
        </p:txBody>
      </p:sp>
      <p:graphicFrame>
        <p:nvGraphicFramePr>
          <p:cNvPr id="14" name="Диаграмма 13"/>
          <p:cNvGraphicFramePr/>
          <p:nvPr>
            <p:extLst/>
          </p:nvPr>
        </p:nvGraphicFramePr>
        <p:xfrm>
          <a:off x="7790214" y="3209392"/>
          <a:ext cx="3800104" cy="30274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523846" y="5832797"/>
            <a:ext cx="60362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Анализ диаграммы</a:t>
            </a:r>
            <a:endParaRPr lang="ru-RU" sz="44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87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  <p:bldGraphic spid="14" grpId="0">
        <p:bldAsOne/>
      </p:bldGraphic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3.9|4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3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7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5.6|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6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5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5.2|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6.2|3.2|3.7|3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6|2.3|1.7|1.8|1.9|2.1|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3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279</Words>
  <Application>Microsoft Office PowerPoint</Application>
  <PresentationFormat>Широкоэкранный</PresentationFormat>
  <Paragraphs>35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Gabriola</vt:lpstr>
      <vt:lpstr>Times New Roman</vt:lpstr>
      <vt:lpstr>Trebuchet MS</vt:lpstr>
      <vt:lpstr>Тема Office</vt:lpstr>
      <vt:lpstr>Презентация PowerPoint</vt:lpstr>
      <vt:lpstr>Фокус инновационной деятельности</vt:lpstr>
      <vt:lpstr>Презентация PowerPoint</vt:lpstr>
      <vt:lpstr>Инновации в образовании</vt:lpstr>
      <vt:lpstr>Тот, кто, обращаясь к старому, способен открывать новое, достоин быть учителем. Конфуций</vt:lpstr>
      <vt:lpstr>Презентация PowerPoint</vt:lpstr>
      <vt:lpstr>Система проектно – исследовательской деятельности</vt:lpstr>
      <vt:lpstr>Метод кейсов</vt:lpstr>
      <vt:lpstr>Презентация PowerPoint</vt:lpstr>
      <vt:lpstr>Урок-экскурсия</vt:lpstr>
      <vt:lpstr>Урок – ролевая игра</vt:lpstr>
      <vt:lpstr>Педагогический сайт</vt:lpstr>
      <vt:lpstr>Инновации в образовании должны ориентироваться на творческое начало в ученике и на самостоятельный поиск решения задачи или проблемы!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Фокус инновационной деятельности</dc:title>
  <dc:creator>Алена</dc:creator>
  <cp:lastModifiedBy>Алена</cp:lastModifiedBy>
  <cp:revision>56</cp:revision>
  <dcterms:created xsi:type="dcterms:W3CDTF">2018-05-02T07:51:18Z</dcterms:created>
  <dcterms:modified xsi:type="dcterms:W3CDTF">2019-04-14T07:48:11Z</dcterms:modified>
</cp:coreProperties>
</file>