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2" r:id="rId5"/>
    <p:sldId id="263" r:id="rId6"/>
    <p:sldId id="315" r:id="rId7"/>
    <p:sldId id="317" r:id="rId8"/>
    <p:sldId id="266" r:id="rId9"/>
    <p:sldId id="318" r:id="rId10"/>
    <p:sldId id="267" r:id="rId11"/>
    <p:sldId id="268" r:id="rId12"/>
    <p:sldId id="269" r:id="rId13"/>
    <p:sldId id="270" r:id="rId14"/>
    <p:sldId id="282" r:id="rId15"/>
    <p:sldId id="271" r:id="rId16"/>
    <p:sldId id="276" r:id="rId17"/>
    <p:sldId id="277" r:id="rId18"/>
    <p:sldId id="278" r:id="rId19"/>
    <p:sldId id="279" r:id="rId20"/>
    <p:sldId id="280" r:id="rId21"/>
    <p:sldId id="281" r:id="rId22"/>
    <p:sldId id="283" r:id="rId23"/>
    <p:sldId id="285" r:id="rId24"/>
    <p:sldId id="284" r:id="rId25"/>
    <p:sldId id="287" r:id="rId26"/>
    <p:sldId id="289" r:id="rId27"/>
    <p:sldId id="288" r:id="rId28"/>
    <p:sldId id="290" r:id="rId29"/>
    <p:sldId id="291" r:id="rId30"/>
    <p:sldId id="295" r:id="rId31"/>
    <p:sldId id="292" r:id="rId32"/>
    <p:sldId id="293" r:id="rId33"/>
    <p:sldId id="294" r:id="rId34"/>
    <p:sldId id="296" r:id="rId35"/>
    <p:sldId id="297" r:id="rId36"/>
    <p:sldId id="299" r:id="rId37"/>
    <p:sldId id="298" r:id="rId38"/>
    <p:sldId id="301" r:id="rId39"/>
    <p:sldId id="300" r:id="rId40"/>
    <p:sldId id="302" r:id="rId41"/>
    <p:sldId id="303" r:id="rId42"/>
    <p:sldId id="306" r:id="rId43"/>
    <p:sldId id="304" r:id="rId44"/>
    <p:sldId id="307" r:id="rId45"/>
    <p:sldId id="305" r:id="rId46"/>
    <p:sldId id="308" r:id="rId47"/>
    <p:sldId id="309" r:id="rId48"/>
    <p:sldId id="311" r:id="rId49"/>
    <p:sldId id="310" r:id="rId50"/>
    <p:sldId id="312" r:id="rId51"/>
    <p:sldId id="313" r:id="rId52"/>
    <p:sldId id="314" r:id="rId5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CC3399"/>
    <a:srgbClr val="99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pn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82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2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67544" y="1268760"/>
            <a:ext cx="63904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003300"/>
                </a:solidFill>
              </a:rPr>
              <a:t>Тема: Нетрадиционные материалы </a:t>
            </a:r>
            <a:r>
              <a:rPr lang="ru-RU" sz="3200" b="1" i="1" dirty="0" smtClean="0">
                <a:solidFill>
                  <a:srgbClr val="003300"/>
                </a:solidFill>
              </a:rPr>
              <a:t>аппликации и рисовании, </a:t>
            </a:r>
            <a:r>
              <a:rPr lang="ru-RU" sz="3200" b="1" i="1" dirty="0">
                <a:solidFill>
                  <a:srgbClr val="003300"/>
                </a:solidFill>
              </a:rPr>
              <a:t>как средство художественной выразительности детей дошкольного возраста</a:t>
            </a:r>
            <a:endParaRPr lang="ru-RU" sz="2000" i="1" dirty="0">
              <a:solidFill>
                <a:srgbClr val="0033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63888" y="4149080"/>
            <a:ext cx="482453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i="1" dirty="0">
                <a:solidFill>
                  <a:srgbClr val="003300"/>
                </a:solidFill>
              </a:rPr>
              <a:t>Подготовила: Уханова Юлия Федоровна воспитатель МБДОУ «Детский сад Сказка» </a:t>
            </a:r>
            <a:r>
              <a:rPr lang="ru-RU" sz="2800" b="1" i="1" dirty="0" err="1">
                <a:solidFill>
                  <a:srgbClr val="003300"/>
                </a:solidFill>
              </a:rPr>
              <a:t>с.Хонуу</a:t>
            </a:r>
            <a:r>
              <a:rPr lang="ru-RU" sz="2800" b="1" i="1" dirty="0">
                <a:solidFill>
                  <a:srgbClr val="003300"/>
                </a:solidFill>
              </a:rPr>
              <a:t>, </a:t>
            </a:r>
            <a:r>
              <a:rPr lang="ru-RU" sz="2800" b="1" i="1" dirty="0" err="1">
                <a:solidFill>
                  <a:srgbClr val="003300"/>
                </a:solidFill>
              </a:rPr>
              <a:t>Момский</a:t>
            </a:r>
            <a:r>
              <a:rPr lang="ru-RU" sz="2800" b="1" i="1" dirty="0">
                <a:solidFill>
                  <a:srgbClr val="003300"/>
                </a:solidFill>
              </a:rPr>
              <a:t> район РС(Я)</a:t>
            </a:r>
          </a:p>
        </p:txBody>
      </p:sp>
    </p:spTree>
    <p:extLst>
      <p:ext uri="{BB962C8B-B14F-4D97-AF65-F5344CB8AC3E}">
        <p14:creationId xmlns:p14="http://schemas.microsoft.com/office/powerpoint/2010/main" val="39882239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79512" y="188640"/>
            <a:ext cx="8856984" cy="692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003300"/>
                </a:solidFill>
              </a:rPr>
              <a:t> </a:t>
            </a:r>
            <a:r>
              <a:rPr lang="ru-RU" b="1" i="1" dirty="0" smtClean="0">
                <a:solidFill>
                  <a:srgbClr val="003300"/>
                </a:solidFill>
              </a:rPr>
              <a:t>        </a:t>
            </a:r>
            <a:r>
              <a:rPr lang="ru-RU" sz="2800" b="1" i="1" dirty="0" smtClean="0">
                <a:solidFill>
                  <a:srgbClr val="003300"/>
                </a:solidFill>
              </a:rPr>
              <a:t>Декабрь</a:t>
            </a:r>
            <a:endParaRPr lang="ru-RU" sz="2800" b="1" i="1" dirty="0">
              <a:solidFill>
                <a:srgbClr val="003300"/>
              </a:solidFill>
            </a:endParaRPr>
          </a:p>
          <a:p>
            <a:r>
              <a:rPr lang="ru-RU" sz="2800" b="1" i="1" dirty="0">
                <a:solidFill>
                  <a:srgbClr val="003300"/>
                </a:solidFill>
              </a:rPr>
              <a:t>Знакомство детей с техникой аппликации из салфеток</a:t>
            </a:r>
          </a:p>
          <a:p>
            <a:r>
              <a:rPr lang="ru-RU" sz="2800" b="1" i="1" dirty="0">
                <a:solidFill>
                  <a:srgbClr val="003300"/>
                </a:solidFill>
              </a:rPr>
              <a:t>Рассматривание фотоиллюстраций с изображением готовых работ</a:t>
            </a:r>
          </a:p>
          <a:p>
            <a:r>
              <a:rPr lang="ru-RU" sz="2800" b="1" i="1" dirty="0">
                <a:solidFill>
                  <a:srgbClr val="003300"/>
                </a:solidFill>
              </a:rPr>
              <a:t>Вызвать положительный эмоциональный настрой.</a:t>
            </a:r>
          </a:p>
          <a:p>
            <a:r>
              <a:rPr lang="ru-RU" sz="2800" b="1" i="1" dirty="0">
                <a:solidFill>
                  <a:srgbClr val="003300"/>
                </a:solidFill>
              </a:rPr>
              <a:t>Развитие мелкой моторики рук в сочетании с речью. </a:t>
            </a:r>
          </a:p>
          <a:p>
            <a:r>
              <a:rPr lang="ru-RU" sz="2800" b="1" i="1" dirty="0">
                <a:solidFill>
                  <a:srgbClr val="003300"/>
                </a:solidFill>
              </a:rPr>
              <a:t>         Январь</a:t>
            </a:r>
          </a:p>
          <a:p>
            <a:r>
              <a:rPr lang="ru-RU" sz="2800" b="1" i="1" dirty="0">
                <a:solidFill>
                  <a:srgbClr val="003300"/>
                </a:solidFill>
              </a:rPr>
              <a:t>Знакомство детей с техникой аппликации «Волшебные нитки» «Работа с различными видами ниток в технике аппликации»</a:t>
            </a:r>
          </a:p>
          <a:p>
            <a:r>
              <a:rPr lang="ru-RU" sz="2800" b="1" i="1" dirty="0">
                <a:solidFill>
                  <a:srgbClr val="003300"/>
                </a:solidFill>
              </a:rPr>
              <a:t> Проведение выставки работ.</a:t>
            </a:r>
          </a:p>
          <a:p>
            <a:r>
              <a:rPr lang="ru-RU" sz="2800" b="1" i="1" dirty="0">
                <a:solidFill>
                  <a:srgbClr val="003300"/>
                </a:solidFill>
              </a:rPr>
              <a:t>Развивать у детей познавательную активность в процессе использования нетрадиционных материалов</a:t>
            </a:r>
            <a:r>
              <a:rPr lang="ru-RU" sz="2800" b="1" i="1" dirty="0" smtClean="0">
                <a:solidFill>
                  <a:srgbClr val="003300"/>
                </a:solidFill>
              </a:rPr>
              <a:t>.</a:t>
            </a:r>
          </a:p>
          <a:p>
            <a:endParaRPr lang="ru-RU" sz="2400" b="1" i="1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4173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51520" y="188640"/>
            <a:ext cx="871296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003300"/>
                </a:solidFill>
              </a:rPr>
              <a:t>      Февраль</a:t>
            </a:r>
            <a:endParaRPr lang="ru-RU" sz="2800" b="1" i="1" dirty="0">
              <a:solidFill>
                <a:srgbClr val="003300"/>
              </a:solidFill>
            </a:endParaRPr>
          </a:p>
          <a:p>
            <a:r>
              <a:rPr lang="ru-RU" sz="2800" b="1" i="1" dirty="0">
                <a:solidFill>
                  <a:srgbClr val="003300"/>
                </a:solidFill>
              </a:rPr>
              <a:t>Знакомство детей с Аппликацией из крупы</a:t>
            </a:r>
          </a:p>
          <a:p>
            <a:r>
              <a:rPr lang="ru-RU" sz="2800" b="1" i="1" dirty="0">
                <a:solidFill>
                  <a:srgbClr val="003300"/>
                </a:solidFill>
              </a:rPr>
              <a:t>Рассматривание фотоиллюстраций с изображением готовых работ </a:t>
            </a:r>
          </a:p>
          <a:p>
            <a:r>
              <a:rPr lang="ru-RU" sz="2800" b="1" i="1" dirty="0">
                <a:solidFill>
                  <a:srgbClr val="003300"/>
                </a:solidFill>
              </a:rPr>
              <a:t>Развитие мелкой моторики рук в сочетании с речью. </a:t>
            </a:r>
          </a:p>
          <a:p>
            <a:r>
              <a:rPr lang="ru-RU" sz="2800" b="1" i="1" dirty="0">
                <a:solidFill>
                  <a:srgbClr val="003300"/>
                </a:solidFill>
              </a:rPr>
              <a:t>       Март</a:t>
            </a:r>
          </a:p>
          <a:p>
            <a:r>
              <a:rPr lang="ru-RU" sz="2800" b="1" i="1" dirty="0">
                <a:solidFill>
                  <a:srgbClr val="003300"/>
                </a:solidFill>
              </a:rPr>
              <a:t>Консультация для родителей: «Аппликация как вид художественной деятельности детей дошкольного возраста. </a:t>
            </a:r>
          </a:p>
          <a:p>
            <a:r>
              <a:rPr lang="ru-RU" sz="2800" b="1" i="1" dirty="0">
                <a:solidFill>
                  <a:srgbClr val="003300"/>
                </a:solidFill>
              </a:rPr>
              <a:t>Знакомство детей с обрывной аппликацией.</a:t>
            </a:r>
          </a:p>
          <a:p>
            <a:r>
              <a:rPr lang="ru-RU" sz="2800" b="1" i="1" dirty="0">
                <a:solidFill>
                  <a:srgbClr val="003300"/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7546951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79512" y="116632"/>
            <a:ext cx="878497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003300"/>
                </a:solidFill>
              </a:rPr>
              <a:t>        Апрель</a:t>
            </a:r>
            <a:endParaRPr lang="ru-RU" sz="2800" b="1" i="1" dirty="0">
              <a:solidFill>
                <a:srgbClr val="003300"/>
              </a:solidFill>
            </a:endParaRPr>
          </a:p>
          <a:p>
            <a:r>
              <a:rPr lang="ru-RU" sz="2800" b="1" i="1" dirty="0">
                <a:solidFill>
                  <a:srgbClr val="003300"/>
                </a:solidFill>
              </a:rPr>
              <a:t>Аппликация из разных техник</a:t>
            </a:r>
          </a:p>
          <a:p>
            <a:r>
              <a:rPr lang="ru-RU" sz="2800" b="1" i="1" dirty="0">
                <a:solidFill>
                  <a:srgbClr val="003300"/>
                </a:solidFill>
              </a:rPr>
              <a:t>Совершенствовать технику аппликации: </a:t>
            </a:r>
            <a:r>
              <a:rPr lang="ru-RU" sz="2800" b="1" i="1" dirty="0" smtClean="0">
                <a:solidFill>
                  <a:srgbClr val="003300"/>
                </a:solidFill>
              </a:rPr>
              <a:t>самостоятельно</a:t>
            </a:r>
          </a:p>
          <a:p>
            <a:r>
              <a:rPr lang="ru-RU" sz="2800" b="1" i="1" dirty="0" smtClean="0">
                <a:solidFill>
                  <a:srgbClr val="003300"/>
                </a:solidFill>
              </a:rPr>
              <a:t>« Волшебные макароны»</a:t>
            </a:r>
            <a:endParaRPr lang="ru-RU" sz="2800" b="1" i="1" dirty="0">
              <a:solidFill>
                <a:srgbClr val="003300"/>
              </a:solidFill>
            </a:endParaRPr>
          </a:p>
          <a:p>
            <a:r>
              <a:rPr lang="ru-RU" sz="2800" b="1" i="1" dirty="0">
                <a:solidFill>
                  <a:srgbClr val="003300"/>
                </a:solidFill>
              </a:rPr>
              <a:t> </a:t>
            </a:r>
          </a:p>
          <a:p>
            <a:r>
              <a:rPr lang="ru-RU" sz="2800" b="1" i="1" dirty="0" smtClean="0">
                <a:solidFill>
                  <a:srgbClr val="003300"/>
                </a:solidFill>
              </a:rPr>
              <a:t>         Май</a:t>
            </a:r>
            <a:endParaRPr lang="ru-RU" sz="2800" b="1" i="1" dirty="0">
              <a:solidFill>
                <a:srgbClr val="003300"/>
              </a:solidFill>
            </a:endParaRPr>
          </a:p>
          <a:p>
            <a:r>
              <a:rPr lang="ru-RU" sz="2800" b="1" i="1" dirty="0">
                <a:solidFill>
                  <a:srgbClr val="003300"/>
                </a:solidFill>
              </a:rPr>
              <a:t>Копилка советов для родителей «Мастерим вместе с детьми дома»</a:t>
            </a:r>
          </a:p>
          <a:p>
            <a:r>
              <a:rPr lang="ru-RU" sz="2800" b="1" i="1" dirty="0">
                <a:solidFill>
                  <a:srgbClr val="003300"/>
                </a:solidFill>
              </a:rPr>
              <a:t>Выставка для родителей</a:t>
            </a:r>
          </a:p>
          <a:p>
            <a:r>
              <a:rPr lang="ru-RU" sz="2800" b="1" i="1" dirty="0">
                <a:solidFill>
                  <a:srgbClr val="003300"/>
                </a:solidFill>
              </a:rPr>
              <a:t>Отчёт о проделанной работе за учебный год,</a:t>
            </a:r>
          </a:p>
          <a:p>
            <a:r>
              <a:rPr lang="ru-RU" sz="2800" b="1" i="1" dirty="0">
                <a:solidFill>
                  <a:srgbClr val="003300"/>
                </a:solidFill>
              </a:rPr>
              <a:t> </a:t>
            </a:r>
          </a:p>
          <a:p>
            <a:r>
              <a:rPr lang="ru-RU" sz="2800" b="1" i="1" dirty="0">
                <a:solidFill>
                  <a:srgbClr val="003300"/>
                </a:solidFill>
              </a:rPr>
              <a:t>Выявить положительные результаты проделанной работы, проанализировать недостатки</a:t>
            </a:r>
          </a:p>
        </p:txBody>
      </p:sp>
    </p:spTree>
    <p:extLst>
      <p:ext uri="{BB962C8B-B14F-4D97-AF65-F5344CB8AC3E}">
        <p14:creationId xmlns:p14="http://schemas.microsoft.com/office/powerpoint/2010/main" val="1873188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19158"/>
            <a:ext cx="3840426" cy="2880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 descr="C:\Users\Overlord\Desktop\папка мамы\DCIM\Camera\IMG_20180119_1023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763" y="188640"/>
            <a:ext cx="4742656" cy="35569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02" y="3284985"/>
            <a:ext cx="4464496" cy="33483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788024" y="3997806"/>
            <a:ext cx="30243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800" b="1" i="1" dirty="0">
                <a:solidFill>
                  <a:srgbClr val="003300"/>
                </a:solidFill>
              </a:rPr>
              <a:t>« Золотая осень» ( Аппликация с природных материалов)</a:t>
            </a:r>
          </a:p>
        </p:txBody>
      </p:sp>
    </p:spTree>
    <p:extLst>
      <p:ext uri="{BB962C8B-B14F-4D97-AF65-F5344CB8AC3E}">
        <p14:creationId xmlns:p14="http://schemas.microsoft.com/office/powerpoint/2010/main" val="29162918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7" descr="C:\Users\Overlord\Desktop\папка мамы\DCIM\Camera\IMG_20180119_1022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280920" cy="59766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23483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050" y="123381"/>
            <a:ext cx="5524982" cy="41437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486" y="764704"/>
            <a:ext cx="3394472" cy="4525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267119"/>
            <a:ext cx="3816424" cy="1322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48556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709" y="0"/>
            <a:ext cx="917170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14" descr="C:\Users\Overlord\Desktop\папка мамы\DCIM\Camera\IMG_20170310_10155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4680520" cy="59766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1" descr="C:\Users\Overlord\Desktop\папка мамы\DCIM\Camera\IMG_20170316_10173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39945"/>
            <a:ext cx="3394472" cy="4525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49848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7170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15" descr="C:\Users\Overlord\Desktop\папка мамы\DCIM\Camera\IMG_20170314_1100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88840"/>
            <a:ext cx="3394472" cy="4525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6" descr="C:\Users\Overlord\Desktop\папка мамы\DCIM\Camera\IMG_20170314_1103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60648"/>
            <a:ext cx="4536504" cy="60486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802" y="548681"/>
            <a:ext cx="4899902" cy="1091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61459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418" y="0"/>
            <a:ext cx="9199418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17" descr="C:\Users\Overlord\Desktop\папка мамы\DCIM\Camera\IMG_20170315_1557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756084"/>
            <a:ext cx="2890416" cy="38538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8" descr="C:\Users\Overlord\Desktop\папка мамы\DCIM\Camera\IMG_20170315_1603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0"/>
            <a:ext cx="2870224" cy="38269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9" descr="C:\Users\Overlord\Desktop\папка мамы\DCIM\Camera\IMG_20170315_16145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792091"/>
            <a:ext cx="2883768" cy="38450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0" descr="C:\Users\Overlord\Desktop\папка мамы\DCIM\Camera\IMG_20170315_16181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87" y="31723"/>
            <a:ext cx="3394472" cy="4525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27114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708"/>
            <a:ext cx="9144000" cy="68857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2" descr="C:\Users\Overlord\Desktop\папка мамы\DCIM\Camera\IMG_20170530_1611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3394472" cy="4525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3" descr="C:\Users\Overlord\Desktop\папка мамы\DCIM\Camera\IMG_20170530_1611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76671"/>
            <a:ext cx="3394472" cy="4525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9214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855" y="0"/>
            <a:ext cx="9157855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95536" y="188640"/>
            <a:ext cx="842493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003300"/>
                </a:solidFill>
              </a:rPr>
              <a:t>Цель:</a:t>
            </a:r>
            <a:r>
              <a:rPr lang="ru-RU" sz="3200" b="1" dirty="0">
                <a:solidFill>
                  <a:srgbClr val="003300"/>
                </a:solidFill>
              </a:rPr>
              <a:t> </a:t>
            </a:r>
            <a:r>
              <a:rPr lang="ru-RU" sz="3200" b="1" i="1" dirty="0">
                <a:solidFill>
                  <a:srgbClr val="003300"/>
                </a:solidFill>
              </a:rPr>
              <a:t>Изучение особенностей использования нетрадиционных материалов в технике </a:t>
            </a:r>
            <a:r>
              <a:rPr lang="ru-RU" sz="3200" b="1" i="1" dirty="0" smtClean="0">
                <a:solidFill>
                  <a:srgbClr val="003300"/>
                </a:solidFill>
              </a:rPr>
              <a:t>аппликации и рисовании </a:t>
            </a:r>
            <a:r>
              <a:rPr lang="ru-RU" sz="3200" b="1" i="1" dirty="0">
                <a:solidFill>
                  <a:srgbClr val="003300"/>
                </a:solidFill>
              </a:rPr>
              <a:t>для детей дошкольного возраста</a:t>
            </a:r>
            <a:endParaRPr lang="ru-RU" sz="3200" i="1" dirty="0">
              <a:solidFill>
                <a:srgbClr val="0033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2250742"/>
            <a:ext cx="8856984" cy="4228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800" b="1" i="1" dirty="0" smtClean="0">
                <a:solidFill>
                  <a:srgbClr val="CC3399"/>
                </a:solidFill>
              </a:rPr>
              <a:t>   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Задачи</a:t>
            </a:r>
            <a:r>
              <a:rPr lang="ru-RU" sz="2800" b="1" i="1" dirty="0">
                <a:solidFill>
                  <a:schemeClr val="tx2">
                    <a:lumMod val="50000"/>
                  </a:schemeClr>
                </a:solidFill>
              </a:rPr>
              <a:t>:</a:t>
            </a:r>
          </a:p>
          <a:p>
            <a:pPr lvl="0">
              <a:spcBef>
                <a:spcPct val="20000"/>
              </a:spcBef>
            </a:pPr>
            <a:r>
              <a:rPr lang="ru-RU" sz="2800" b="1" i="1" dirty="0">
                <a:solidFill>
                  <a:schemeClr val="tx2">
                    <a:lumMod val="50000"/>
                  </a:schemeClr>
                </a:solidFill>
              </a:rPr>
              <a:t> - Овладение методами использования нетрадиционных материалов в технике 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аппликации и рисовании </a:t>
            </a:r>
            <a:r>
              <a:rPr lang="ru-RU" sz="2800" b="1" i="1" dirty="0">
                <a:solidFill>
                  <a:schemeClr val="tx2">
                    <a:lumMod val="50000"/>
                  </a:schemeClr>
                </a:solidFill>
              </a:rPr>
              <a:t>, совершенствование пропаганды среди родителей</a:t>
            </a:r>
          </a:p>
          <a:p>
            <a:pPr lvl="0">
              <a:spcBef>
                <a:spcPct val="20000"/>
              </a:spcBef>
            </a:pPr>
            <a:r>
              <a:rPr lang="ru-RU" sz="2800" b="1" i="1" dirty="0">
                <a:solidFill>
                  <a:schemeClr val="tx2">
                    <a:lumMod val="50000"/>
                  </a:schemeClr>
                </a:solidFill>
              </a:rPr>
              <a:t>-Осуществление систематической работы с детьми</a:t>
            </a:r>
          </a:p>
          <a:p>
            <a:pPr lvl="0">
              <a:spcBef>
                <a:spcPct val="20000"/>
              </a:spcBef>
            </a:pPr>
            <a:r>
              <a:rPr lang="ru-RU" sz="2800" b="1" i="1" dirty="0">
                <a:solidFill>
                  <a:schemeClr val="tx2">
                    <a:lumMod val="50000"/>
                  </a:schemeClr>
                </a:solidFill>
              </a:rPr>
              <a:t>- Развивать познавательную активность в процессе использования нетрадиционных материалов в 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аппликации и рисовании</a:t>
            </a:r>
            <a:endParaRPr lang="ru-RU" sz="28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1558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4" descr="C:\Users\Overlord\Desktop\папка мамы\DCIM\Camera\IMG_20170530_1611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3970536" cy="51925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72000" y="764704"/>
            <a:ext cx="40324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600" b="1" dirty="0">
                <a:solidFill>
                  <a:srgbClr val="003300"/>
                </a:solidFill>
              </a:rPr>
              <a:t>«Лунная девочка» ( по мотивам северных сказок)</a:t>
            </a:r>
          </a:p>
        </p:txBody>
      </p:sp>
    </p:spTree>
    <p:extLst>
      <p:ext uri="{BB962C8B-B14F-4D97-AF65-F5344CB8AC3E}">
        <p14:creationId xmlns:p14="http://schemas.microsoft.com/office/powerpoint/2010/main" val="14792217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5" descr="C:\Users\Overlord\Desktop\папка мамы\DCIM\Camera\IMG_20170530_1710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3394472" cy="4525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6" descr="C:\Users\Overlord\Desktop\папка мамы\DCIM\Camera\IMG_20170530_1711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60648"/>
            <a:ext cx="4176464" cy="49580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074643"/>
            <a:ext cx="7056784" cy="1306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66762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Overlord\Desktop\папка мамы\DCIM\Camera\IMG_20170428_1044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3394472" cy="4525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Overlord\Desktop\папка мамы\DCIM\Camera\IMG_20170428_1044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32656"/>
            <a:ext cx="3394472" cy="4525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Overlord\Desktop\папка мамы\DCIM\Camera\IMG_20170428_10520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698379"/>
            <a:ext cx="3024336" cy="40324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78031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Overlord\Desktop\папка мамы\DCIM\Camera\IMG_20180119_1017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50" y="332656"/>
            <a:ext cx="2397714" cy="31969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Overlord\Desktop\папка мамы\DCIM\Camera\IMG_20180119_1018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273" y="3717032"/>
            <a:ext cx="1985268" cy="26470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32656"/>
            <a:ext cx="4896544" cy="50300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881" y="5362675"/>
            <a:ext cx="3481387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97812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5" descr="C:\Users\Overlord\Desktop\папка мамы\DCIM\Camera\IMG_20170530_1639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0897" y="1844824"/>
            <a:ext cx="4992554" cy="37444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C:\Users\Overlord\Desktop\папка мамы\DCIM\Camera\IMG_20170530_16395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7806"/>
            <a:ext cx="2201292" cy="29350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C:\Users\Overlord\Desktop\папка мамы\DCIM\Camera\IMG_20170530_16400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94668"/>
            <a:ext cx="2232248" cy="29763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C:\Users\Overlord\Desktop\папка мамы\DCIM\Camera\IMG_20170530_16401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42" y="3789040"/>
            <a:ext cx="2222447" cy="29632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C:\Users\Overlord\Desktop\папка мамы\DCIM\Camera\IMG_20170530_16395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913257"/>
            <a:ext cx="2129284" cy="28390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6147" y="802025"/>
            <a:ext cx="5302054" cy="821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66549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709" y="0"/>
            <a:ext cx="917170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2721750" cy="36290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5" descr="C:\Users\Overlord\Desktop\папка мамы\DCIM\Camera\IMG_20180209_16402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7804" y="1916832"/>
            <a:ext cx="2700300" cy="36004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 descr="C:\Users\Overlord\Desktop\папка мамы\DCIM\Camera\IMG_20180209_16574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739949"/>
            <a:ext cx="3394472" cy="45259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7829" y="105892"/>
            <a:ext cx="3897511" cy="1512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65412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7" descr="C:\Users\Overlord\Desktop\папка мамы\DCIM\Camera\IMG_20180409_1013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2829762" cy="37730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C:\Users\Overlord\Desktop\папка мамы\DCIM\Camera\IMG_20180409_10333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1282" y="332656"/>
            <a:ext cx="2880320" cy="38404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9" descr="C:\Users\Overlord\Desktop\папка мамы\DCIM\Camera\IMG_20180409_10132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105672"/>
            <a:ext cx="2613738" cy="26208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C:\Users\Overlord\Desktop\папка мамы\DCIM\Camera\IMG_20180409_10443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5582" y="3457600"/>
            <a:ext cx="2451720" cy="32689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961602" y="1124744"/>
            <a:ext cx="278686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600" b="1" dirty="0">
                <a:solidFill>
                  <a:srgbClr val="003300"/>
                </a:solidFill>
              </a:rPr>
              <a:t>«Черепаха» (весёлый пластилин)</a:t>
            </a:r>
          </a:p>
        </p:txBody>
      </p:sp>
    </p:spTree>
    <p:extLst>
      <p:ext uri="{BB962C8B-B14F-4D97-AF65-F5344CB8AC3E}">
        <p14:creationId xmlns:p14="http://schemas.microsoft.com/office/powerpoint/2010/main" val="11379476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 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32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56792"/>
            <a:ext cx="5328592" cy="39964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21256"/>
            <a:ext cx="7310437" cy="1152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29047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0648"/>
            <a:ext cx="3394472" cy="4525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620688"/>
            <a:ext cx="4176464" cy="49580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60111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1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3394472" cy="4525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1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7026" y="1988840"/>
            <a:ext cx="3394472" cy="4525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92719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51520" y="260648"/>
            <a:ext cx="8712968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/>
              <a:t> </a:t>
            </a:r>
            <a:r>
              <a:rPr lang="ru-RU" b="1" i="1" dirty="0" smtClean="0"/>
              <a:t>      </a:t>
            </a:r>
            <a:r>
              <a:rPr lang="ru-RU" sz="2800" b="1" i="1" dirty="0" smtClean="0">
                <a:solidFill>
                  <a:srgbClr val="003300"/>
                </a:solidFill>
              </a:rPr>
              <a:t>Актуальность  </a:t>
            </a:r>
            <a:r>
              <a:rPr lang="ru-RU" sz="2800" b="1" i="1" dirty="0">
                <a:solidFill>
                  <a:srgbClr val="003300"/>
                </a:solidFill>
              </a:rPr>
              <a:t>данной темы объясняется тем, что  формирование творчески активной личности , обладающей  способностью эффективно и нестандартно решать жизненные проблемы, закладывается в дошкольном возрасте.</a:t>
            </a:r>
          </a:p>
          <a:p>
            <a:r>
              <a:rPr lang="ru-RU" sz="2800" b="1" i="1" dirty="0">
                <a:solidFill>
                  <a:srgbClr val="003300"/>
                </a:solidFill>
              </a:rPr>
              <a:t>      Аппликация с нетрадиционными техниками не только интересное и увлекательное занятие, доступное дошкольникам , но и полезное для их развития.</a:t>
            </a:r>
          </a:p>
          <a:p>
            <a:r>
              <a:rPr lang="ru-RU" sz="2800" b="1" i="1" dirty="0">
                <a:solidFill>
                  <a:srgbClr val="003300"/>
                </a:solidFill>
              </a:rPr>
              <a:t>        Аппликация является одним из важнейших средств познания мира и развития знания  эстетического восприятия , так как оно связано с самостоятельной , практической и творческой деятельностью ребенка.  </a:t>
            </a:r>
            <a:endParaRPr lang="ru-RU" sz="2800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93244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2285999" y="2521058"/>
            <a:ext cx="597130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>
                <a:solidFill>
                  <a:srgbClr val="1F497D"/>
                </a:solidFill>
                <a:latin typeface="AGPmod" pitchFamily="2" charset="-52"/>
              </a:rPr>
              <a:t>Работы выполнены методом нетрадиционной аппликацией и рисованием</a:t>
            </a:r>
            <a:endParaRPr lang="ru-RU" sz="2800" dirty="0">
              <a:solidFill>
                <a:prstClr val="black"/>
              </a:solidFill>
            </a:endParaRP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2475" y="908721"/>
            <a:ext cx="5097463" cy="1552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872129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-4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39906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4467"/>
            <a:ext cx="3304343" cy="44057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9236" y="241821"/>
            <a:ext cx="2602384" cy="34698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764085"/>
            <a:ext cx="2921372" cy="38951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75" y="5301208"/>
            <a:ext cx="8882063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739003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-4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8375621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4896545" cy="36724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923928" y="2708920"/>
            <a:ext cx="5026218" cy="37696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364088" y="332656"/>
            <a:ext cx="358605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200" b="1" dirty="0">
                <a:solidFill>
                  <a:srgbClr val="1F497D"/>
                </a:solidFill>
                <a:latin typeface="AGPmod" pitchFamily="2" charset="-52"/>
              </a:rPr>
              <a:t>Работа: </a:t>
            </a:r>
            <a:r>
              <a:rPr lang="ru-RU" sz="3200" b="1" dirty="0" err="1">
                <a:solidFill>
                  <a:srgbClr val="1F497D"/>
                </a:solidFill>
                <a:latin typeface="AGPmod" pitchFamily="2" charset="-52"/>
              </a:rPr>
              <a:t>Черемкиной</a:t>
            </a:r>
            <a:r>
              <a:rPr lang="ru-RU" sz="3200" b="1" dirty="0">
                <a:solidFill>
                  <a:srgbClr val="1F497D"/>
                </a:solidFill>
                <a:latin typeface="AGPmod" pitchFamily="2" charset="-52"/>
              </a:rPr>
              <a:t> Милены- 5 лет  «Мальчик»</a:t>
            </a:r>
          </a:p>
        </p:txBody>
      </p:sp>
    </p:spTree>
    <p:extLst>
      <p:ext uri="{BB962C8B-B14F-4D97-AF65-F5344CB8AC3E}">
        <p14:creationId xmlns:p14="http://schemas.microsoft.com/office/powerpoint/2010/main" val="9408032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-4"/>
            <a:ext cx="9143999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8438633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5040560" cy="35771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996952"/>
            <a:ext cx="4838666" cy="3629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Объект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3536" y="3582901"/>
            <a:ext cx="4281669" cy="32112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5589240" y="404664"/>
            <a:ext cx="33032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>
                <a:solidFill>
                  <a:srgbClr val="1F497D"/>
                </a:solidFill>
              </a:rPr>
              <a:t>Работа: Громовой Влады- 6 лет «Сестра с братиком»</a:t>
            </a:r>
            <a:endParaRPr lang="ru-RU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48511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7504" y="-4"/>
            <a:ext cx="9036496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4025056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4550634" cy="34129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94596"/>
            <a:ext cx="4385461" cy="32890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95536" y="3284984"/>
            <a:ext cx="4572000" cy="3435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5009662" y="3745632"/>
            <a:ext cx="35101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>
                <a:solidFill>
                  <a:srgbClr val="1F497D"/>
                </a:solidFill>
              </a:rPr>
              <a:t>Работа: Федоровой Анжелики- 5 лет « Северный олень»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37794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-4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772447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07818" y="249383"/>
            <a:ext cx="875667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003300"/>
                </a:solidFill>
              </a:rPr>
              <a:t>    Занятия </a:t>
            </a:r>
            <a:r>
              <a:rPr lang="ru-RU" sz="2800" b="1" i="1" dirty="0">
                <a:solidFill>
                  <a:srgbClr val="003300"/>
                </a:solidFill>
              </a:rPr>
              <a:t>аппликацией способствуют развитию творческих способностей, воображения, наблюдательности, художественного мышления и памяти детей. У дошкольников формируются обобщенные способы анализа и синтеза, сравнения и сопоставления, математические представления, развивается чувство цвета, ритма, симметрии и на этой основе формируется художественный вкус. Занятия аппликацией повышают самооценку ребёнка, уверенность в своих силах и возможностях.</a:t>
            </a:r>
          </a:p>
          <a:p>
            <a:r>
              <a:rPr lang="ru-RU" sz="2800" b="1" i="1" dirty="0">
                <a:solidFill>
                  <a:srgbClr val="003300"/>
                </a:solidFill>
              </a:rPr>
              <a:t>«Творчество – это не удел только гениев, создавших великие художественные произведения. Творчество существует везде, где человек воображает, комбинирует, создает что-либо новое» (</a:t>
            </a:r>
            <a:r>
              <a:rPr lang="ru-RU" sz="2800" b="1" i="1" dirty="0" err="1">
                <a:solidFill>
                  <a:srgbClr val="003300"/>
                </a:solidFill>
              </a:rPr>
              <a:t>Л.С.Выготский</a:t>
            </a:r>
            <a:r>
              <a:rPr lang="ru-RU" sz="2800" b="1" i="1" dirty="0">
                <a:solidFill>
                  <a:srgbClr val="003300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36743329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Overlord\Desktop\папка мамы\КАРТИНКИ МАМЫ\images (24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4262602" cy="31969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7456" y="332656"/>
            <a:ext cx="4896544" cy="36724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Объект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51520" y="3140968"/>
            <a:ext cx="4742656" cy="3556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994176" y="4005063"/>
            <a:ext cx="37542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>
                <a:solidFill>
                  <a:srgbClr val="1F497D"/>
                </a:solidFill>
              </a:rPr>
              <a:t>Работа: Егоровой Ксюши – 6 лет </a:t>
            </a:r>
            <a:br>
              <a:rPr lang="ru-RU" sz="3600" b="1" dirty="0">
                <a:solidFill>
                  <a:srgbClr val="1F497D"/>
                </a:solidFill>
              </a:rPr>
            </a:br>
            <a:r>
              <a:rPr lang="ru-RU" sz="3600" b="1" dirty="0">
                <a:solidFill>
                  <a:srgbClr val="1F497D"/>
                </a:solidFill>
              </a:rPr>
              <a:t>« Мамонт» 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47353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-4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2305842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Overlord\Desktop\папка мамы\КАРТИНКИ МАМЫ\images (24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5881"/>
            <a:ext cx="3394472" cy="4525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88640"/>
            <a:ext cx="3830122" cy="2664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5698" y="2276872"/>
            <a:ext cx="4320480" cy="3240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88" y="5157192"/>
            <a:ext cx="8072437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046427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" y="-4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4399030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Overlord\Desktop\папка мамы\КАРТИНКИ МАМЫ\images (24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3394472" cy="4525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4024" y="270489"/>
            <a:ext cx="5088565" cy="38164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786611"/>
            <a:ext cx="840105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295753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51520" y="332657"/>
            <a:ext cx="864096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003300"/>
                </a:solidFill>
              </a:rPr>
              <a:t>Вывод: обучение рисованию и аппликации нетрадиционными способами дошкольников на занятиях в настоящее время имеет важное значение. Нетрадиционное рисование и аппликация позволяет раскрыть творческий потенциал ребенка, постоянно повышать интерес к художественной деятельности, развивать психические процессы. Оно позволяет детям чувствовать себя </a:t>
            </a:r>
            <a:r>
              <a:rPr lang="ru-RU" sz="2400" b="1" i="1" dirty="0" err="1" smtClean="0">
                <a:solidFill>
                  <a:srgbClr val="003300"/>
                </a:solidFill>
              </a:rPr>
              <a:t>раскованнее</a:t>
            </a:r>
            <a:r>
              <a:rPr lang="ru-RU" sz="2400" b="1" i="1" dirty="0">
                <a:solidFill>
                  <a:srgbClr val="003300"/>
                </a:solidFill>
              </a:rPr>
              <a:t>, смелее, непосредственнее, развивает воображение, дает полную свободу для самовыражения.</a:t>
            </a:r>
          </a:p>
          <a:p>
            <a:r>
              <a:rPr lang="ru-RU" sz="2400" b="1" i="1" dirty="0">
                <a:solidFill>
                  <a:srgbClr val="003300"/>
                </a:solidFill>
              </a:rPr>
              <a:t>  В рамках самообразования я намерена дальше продолжать работу в этом направлении, так как нетрадиционные техники открывают возможности развития у детей творческих способностей, фантазии, воображения.</a:t>
            </a:r>
            <a:endParaRPr lang="ru-RU" b="1" i="1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51074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23528" y="188640"/>
            <a:ext cx="856895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003300"/>
                </a:solidFill>
              </a:rPr>
              <a:t>Отчет по теме: « Нетрадиционные материалы аппликации и рисовании, как средство художественной выразительности детей дошкольного возраста»</a:t>
            </a:r>
            <a:endParaRPr lang="ru-RU" sz="1600" b="1" i="1" dirty="0">
              <a:solidFill>
                <a:srgbClr val="003300"/>
              </a:solidFill>
            </a:endParaRPr>
          </a:p>
          <a:p>
            <a:r>
              <a:rPr lang="ru-RU" sz="2400" b="1" i="1" dirty="0">
                <a:solidFill>
                  <a:srgbClr val="003300"/>
                </a:solidFill>
              </a:rPr>
              <a:t> Для развития творческой активности я проводила кружок по программе по дополнительному образованию художественно-эстетической направленности для детей 4-6 лет «Центр Фантазия».  Все занятия в разработанной мной программе  направлены  на развитие у детей художественно-творческих способностей через обучения нетрадиционными техниками рисования и аппликации.  </a:t>
            </a:r>
          </a:p>
          <a:p>
            <a:r>
              <a:rPr lang="ru-RU" sz="2400" b="1" i="1" u="sng" dirty="0">
                <a:solidFill>
                  <a:srgbClr val="003300"/>
                </a:solidFill>
              </a:rPr>
              <a:t>Цель программы.</a:t>
            </a:r>
            <a:r>
              <a:rPr lang="ru-RU" sz="2400" b="1" i="1" dirty="0">
                <a:solidFill>
                  <a:srgbClr val="003300"/>
                </a:solidFill>
              </a:rPr>
              <a:t> Развитие художественно – творческих способностей детей через обучения нетрадиционным техникам аппликации и рисовании</a:t>
            </a:r>
          </a:p>
        </p:txBody>
      </p:sp>
    </p:spTree>
    <p:extLst>
      <p:ext uri="{BB962C8B-B14F-4D97-AF65-F5344CB8AC3E}">
        <p14:creationId xmlns:p14="http://schemas.microsoft.com/office/powerpoint/2010/main" val="249916241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07504" y="58847"/>
            <a:ext cx="8856984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>
                <a:solidFill>
                  <a:srgbClr val="003300"/>
                </a:solidFill>
              </a:rPr>
              <a:t>Задачи:   Развивающие</a:t>
            </a:r>
            <a:endParaRPr lang="ru-RU" sz="2400" b="1" i="1" dirty="0">
              <a:solidFill>
                <a:srgbClr val="003300"/>
              </a:solidFill>
            </a:endParaRPr>
          </a:p>
          <a:p>
            <a:r>
              <a:rPr lang="ru-RU" sz="2400" b="1" i="1" dirty="0">
                <a:solidFill>
                  <a:srgbClr val="003300"/>
                </a:solidFill>
              </a:rPr>
              <a:t>Формировать  творческое  мышление,  устойчивый  интерес  к  художественной деятельности.</a:t>
            </a:r>
          </a:p>
          <a:p>
            <a:r>
              <a:rPr lang="ru-RU" sz="2400" b="1" i="1" dirty="0">
                <a:solidFill>
                  <a:srgbClr val="003300"/>
                </a:solidFill>
              </a:rPr>
              <a:t>Развивать  художественный  вкус,  фантазию,  изобретательность,  пространственное  воображение.</a:t>
            </a:r>
          </a:p>
          <a:p>
            <a:r>
              <a:rPr lang="ru-RU" sz="2400" b="1" i="1" dirty="0">
                <a:solidFill>
                  <a:srgbClr val="003300"/>
                </a:solidFill>
              </a:rPr>
              <a:t>Формировать   умения  и  навыки,  необходимые  для  создания  творческих  работ.</a:t>
            </a:r>
          </a:p>
          <a:p>
            <a:r>
              <a:rPr lang="ru-RU" sz="2400" b="1" i="1" dirty="0">
                <a:solidFill>
                  <a:srgbClr val="003300"/>
                </a:solidFill>
              </a:rPr>
              <a:t>Развивать  желание  экспериментировать,  проявляя  яркие  познавательные  чувства:    удивление, сомнение,  радость от узнавания  нового.</a:t>
            </a:r>
          </a:p>
          <a:p>
            <a:r>
              <a:rPr lang="ru-RU" sz="2400" b="1" i="1" u="sng" dirty="0">
                <a:solidFill>
                  <a:srgbClr val="003300"/>
                </a:solidFill>
              </a:rPr>
              <a:t>Образовательные</a:t>
            </a:r>
            <a:endParaRPr lang="ru-RU" sz="2400" b="1" i="1" dirty="0">
              <a:solidFill>
                <a:srgbClr val="003300"/>
              </a:solidFill>
            </a:endParaRPr>
          </a:p>
          <a:p>
            <a:r>
              <a:rPr lang="ru-RU" sz="2400" b="1" i="1" dirty="0">
                <a:solidFill>
                  <a:srgbClr val="003300"/>
                </a:solidFill>
              </a:rPr>
              <a:t>-  Закреплять и обогащать знания детей о разных видах художественного  творчества.</a:t>
            </a:r>
          </a:p>
          <a:p>
            <a:r>
              <a:rPr lang="ru-RU" sz="2400" b="1" i="1" dirty="0">
                <a:solidFill>
                  <a:srgbClr val="003300"/>
                </a:solidFill>
              </a:rPr>
              <a:t> Знакомить  детей  различными  видами  изобразительной  деятельности,  многообразием  художественных  материалов  и  приёмами  работы  с  ними,  закреплять  приобретённые  умения  и  навыки  и  показывать  детям   широту  их  возможного  применения.</a:t>
            </a:r>
          </a:p>
        </p:txBody>
      </p:sp>
    </p:spTree>
    <p:extLst>
      <p:ext uri="{BB962C8B-B14F-4D97-AF65-F5344CB8AC3E}">
        <p14:creationId xmlns:p14="http://schemas.microsoft.com/office/powerpoint/2010/main" val="1957115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10836" y="96982"/>
            <a:ext cx="892566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>
                <a:solidFill>
                  <a:srgbClr val="003300"/>
                </a:solidFill>
              </a:rPr>
              <a:t>Воспитательные</a:t>
            </a:r>
            <a:endParaRPr lang="ru-RU" sz="2400" b="1" i="1" dirty="0">
              <a:solidFill>
                <a:srgbClr val="003300"/>
              </a:solidFill>
            </a:endParaRPr>
          </a:p>
          <a:p>
            <a:r>
              <a:rPr lang="ru-RU" sz="2400" b="1" i="1" dirty="0">
                <a:solidFill>
                  <a:srgbClr val="003300"/>
                </a:solidFill>
              </a:rPr>
              <a:t>- Воспитывать  трудолюбие и  желание добиваться  успеха  собственным  трудом.</a:t>
            </a:r>
          </a:p>
          <a:p>
            <a:r>
              <a:rPr lang="ru-RU" sz="2400" b="1" i="1" dirty="0">
                <a:solidFill>
                  <a:srgbClr val="003300"/>
                </a:solidFill>
              </a:rPr>
              <a:t>- Воспитывать внимание, аккуратность, целеустремлённость, творческую</a:t>
            </a:r>
          </a:p>
          <a:p>
            <a:r>
              <a:rPr lang="ru-RU" sz="2400" b="1" i="1" dirty="0">
                <a:solidFill>
                  <a:srgbClr val="003300"/>
                </a:solidFill>
              </a:rPr>
              <a:t> самореализацию. </a:t>
            </a:r>
          </a:p>
          <a:p>
            <a:r>
              <a:rPr lang="ru-RU" sz="2400" b="1" i="1" dirty="0">
                <a:solidFill>
                  <a:srgbClr val="003300"/>
                </a:solidFill>
              </a:rPr>
              <a:t>        В начале моей работы в детском саду я видела в детских работах </a:t>
            </a:r>
            <a:r>
              <a:rPr lang="ru-RU" sz="2400" b="1" i="1" dirty="0" err="1">
                <a:solidFill>
                  <a:srgbClr val="003300"/>
                </a:solidFill>
              </a:rPr>
              <a:t>одноплановость</a:t>
            </a:r>
            <a:r>
              <a:rPr lang="ru-RU" sz="2400" b="1" i="1" dirty="0">
                <a:solidFill>
                  <a:srgbClr val="003300"/>
                </a:solidFill>
              </a:rPr>
              <a:t>, бесцветность, отсутствие аккуратности, одним словом, рисунки были однообразны и бедны в цветовом решении. Для решения этой проблемы я стала углубленно изучать методическую литературу. Для себя четко выделила критерии руководства по изобразительной деятельности: знание особенностей творческого развития детей, их специфику, умение тонко, тактично поддерживать инициативу и самостоятельность ребенка, способствовать овладению необходимыми навыками и творчеством. </a:t>
            </a:r>
          </a:p>
        </p:txBody>
      </p:sp>
    </p:spTree>
    <p:extLst>
      <p:ext uri="{BB962C8B-B14F-4D97-AF65-F5344CB8AC3E}">
        <p14:creationId xmlns:p14="http://schemas.microsoft.com/office/powerpoint/2010/main" val="360262301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593752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i="1" dirty="0" smtClean="0">
                <a:solidFill>
                  <a:srgbClr val="003300"/>
                </a:solidFill>
              </a:rPr>
              <a:t>      </a:t>
            </a:r>
            <a:endParaRPr lang="ru-RU" sz="2400" b="1" i="1" dirty="0">
              <a:solidFill>
                <a:srgbClr val="003300"/>
              </a:solidFill>
            </a:endParaRPr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79512" y="116632"/>
            <a:ext cx="878497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3300"/>
                </a:solidFill>
              </a:rPr>
              <a:t>     Поэтому </a:t>
            </a:r>
            <a:r>
              <a:rPr lang="ru-RU" sz="2400" b="1" i="1" dirty="0">
                <a:solidFill>
                  <a:srgbClr val="003300"/>
                </a:solidFill>
              </a:rPr>
              <a:t>в основу опыта положена идея обучения без принуждения, основанная на достижении успеха, на переживании радости познания мира, на искреннем интересе детей в выполнении творческого задания с использованием нетрадиционных </a:t>
            </a:r>
            <a:r>
              <a:rPr lang="ru-RU" sz="2400" b="1" i="1" dirty="0" smtClean="0">
                <a:solidFill>
                  <a:srgbClr val="003300"/>
                </a:solidFill>
              </a:rPr>
              <a:t>техник аппликаций и </a:t>
            </a:r>
            <a:r>
              <a:rPr lang="ru-RU" sz="2400" b="1" i="1" dirty="0">
                <a:solidFill>
                  <a:srgbClr val="003300"/>
                </a:solidFill>
              </a:rPr>
              <a:t>рисования. Я поняла, что такое задание ставит ребенка в позицию творца, активирует и направляет его мысли, вплотную подводит к черте, за которой может начаться зарождение собственных художественных замыслов.</a:t>
            </a:r>
          </a:p>
          <a:p>
            <a:r>
              <a:rPr lang="ru-RU" sz="2400" b="1" i="1" dirty="0"/>
              <a:t>       </a:t>
            </a:r>
            <a:r>
              <a:rPr lang="ru-RU" sz="2400" b="1" i="1" dirty="0">
                <a:solidFill>
                  <a:srgbClr val="003300"/>
                </a:solidFill>
              </a:rPr>
              <a:t>Занятия организовывала в форме кружковой работы. Проводила занятия во второй половине дня с детьми среднего </a:t>
            </a:r>
            <a:r>
              <a:rPr lang="ru-RU" sz="2400" b="1" i="1" dirty="0" smtClean="0">
                <a:solidFill>
                  <a:srgbClr val="003300"/>
                </a:solidFill>
              </a:rPr>
              <a:t>,старшего и подготовительного  дошкольного </a:t>
            </a:r>
            <a:r>
              <a:rPr lang="ru-RU" sz="2400" b="1" i="1" dirty="0">
                <a:solidFill>
                  <a:srgbClr val="003300"/>
                </a:solidFill>
              </a:rPr>
              <a:t>возраста. Продолжительность одного занятия 20-25 минут</a:t>
            </a:r>
            <a:r>
              <a:rPr lang="ru-RU" sz="2400" b="1" i="1" dirty="0" smtClean="0">
                <a:solidFill>
                  <a:srgbClr val="003300"/>
                </a:solidFill>
              </a:rPr>
              <a:t>.</a:t>
            </a:r>
          </a:p>
          <a:p>
            <a:endParaRPr lang="ru-RU" sz="2400" b="1" i="1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1285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51520" y="188640"/>
            <a:ext cx="871296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3300"/>
                </a:solidFill>
              </a:rPr>
              <a:t>                   </a:t>
            </a:r>
            <a:r>
              <a:rPr lang="ru-RU" sz="2800" b="1" i="1" dirty="0" smtClean="0">
                <a:solidFill>
                  <a:srgbClr val="003300"/>
                </a:solidFill>
              </a:rPr>
              <a:t>План</a:t>
            </a:r>
            <a:r>
              <a:rPr lang="ru-RU" sz="2800" b="1" i="1" dirty="0">
                <a:solidFill>
                  <a:srgbClr val="003300"/>
                </a:solidFill>
              </a:rPr>
              <a:t> работы по самообразованию</a:t>
            </a:r>
          </a:p>
          <a:p>
            <a:r>
              <a:rPr lang="ru-RU" sz="2800" b="1" i="1" dirty="0">
                <a:solidFill>
                  <a:srgbClr val="003300"/>
                </a:solidFill>
              </a:rPr>
              <a:t>  Изучение методической литературы по теме:</a:t>
            </a:r>
          </a:p>
          <a:p>
            <a:r>
              <a:rPr lang="ru-RU" sz="2800" b="1" i="1" dirty="0">
                <a:solidFill>
                  <a:srgbClr val="003300"/>
                </a:solidFill>
              </a:rPr>
              <a:t> -Борисенко М. Г., Лукина Н. А. Наши пальчики играют (Развитие мелкой моторики). – СПб. : «Паритет», 2003. – 144 с.</a:t>
            </a:r>
          </a:p>
          <a:p>
            <a:r>
              <a:rPr lang="ru-RU" sz="2800" b="1" i="1" dirty="0">
                <a:solidFill>
                  <a:srgbClr val="003300"/>
                </a:solidFill>
              </a:rPr>
              <a:t>-</a:t>
            </a:r>
            <a:r>
              <a:rPr lang="ru-RU" sz="2800" b="1" i="1" dirty="0" err="1">
                <a:solidFill>
                  <a:srgbClr val="003300"/>
                </a:solidFill>
              </a:rPr>
              <a:t>Гусакова</a:t>
            </a:r>
            <a:r>
              <a:rPr lang="ru-RU" sz="2800" b="1" i="1" dirty="0">
                <a:solidFill>
                  <a:srgbClr val="003300"/>
                </a:solidFill>
              </a:rPr>
              <a:t> М. А. Аппликация: Пособие для педагогов дошкольного образования - М. : Просвещение, 2000.</a:t>
            </a:r>
          </a:p>
          <a:p>
            <a:r>
              <a:rPr lang="ru-RU" sz="2800" b="1" i="1" dirty="0">
                <a:solidFill>
                  <a:srgbClr val="003300"/>
                </a:solidFill>
              </a:rPr>
              <a:t>-Нетрадиционные техники и материалы, планирование, конспекты занятий. / Под ред. Р. Г. Казаковой. – М. : ТЦ Сфера, 2005. – (серия «Вместе с детьми») .</a:t>
            </a:r>
          </a:p>
          <a:p>
            <a:r>
              <a:rPr lang="ru-RU" sz="2800" b="1" i="1" dirty="0">
                <a:solidFill>
                  <a:srgbClr val="003300"/>
                </a:solidFill>
              </a:rPr>
              <a:t>         Повышение своего уровня знаний</a:t>
            </a:r>
            <a:endParaRPr lang="ru-RU" sz="3200" b="1" i="1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02964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51520" y="116633"/>
            <a:ext cx="86409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3300"/>
                </a:solidFill>
              </a:rPr>
              <a:t>     Работу </a:t>
            </a:r>
            <a:r>
              <a:rPr lang="ru-RU" sz="2400" b="1" i="1" dirty="0">
                <a:solidFill>
                  <a:srgbClr val="003300"/>
                </a:solidFill>
              </a:rPr>
              <a:t>с детьми я строила так, чтобы дать им элементарные представления о системе взаимодействия изобразительной деятельности, творчества, искусства с жизнью. В моей работе предусматривается широкое привлечение жизненного опыта детей, живых примеров из окружающей действительности</a:t>
            </a:r>
            <a:r>
              <a:rPr lang="ru-RU" b="1" i="1" dirty="0">
                <a:solidFill>
                  <a:srgbClr val="003300"/>
                </a:solidFill>
              </a:rPr>
              <a:t>. </a:t>
            </a:r>
            <a:endParaRPr lang="ru-RU" b="1" i="1" dirty="0" smtClean="0">
              <a:solidFill>
                <a:srgbClr val="003300"/>
              </a:solidFill>
            </a:endParaRPr>
          </a:p>
          <a:p>
            <a:r>
              <a:rPr lang="ru-RU" sz="2400" b="1" i="1" dirty="0">
                <a:solidFill>
                  <a:srgbClr val="003300"/>
                </a:solidFill>
              </a:rPr>
              <a:t> </a:t>
            </a:r>
            <a:r>
              <a:rPr lang="ru-RU" sz="2400" b="1" i="1" dirty="0" smtClean="0">
                <a:solidFill>
                  <a:srgbClr val="003300"/>
                </a:solidFill>
              </a:rPr>
              <a:t>       На </a:t>
            </a:r>
            <a:r>
              <a:rPr lang="ru-RU" sz="2400" b="1" i="1" dirty="0">
                <a:solidFill>
                  <a:srgbClr val="003300"/>
                </a:solidFill>
              </a:rPr>
              <a:t>каждом занятии использовала  игровой прием, художественное слово, пальчиковые игры, физкультминутки, подвижные игры, музыкальное проигрывание. Большое разнообразие вносила в организацию занятий: дети могли рисовать, вырезать и наклеивать, сидя за отдельными столами, за сдвинутыми вместе столами по два и более человек; сидеть и работать, стоя у столов, расположенных в один ряд, у мольберта.</a:t>
            </a:r>
          </a:p>
          <a:p>
            <a:r>
              <a:rPr lang="ru-RU" sz="2400" b="1" i="1" dirty="0">
                <a:solidFill>
                  <a:srgbClr val="003300"/>
                </a:solidFill>
              </a:rPr>
              <a:t>   </a:t>
            </a:r>
            <a:endParaRPr lang="ru-RU" b="1" i="1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29360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93964" y="152400"/>
            <a:ext cx="877052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3300"/>
                </a:solidFill>
              </a:rPr>
              <a:t>    Работая </a:t>
            </a:r>
            <a:r>
              <a:rPr lang="ru-RU" sz="2400" b="1" i="1" dirty="0">
                <a:solidFill>
                  <a:srgbClr val="003300"/>
                </a:solidFill>
              </a:rPr>
              <a:t>с ребенком, неизбежно сотрудничала с их родителями. Я использовала любую возможность общения с родителями для установления доверительных отношений. Я думаю, что моя совместная работа с родителями создала ребенку эмоционально-комфортное состояние.</a:t>
            </a:r>
          </a:p>
          <a:p>
            <a:r>
              <a:rPr lang="ru-RU" sz="2400" b="1" i="1" dirty="0">
                <a:solidFill>
                  <a:srgbClr val="003300"/>
                </a:solidFill>
              </a:rPr>
              <a:t>   В результате моей работы </a:t>
            </a:r>
            <a:r>
              <a:rPr lang="ru-RU" sz="2400" b="1" i="1" dirty="0" smtClean="0">
                <a:solidFill>
                  <a:srgbClr val="003300"/>
                </a:solidFill>
              </a:rPr>
              <a:t>рисунки аппликации  </a:t>
            </a:r>
            <a:r>
              <a:rPr lang="ru-RU" sz="2400" b="1" i="1" dirty="0">
                <a:solidFill>
                  <a:srgbClr val="003300"/>
                </a:solidFill>
              </a:rPr>
              <a:t>детей стали интереснее, содержательнее, замысел богаче. </a:t>
            </a:r>
            <a:endParaRPr lang="ru-RU" sz="2400" b="1" i="1" dirty="0" smtClean="0">
              <a:solidFill>
                <a:srgbClr val="003300"/>
              </a:solidFill>
            </a:endParaRPr>
          </a:p>
          <a:p>
            <a:r>
              <a:rPr lang="ru-RU" sz="2400" b="1" i="1" dirty="0">
                <a:solidFill>
                  <a:srgbClr val="003300"/>
                </a:solidFill>
              </a:rPr>
              <a:t> </a:t>
            </a:r>
            <a:r>
              <a:rPr lang="ru-RU" sz="2400" b="1" i="1" dirty="0" smtClean="0">
                <a:solidFill>
                  <a:srgbClr val="003300"/>
                </a:solidFill>
              </a:rPr>
              <a:t>    С </a:t>
            </a:r>
            <a:r>
              <a:rPr lang="ru-RU" sz="2400" b="1" i="1" dirty="0">
                <a:solidFill>
                  <a:srgbClr val="003300"/>
                </a:solidFill>
              </a:rPr>
              <a:t>целью определения уровня освоения детьми программы я провела мониторинг (в количестве 10 детей). Мониторинг проводила на основе наблюдения, анализа продуктов детской деятельности (сентябрь-май). Результаты диагностики показали, что высокий уровень освоения программы повысился. Получая положительные результаты, у меня появилось желание разнообразить практические занятия детей по рисованию. </a:t>
            </a:r>
            <a:r>
              <a:rPr lang="ru-RU" sz="2400" b="1" i="1" dirty="0" err="1" smtClean="0">
                <a:solidFill>
                  <a:srgbClr val="003300"/>
                </a:solidFill>
              </a:rPr>
              <a:t>Неотъемлимым</a:t>
            </a:r>
            <a:r>
              <a:rPr lang="ru-RU" sz="2400" b="1" i="1" dirty="0" smtClean="0">
                <a:solidFill>
                  <a:srgbClr val="003300"/>
                </a:solidFill>
              </a:rPr>
              <a:t> </a:t>
            </a:r>
            <a:r>
              <a:rPr lang="ru-RU" sz="2400" b="1" i="1" dirty="0">
                <a:solidFill>
                  <a:srgbClr val="003300"/>
                </a:solidFill>
              </a:rPr>
              <a:t>стимулом является организация групповых выставок детских работ.</a:t>
            </a:r>
          </a:p>
        </p:txBody>
      </p:sp>
    </p:spTree>
    <p:extLst>
      <p:ext uri="{BB962C8B-B14F-4D97-AF65-F5344CB8AC3E}">
        <p14:creationId xmlns:p14="http://schemas.microsoft.com/office/powerpoint/2010/main" val="114095151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3727546"/>
              </p:ext>
            </p:extLst>
          </p:nvPr>
        </p:nvGraphicFramePr>
        <p:xfrm>
          <a:off x="1524000" y="1397000"/>
          <a:ext cx="6096000" cy="18288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i="1" dirty="0" smtClean="0">
                          <a:solidFill>
                            <a:srgbClr val="003300"/>
                          </a:solidFill>
                        </a:rPr>
                        <a:t>      Уровни</a:t>
                      </a:r>
                      <a:endParaRPr lang="ru-RU" sz="2400" i="1" dirty="0">
                        <a:solidFill>
                          <a:srgbClr val="00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i="1" dirty="0" smtClean="0">
                          <a:solidFill>
                            <a:srgbClr val="003300"/>
                          </a:solidFill>
                        </a:rPr>
                        <a:t>     Сентябрь</a:t>
                      </a:r>
                      <a:endParaRPr lang="ru-RU" sz="2400" i="1" dirty="0">
                        <a:solidFill>
                          <a:srgbClr val="00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</a:t>
                      </a:r>
                      <a:r>
                        <a:rPr lang="ru-RU" sz="2400" i="1" dirty="0" smtClean="0">
                          <a:solidFill>
                            <a:srgbClr val="003300"/>
                          </a:solidFill>
                        </a:rPr>
                        <a:t>Май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i="1" dirty="0" smtClean="0">
                          <a:solidFill>
                            <a:srgbClr val="003300"/>
                          </a:solidFill>
                        </a:rPr>
                        <a:t>    Высокий</a:t>
                      </a:r>
                      <a:endParaRPr lang="ru-RU" sz="2400" b="1" i="1" dirty="0">
                        <a:solidFill>
                          <a:srgbClr val="00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 </a:t>
                      </a:r>
                      <a:r>
                        <a:rPr lang="ru-RU" sz="2400" b="1" i="1" dirty="0" smtClean="0">
                          <a:solidFill>
                            <a:srgbClr val="003300"/>
                          </a:solidFill>
                        </a:rPr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</a:t>
                      </a:r>
                      <a:r>
                        <a:rPr lang="ru-RU" sz="2400" b="1" i="1" dirty="0" smtClean="0">
                          <a:solidFill>
                            <a:srgbClr val="003300"/>
                          </a:solidFill>
                        </a:rPr>
                        <a:t>60%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      </a:t>
                      </a:r>
                      <a:r>
                        <a:rPr lang="ru-RU" sz="2400" b="1" i="1" dirty="0" smtClean="0">
                          <a:solidFill>
                            <a:srgbClr val="003300"/>
                          </a:solidFill>
                        </a:rPr>
                        <a:t>Средний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 </a:t>
                      </a:r>
                      <a:r>
                        <a:rPr lang="ru-RU" sz="2400" b="1" i="1" dirty="0" smtClean="0">
                          <a:solidFill>
                            <a:srgbClr val="003300"/>
                          </a:solidFill>
                        </a:rPr>
                        <a:t>50%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</a:t>
                      </a:r>
                      <a:r>
                        <a:rPr lang="ru-RU" sz="2400" b="1" i="1" dirty="0" smtClean="0">
                          <a:solidFill>
                            <a:srgbClr val="003300"/>
                          </a:solidFill>
                        </a:rPr>
                        <a:t>40%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      </a:t>
                      </a:r>
                      <a:r>
                        <a:rPr lang="ru-RU" sz="2400" b="1" i="1" dirty="0" smtClean="0">
                          <a:solidFill>
                            <a:srgbClr val="003300"/>
                          </a:solidFill>
                        </a:rPr>
                        <a:t>Низкий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 </a:t>
                      </a:r>
                      <a:r>
                        <a:rPr lang="ru-RU" sz="2400" b="1" i="1" dirty="0" smtClean="0">
                          <a:solidFill>
                            <a:srgbClr val="003300"/>
                          </a:solidFill>
                        </a:rPr>
                        <a:t>50%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 </a:t>
                      </a:r>
                      <a:r>
                        <a:rPr lang="ru-RU" sz="2400" b="1" i="1" dirty="0" smtClean="0">
                          <a:solidFill>
                            <a:srgbClr val="003300"/>
                          </a:solidFill>
                        </a:rPr>
                        <a:t>-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755576" y="548680"/>
            <a:ext cx="57050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400" b="1" i="1" dirty="0" smtClean="0">
                <a:solidFill>
                  <a:srgbClr val="003300"/>
                </a:solidFill>
              </a:rPr>
              <a:t>            Результат </a:t>
            </a:r>
            <a:r>
              <a:rPr lang="ru-RU" sz="2400" b="1" i="1" dirty="0">
                <a:solidFill>
                  <a:srgbClr val="003300"/>
                </a:solidFill>
              </a:rPr>
              <a:t>обследования:</a:t>
            </a:r>
          </a:p>
        </p:txBody>
      </p:sp>
    </p:spTree>
    <p:extLst>
      <p:ext uri="{BB962C8B-B14F-4D97-AF65-F5344CB8AC3E}">
        <p14:creationId xmlns:p14="http://schemas.microsoft.com/office/powerpoint/2010/main" val="7264734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79512" y="258072"/>
            <a:ext cx="878497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400" b="1" i="1" dirty="0">
                <a:solidFill>
                  <a:srgbClr val="003300"/>
                </a:solidFill>
              </a:rPr>
              <a:t>1. Давыдова Г. Н. Нетрадиционная техника рисования в детском саду. Ч. 1. – М.: «Издательство Скрипторий 2003», 2007. – 80 с.</a:t>
            </a:r>
          </a:p>
          <a:p>
            <a:pPr lvl="0">
              <a:spcBef>
                <a:spcPct val="20000"/>
              </a:spcBef>
            </a:pPr>
            <a:r>
              <a:rPr lang="ru-RU" sz="2400" b="1" i="1" dirty="0">
                <a:solidFill>
                  <a:srgbClr val="003300"/>
                </a:solidFill>
              </a:rPr>
              <a:t>2. Давыдова Г. Н. Нетрадиционная техника рисования в детском саду. Ч. 2. – М.: «Издательство Скрипторий 2003», 2008. – 72 с.</a:t>
            </a:r>
          </a:p>
          <a:p>
            <a:pPr lvl="0">
              <a:spcBef>
                <a:spcPct val="20000"/>
              </a:spcBef>
            </a:pPr>
            <a:r>
              <a:rPr lang="ru-RU" sz="2400" b="1" i="1" dirty="0">
                <a:solidFill>
                  <a:srgbClr val="003300"/>
                </a:solidFill>
              </a:rPr>
              <a:t>3. Денисова М. Ю. Чудесные ладошки: развиваем художественно-творческие способности, мышление и воображение дошкольников: пособие для педагогических учреждений, обеспечивающих получение дошкольного образования. – Мозырь: Белый ветер, 2011. – 45с.</a:t>
            </a:r>
          </a:p>
          <a:p>
            <a:pPr lvl="0">
              <a:spcBef>
                <a:spcPct val="20000"/>
              </a:spcBef>
            </a:pPr>
            <a:r>
              <a:rPr lang="ru-RU" sz="2400" b="1" i="1" dirty="0">
                <a:solidFill>
                  <a:srgbClr val="003300"/>
                </a:solidFill>
              </a:rPr>
              <a:t>4. Казакова Р.Г., </a:t>
            </a:r>
            <a:r>
              <a:rPr lang="ru-RU" sz="2400" b="1" i="1" dirty="0" err="1">
                <a:solidFill>
                  <a:srgbClr val="003300"/>
                </a:solidFill>
              </a:rPr>
              <a:t>Сайганова</a:t>
            </a:r>
            <a:r>
              <a:rPr lang="ru-RU" sz="2400" b="1" i="1" dirty="0">
                <a:solidFill>
                  <a:srgbClr val="003300"/>
                </a:solidFill>
              </a:rPr>
              <a:t> Т.И. Рисование с детьми дошкольного возраста: Нетрадиционные техники, планирование, конспекты занятий. – М.: Сфера, 2005. – 155 с.</a:t>
            </a:r>
          </a:p>
          <a:p>
            <a:pPr lvl="0">
              <a:spcBef>
                <a:spcPct val="20000"/>
              </a:spcBef>
            </a:pPr>
            <a:endParaRPr lang="ru-RU" sz="2800" b="1" i="1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93532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57855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65374" y="97215"/>
            <a:ext cx="8712968" cy="7072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400" b="1" i="1" dirty="0">
                <a:solidFill>
                  <a:srgbClr val="003300"/>
                </a:solidFill>
              </a:rPr>
              <a:t>5. Казакова Р.Г., </a:t>
            </a:r>
            <a:r>
              <a:rPr lang="ru-RU" sz="2400" b="1" i="1" dirty="0" err="1">
                <a:solidFill>
                  <a:srgbClr val="003300"/>
                </a:solidFill>
              </a:rPr>
              <a:t>Сайганова</a:t>
            </a:r>
            <a:r>
              <a:rPr lang="ru-RU" sz="2400" b="1" i="1" dirty="0">
                <a:solidFill>
                  <a:srgbClr val="003300"/>
                </a:solidFill>
              </a:rPr>
              <a:t> Т.И., Седова Е.М., </a:t>
            </a:r>
            <a:r>
              <a:rPr lang="ru-RU" sz="2400" b="1" i="1" dirty="0" err="1">
                <a:solidFill>
                  <a:srgbClr val="003300"/>
                </a:solidFill>
              </a:rPr>
              <a:t>Слепцова</a:t>
            </a:r>
            <a:r>
              <a:rPr lang="ru-RU" sz="2400" b="1" i="1" dirty="0">
                <a:solidFill>
                  <a:srgbClr val="003300"/>
                </a:solidFill>
              </a:rPr>
              <a:t> В.Ю., Смагина Т.В. Рисование с детьми дошкольного возраста: Нетрадиционные техники, планирование, конспекты занятий. - М: ТЦ Сфера, 2004.</a:t>
            </a:r>
          </a:p>
          <a:p>
            <a:pPr lvl="0">
              <a:spcBef>
                <a:spcPct val="20000"/>
              </a:spcBef>
            </a:pPr>
            <a:r>
              <a:rPr lang="ru-RU" sz="2400" b="1" i="1" dirty="0">
                <a:solidFill>
                  <a:srgbClr val="003300"/>
                </a:solidFill>
              </a:rPr>
              <a:t>6. Никитина А.В. Нетрадиционные техники рисования в детском саду –СПб: "КАРО” 2007.</a:t>
            </a:r>
          </a:p>
          <a:p>
            <a:pPr lvl="0">
              <a:spcBef>
                <a:spcPct val="20000"/>
              </a:spcBef>
            </a:pPr>
            <a:r>
              <a:rPr lang="ru-RU" sz="2400" b="1" i="1" dirty="0">
                <a:solidFill>
                  <a:srgbClr val="003300"/>
                </a:solidFill>
              </a:rPr>
              <a:t>7. Никитина А.В. Нетрадиционные техники рисования в детском саду: планирование, конспекты занятий: пособие для воспитателей и заинтересованных родителей.– СПБ.: КАРО, 2008.– 90 с.</a:t>
            </a:r>
          </a:p>
          <a:p>
            <a:pPr lvl="0">
              <a:spcBef>
                <a:spcPct val="20000"/>
              </a:spcBef>
            </a:pPr>
            <a:r>
              <a:rPr lang="ru-RU" sz="2400" b="1" i="1" dirty="0">
                <a:solidFill>
                  <a:srgbClr val="003300"/>
                </a:solidFill>
              </a:rPr>
              <a:t>8. Немешаева Е. Рисуем пальчиками. Первые уроки рисования. Для самых маленьких – М.: ООО </a:t>
            </a:r>
            <a:r>
              <a:rPr lang="ru-RU" sz="2400" b="1" i="1" dirty="0" err="1">
                <a:solidFill>
                  <a:srgbClr val="003300"/>
                </a:solidFill>
              </a:rPr>
              <a:t>Астрель</a:t>
            </a:r>
            <a:r>
              <a:rPr lang="ru-RU" sz="2400" b="1" i="1" dirty="0">
                <a:solidFill>
                  <a:srgbClr val="003300"/>
                </a:solidFill>
              </a:rPr>
              <a:t>, 2012. – 80 с.</a:t>
            </a:r>
          </a:p>
          <a:p>
            <a:pPr lvl="0">
              <a:spcBef>
                <a:spcPct val="20000"/>
              </a:spcBef>
            </a:pPr>
            <a:r>
              <a:rPr lang="ru-RU" sz="2400" b="1" i="1" dirty="0">
                <a:solidFill>
                  <a:srgbClr val="003300"/>
                </a:solidFill>
              </a:rPr>
              <a:t>9. Нетрадиционные художественные техники в творчестве дошкольников: Учеб-метод. пособие под ред. Коротких О.В. – Елец: ЕГУ им. И.А. Бунина, 2008. – 320 с.</a:t>
            </a:r>
          </a:p>
          <a:p>
            <a:pPr lvl="0">
              <a:spcBef>
                <a:spcPct val="20000"/>
              </a:spcBef>
            </a:pPr>
            <a:r>
              <a:rPr lang="ru-RU" sz="2400" b="1" i="1" dirty="0">
                <a:solidFill>
                  <a:srgbClr val="003300"/>
                </a:solidFill>
              </a:rPr>
              <a:t>10. </a:t>
            </a:r>
            <a:r>
              <a:rPr lang="ru-RU" sz="2400" b="1" i="1" dirty="0" err="1">
                <a:solidFill>
                  <a:srgbClr val="003300"/>
                </a:solidFill>
              </a:rPr>
              <a:t>Пищикова</a:t>
            </a:r>
            <a:r>
              <a:rPr lang="ru-RU" sz="2400" b="1" i="1" dirty="0">
                <a:solidFill>
                  <a:srgbClr val="003300"/>
                </a:solidFill>
              </a:rPr>
              <a:t> Н.Г. Работа с бумагой в нетрадиционной технике – М: ООО "Скрипторий 2003” 2006.</a:t>
            </a:r>
          </a:p>
          <a:p>
            <a:pPr lvl="0">
              <a:spcBef>
                <a:spcPct val="20000"/>
              </a:spcBef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29148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51520" y="116632"/>
            <a:ext cx="8784976" cy="8710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003300"/>
                </a:solidFill>
              </a:rPr>
              <a:t>                      Сентябрь - Октябрь</a:t>
            </a:r>
            <a:endParaRPr lang="ru-RU" sz="2800" b="1" i="1" dirty="0">
              <a:solidFill>
                <a:srgbClr val="003300"/>
              </a:solidFill>
            </a:endParaRPr>
          </a:p>
          <a:p>
            <a:r>
              <a:rPr lang="ru-RU" sz="2800" b="1" i="1" dirty="0" smtClean="0">
                <a:solidFill>
                  <a:srgbClr val="003300"/>
                </a:solidFill>
              </a:rPr>
              <a:t>-Составить </a:t>
            </a:r>
            <a:r>
              <a:rPr lang="ru-RU" sz="2800" b="1" i="1" dirty="0">
                <a:solidFill>
                  <a:srgbClr val="003300"/>
                </a:solidFill>
              </a:rPr>
              <a:t>картотеку по аппликации с использованием нетрадиционных приёмов и материалов </a:t>
            </a:r>
          </a:p>
          <a:p>
            <a:r>
              <a:rPr lang="ru-RU" sz="2800" b="1" i="1" dirty="0" smtClean="0">
                <a:solidFill>
                  <a:srgbClr val="003300"/>
                </a:solidFill>
              </a:rPr>
              <a:t>-Повторить </a:t>
            </a:r>
            <a:r>
              <a:rPr lang="ru-RU" sz="2800" b="1" i="1" dirty="0">
                <a:solidFill>
                  <a:srgbClr val="003300"/>
                </a:solidFill>
              </a:rPr>
              <a:t>правила и условия безопасной работы с разным материалом и </a:t>
            </a:r>
            <a:r>
              <a:rPr lang="ru-RU" sz="2800" b="1" i="1" dirty="0" smtClean="0">
                <a:solidFill>
                  <a:srgbClr val="003300"/>
                </a:solidFill>
              </a:rPr>
              <a:t>ножницами.</a:t>
            </a:r>
          </a:p>
          <a:p>
            <a:r>
              <a:rPr lang="ru-RU" sz="2800" b="1" i="1" dirty="0">
                <a:solidFill>
                  <a:srgbClr val="003300"/>
                </a:solidFill>
              </a:rPr>
              <a:t>-</a:t>
            </a:r>
            <a:r>
              <a:rPr lang="ru-RU" sz="2800" b="1" i="1" dirty="0" smtClean="0">
                <a:solidFill>
                  <a:srgbClr val="003300"/>
                </a:solidFill>
              </a:rPr>
              <a:t>Заполнение </a:t>
            </a:r>
            <a:r>
              <a:rPr lang="ru-RU" sz="2800" b="1" i="1" dirty="0">
                <a:solidFill>
                  <a:srgbClr val="003300"/>
                </a:solidFill>
              </a:rPr>
              <a:t>таблицы наблюдения за детьми и выявление индивидуального уровня овладения изобразительной деятельностью по разным направлениям на начало учебного года</a:t>
            </a:r>
            <a:r>
              <a:rPr lang="ru-RU" sz="2800" b="1" i="1" dirty="0" smtClean="0">
                <a:solidFill>
                  <a:srgbClr val="003300"/>
                </a:solidFill>
              </a:rPr>
              <a:t>.</a:t>
            </a:r>
          </a:p>
          <a:p>
            <a:r>
              <a:rPr lang="ru-RU" sz="2800" b="1" i="1" dirty="0">
                <a:solidFill>
                  <a:srgbClr val="003300"/>
                </a:solidFill>
              </a:rPr>
              <a:t> </a:t>
            </a:r>
            <a:r>
              <a:rPr lang="ru-RU" sz="2800" b="1" i="1" dirty="0" smtClean="0">
                <a:solidFill>
                  <a:srgbClr val="003300"/>
                </a:solidFill>
              </a:rPr>
              <a:t>         Тема: « Золотая осень»   ( Сентябрь поделки из природных материалов)</a:t>
            </a:r>
          </a:p>
          <a:p>
            <a:r>
              <a:rPr lang="ru-RU" sz="2800" b="1" i="1" dirty="0">
                <a:solidFill>
                  <a:srgbClr val="003300"/>
                </a:solidFill>
              </a:rPr>
              <a:t> </a:t>
            </a:r>
            <a:r>
              <a:rPr lang="ru-RU" sz="2800" b="1" i="1" dirty="0" smtClean="0">
                <a:solidFill>
                  <a:srgbClr val="003300"/>
                </a:solidFill>
              </a:rPr>
              <a:t>         Тема: « Волшебные скорлупки» ( Октябрь поделки из скорлупы)</a:t>
            </a:r>
            <a:endParaRPr lang="ru-RU" sz="2800" b="1" i="1" dirty="0">
              <a:solidFill>
                <a:srgbClr val="003300"/>
              </a:solidFill>
            </a:endParaRPr>
          </a:p>
          <a:p>
            <a:endParaRPr lang="ru-RU" sz="2800" b="1" i="1" dirty="0" smtClean="0">
              <a:solidFill>
                <a:srgbClr val="003300"/>
              </a:solidFill>
            </a:endParaRPr>
          </a:p>
          <a:p>
            <a:endParaRPr lang="ru-RU" sz="2800" b="1" i="1" dirty="0">
              <a:solidFill>
                <a:srgbClr val="003300"/>
              </a:solidFill>
            </a:endParaRPr>
          </a:p>
          <a:p>
            <a:endParaRPr lang="ru-RU" sz="2800" b="1" i="1" dirty="0" smtClean="0">
              <a:solidFill>
                <a:srgbClr val="003300"/>
              </a:solidFill>
            </a:endParaRPr>
          </a:p>
          <a:p>
            <a:endParaRPr lang="ru-RU" sz="2800" b="1" i="1" dirty="0">
              <a:solidFill>
                <a:srgbClr val="003300"/>
              </a:solidFill>
            </a:endParaRPr>
          </a:p>
          <a:p>
            <a:endParaRPr lang="ru-RU" sz="2800" b="1" i="1" dirty="0" smtClean="0">
              <a:solidFill>
                <a:srgbClr val="003300"/>
              </a:solidFill>
            </a:endParaRPr>
          </a:p>
          <a:p>
            <a:endParaRPr lang="ru-RU" sz="2800" b="1" i="1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70846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49382" y="249382"/>
            <a:ext cx="8715106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i="1" dirty="0" smtClean="0">
                <a:solidFill>
                  <a:srgbClr val="003300"/>
                </a:solidFill>
              </a:rPr>
              <a:t>                  Ноябрь</a:t>
            </a:r>
          </a:p>
          <a:p>
            <a:pPr lvl="0"/>
            <a:r>
              <a:rPr lang="ru-RU" sz="2800" b="1" i="1" dirty="0" smtClean="0">
                <a:solidFill>
                  <a:srgbClr val="003300"/>
                </a:solidFill>
              </a:rPr>
              <a:t>Консультации </a:t>
            </a:r>
            <a:r>
              <a:rPr lang="ru-RU" sz="2800" b="1" i="1" dirty="0">
                <a:solidFill>
                  <a:srgbClr val="003300"/>
                </a:solidFill>
              </a:rPr>
              <a:t>для родителей:</a:t>
            </a:r>
          </a:p>
          <a:p>
            <a:pPr lvl="0"/>
            <a:r>
              <a:rPr lang="ru-RU" sz="2800" b="1" i="1" dirty="0">
                <a:solidFill>
                  <a:srgbClr val="003300"/>
                </a:solidFill>
              </a:rPr>
              <a:t>- «Развитие творчества у детей дома», «Нетрадиционные техники аппликации». </a:t>
            </a:r>
          </a:p>
          <a:p>
            <a:pPr lvl="0"/>
            <a:r>
              <a:rPr lang="ru-RU" sz="2800" b="1" i="1" dirty="0">
                <a:solidFill>
                  <a:srgbClr val="003300"/>
                </a:solidFill>
              </a:rPr>
              <a:t>Подбор аппликационных </a:t>
            </a:r>
            <a:r>
              <a:rPr lang="ru-RU" sz="2800" b="1" i="1" dirty="0" smtClean="0">
                <a:solidFill>
                  <a:srgbClr val="003300"/>
                </a:solidFill>
              </a:rPr>
              <a:t>материалов</a:t>
            </a:r>
          </a:p>
          <a:p>
            <a:pPr lvl="0"/>
            <a:r>
              <a:rPr lang="ru-RU" sz="2800" b="1" i="1" dirty="0" smtClean="0">
                <a:solidFill>
                  <a:srgbClr val="003300"/>
                </a:solidFill>
              </a:rPr>
              <a:t>Тема: « Избушка на курьих ножках» ( весь месяц поделки по мотивам сказок)</a:t>
            </a:r>
          </a:p>
          <a:p>
            <a:pPr lvl="0"/>
            <a:r>
              <a:rPr lang="ru-RU" sz="2800" b="1" i="1" dirty="0" smtClean="0">
                <a:solidFill>
                  <a:srgbClr val="003300"/>
                </a:solidFill>
              </a:rPr>
              <a:t>Тема: « Принцесса на горошине»</a:t>
            </a:r>
          </a:p>
          <a:p>
            <a:pPr lvl="0"/>
            <a:r>
              <a:rPr lang="ru-RU" sz="2800" b="1" i="1" dirty="0" smtClean="0">
                <a:solidFill>
                  <a:srgbClr val="003300"/>
                </a:solidFill>
              </a:rPr>
              <a:t>Тема: « Золотая рыбка»</a:t>
            </a:r>
          </a:p>
          <a:p>
            <a:pPr lvl="0"/>
            <a:r>
              <a:rPr lang="ru-RU" sz="2800" b="1" i="1" dirty="0" smtClean="0">
                <a:solidFill>
                  <a:srgbClr val="003300"/>
                </a:solidFill>
              </a:rPr>
              <a:t>Тема: « Лунная девочка» ( по мотивам северных сказок)</a:t>
            </a:r>
          </a:p>
          <a:p>
            <a:pPr lvl="0"/>
            <a:r>
              <a:rPr lang="ru-RU" sz="2800" b="1" i="1" dirty="0" smtClean="0">
                <a:solidFill>
                  <a:srgbClr val="003300"/>
                </a:solidFill>
              </a:rPr>
              <a:t>Тема: « Кукушка»  ( ненецкая сказка)</a:t>
            </a:r>
            <a:endParaRPr lang="ru-RU" sz="2800" dirty="0"/>
          </a:p>
          <a:p>
            <a:pPr lvl="0"/>
            <a:r>
              <a:rPr lang="ru-RU" sz="2800" b="1" i="1" dirty="0" smtClean="0">
                <a:solidFill>
                  <a:srgbClr val="003300"/>
                </a:solidFill>
              </a:rPr>
              <a:t>Обобщение </a:t>
            </a:r>
            <a:r>
              <a:rPr lang="ru-RU" sz="2800" b="1" i="1" dirty="0">
                <a:solidFill>
                  <a:srgbClr val="003300"/>
                </a:solidFill>
              </a:rPr>
              <a:t>педагогического опыта работы по нетрадиционной технике рисования. Подбор методического оснащения.</a:t>
            </a:r>
          </a:p>
          <a:p>
            <a:r>
              <a:rPr lang="ru-RU" sz="2800" b="1" i="1" dirty="0" smtClean="0">
                <a:solidFill>
                  <a:srgbClr val="003300"/>
                </a:solidFill>
              </a:rPr>
              <a:t>      </a:t>
            </a:r>
            <a:endParaRPr lang="ru-RU" sz="2800" b="1" i="1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30898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</TotalTime>
  <Words>896</Words>
  <Application>Microsoft Office PowerPoint</Application>
  <PresentationFormat>Экран (4:3)</PresentationFormat>
  <Paragraphs>126</Paragraphs>
  <Slides>52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AntonUkhanov</dc:creator>
  <cp:lastModifiedBy>Overlord</cp:lastModifiedBy>
  <cp:revision>51</cp:revision>
  <dcterms:created xsi:type="dcterms:W3CDTF">2019-03-20T23:34:16Z</dcterms:created>
  <dcterms:modified xsi:type="dcterms:W3CDTF">2019-04-16T01:58:20Z</dcterms:modified>
</cp:coreProperties>
</file>