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audio1.wav" ContentType="audio/wav"/>
  <Override PartName="/ppt/media/audio2.wav" ContentType="audio/wav"/>
  <Override PartName="/ppt/media/audio3.wav" ContentType="audio/wav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5" r:id="rId2"/>
    <p:sldId id="630" r:id="rId3"/>
    <p:sldId id="412" r:id="rId4"/>
    <p:sldId id="414" r:id="rId5"/>
    <p:sldId id="447" r:id="rId6"/>
    <p:sldId id="446" r:id="rId7"/>
    <p:sldId id="449" r:id="rId8"/>
    <p:sldId id="452" r:id="rId9"/>
    <p:sldId id="455" r:id="rId10"/>
    <p:sldId id="454" r:id="rId11"/>
    <p:sldId id="427" r:id="rId12"/>
    <p:sldId id="428" r:id="rId13"/>
    <p:sldId id="477" r:id="rId14"/>
    <p:sldId id="420" r:id="rId15"/>
    <p:sldId id="459" r:id="rId16"/>
    <p:sldId id="633" r:id="rId17"/>
    <p:sldId id="466" r:id="rId18"/>
    <p:sldId id="465" r:id="rId19"/>
    <p:sldId id="473" r:id="rId20"/>
    <p:sldId id="463" r:id="rId21"/>
    <p:sldId id="468" r:id="rId22"/>
    <p:sldId id="469" r:id="rId23"/>
    <p:sldId id="470" r:id="rId24"/>
    <p:sldId id="478" r:id="rId25"/>
    <p:sldId id="482" r:id="rId26"/>
    <p:sldId id="479" r:id="rId27"/>
    <p:sldId id="483" r:id="rId28"/>
    <p:sldId id="486" r:id="rId29"/>
    <p:sldId id="485" r:id="rId30"/>
    <p:sldId id="503" r:id="rId31"/>
    <p:sldId id="471" r:id="rId32"/>
    <p:sldId id="493" r:id="rId33"/>
    <p:sldId id="498" r:id="rId34"/>
    <p:sldId id="500" r:id="rId35"/>
    <p:sldId id="499" r:id="rId36"/>
    <p:sldId id="501" r:id="rId37"/>
    <p:sldId id="489" r:id="rId38"/>
    <p:sldId id="490" r:id="rId39"/>
    <p:sldId id="506" r:id="rId40"/>
    <p:sldId id="507" r:id="rId41"/>
    <p:sldId id="508" r:id="rId42"/>
    <p:sldId id="513" r:id="rId43"/>
    <p:sldId id="516" r:id="rId44"/>
    <p:sldId id="505" r:id="rId45"/>
    <p:sldId id="517" r:id="rId46"/>
    <p:sldId id="520" r:id="rId47"/>
    <p:sldId id="519" r:id="rId48"/>
    <p:sldId id="522" r:id="rId49"/>
    <p:sldId id="523" r:id="rId50"/>
    <p:sldId id="525" r:id="rId51"/>
    <p:sldId id="526" r:id="rId52"/>
    <p:sldId id="527" r:id="rId53"/>
    <p:sldId id="528" r:id="rId54"/>
    <p:sldId id="529" r:id="rId55"/>
    <p:sldId id="570" r:id="rId56"/>
    <p:sldId id="556" r:id="rId57"/>
    <p:sldId id="572" r:id="rId58"/>
    <p:sldId id="573" r:id="rId59"/>
    <p:sldId id="574" r:id="rId60"/>
    <p:sldId id="575" r:id="rId61"/>
    <p:sldId id="562" r:id="rId62"/>
    <p:sldId id="502" r:id="rId63"/>
    <p:sldId id="634" r:id="rId64"/>
    <p:sldId id="635" r:id="rId65"/>
    <p:sldId id="588" r:id="rId66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unga" pitchFamily="2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unga" pitchFamily="2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unga" pitchFamily="2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unga" pitchFamily="2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unga" pitchFamily="2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unga" pitchFamily="2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unga" pitchFamily="2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unga" pitchFamily="2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unga" pitchFamily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34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C0C0C0"/>
    <a:srgbClr val="A50021"/>
    <a:srgbClr val="800000"/>
    <a:srgbClr val="003366"/>
    <a:srgbClr val="000066"/>
    <a:srgbClr val="FF0066"/>
    <a:srgbClr val="CC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57" autoAdjust="0"/>
    <p:restoredTop sz="91394" autoAdjust="0"/>
  </p:normalViewPr>
  <p:slideViewPr>
    <p:cSldViewPr>
      <p:cViewPr varScale="1">
        <p:scale>
          <a:sx n="83" d="100"/>
          <a:sy n="83" d="100"/>
        </p:scale>
        <p:origin x="19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7A806-8395-4AF9-9F57-7D610EE4B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DD3D9-5687-4DC4-B754-512E738A3F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43C91-8805-4060-8397-2C3097847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DFC08-A6CD-4422-B177-D85E76C36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9A4B8-0C1B-41B3-BA3A-CDAA4B75D4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47047-5118-40D9-9408-811369A8EF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56A09-2522-4E6B-8CE0-841C4DD92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43FD0-208C-48FF-8E14-F2C4F20806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77D29-815D-4C54-AB82-49002DC8C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3FB35-361E-4D55-9126-27DA68DCD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FD7A8-0381-45F7-8571-4569D3B97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B2B24-2827-4975-A9B1-9859DC9E4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ADB112AF-07E7-4264-8307-2D1748CD9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 advTm="15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3.jpeg"/><Relationship Id="rId5" Type="http://schemas.openxmlformats.org/officeDocument/2006/relationships/image" Target="../media/image13.jpeg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2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9.jpeg"/><Relationship Id="rId5" Type="http://schemas.openxmlformats.org/officeDocument/2006/relationships/image" Target="../media/image77.jpeg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5"/>
          <p:cNvSpPr>
            <a:spLocks noChangeArrowheads="1" noChangeShapeType="1" noTextEdit="1"/>
          </p:cNvSpPr>
          <p:nvPr/>
        </p:nvSpPr>
        <p:spPr bwMode="auto">
          <a:xfrm>
            <a:off x="1828800" y="304800"/>
            <a:ext cx="5486400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2400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rgbClr val="666699"/>
              </a:solidFill>
              <a:latin typeface="Arial Narrow"/>
            </a:endParaRPr>
          </a:p>
        </p:txBody>
      </p:sp>
      <p:pic>
        <p:nvPicPr>
          <p:cNvPr id="172044" name="Picture 12">
            <a:hlinkClick r:id="" action="ppaction://media"/>
          </p:cNvPr>
          <p:cNvPicPr>
            <a:picLocks noGrp="1" noChangeAspect="1" noChangeArrowheads="1"/>
          </p:cNvPicPr>
          <p:nvPr>
            <p:ph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0" y="0"/>
            <a:ext cx="304800" cy="304800"/>
          </a:xfr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12000"/>
          </a:blip>
          <a:srcRect l="2173" t="3831" r="1410" b="5061"/>
          <a:stretch>
            <a:fillRect/>
          </a:stretch>
        </p:blipFill>
        <p:spPr bwMode="auto">
          <a:xfrm>
            <a:off x="1371600" y="2362200"/>
            <a:ext cx="6633280" cy="296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6"/>
          <p:cNvSpPr>
            <a:spLocks noChangeArrowheads="1" noChangeShapeType="1" noTextEdit="1"/>
          </p:cNvSpPr>
          <p:nvPr/>
        </p:nvSpPr>
        <p:spPr bwMode="auto">
          <a:xfrm>
            <a:off x="1600200" y="685800"/>
            <a:ext cx="68580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10"/>
              </a:avLst>
            </a:prstTxWarp>
          </a:bodyPr>
          <a:lstStyle/>
          <a:p>
            <a:r>
              <a:rPr lang="ru-RU" sz="4800" b="1" kern="10" spc="-30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Narrow"/>
              </a:rPr>
              <a:t>Советским лётчицам </a:t>
            </a:r>
          </a:p>
          <a:p>
            <a:r>
              <a:rPr lang="ru-RU" sz="4800" b="1" kern="10" spc="-30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Narrow"/>
              </a:rPr>
              <a:t>посвящается…</a:t>
            </a:r>
            <a:endParaRPr lang="ru-RU" sz="4800" b="1" kern="10" spc="-30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 Narrow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81600" y="2781300"/>
            <a:ext cx="4343400" cy="4198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</a:p>
          <a:p>
            <a:pPr algn="l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</a:t>
            </a:r>
          </a:p>
          <a:p>
            <a:pPr algn="l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ГБПОУ КК «Пашковский сельскохозяйственный колледж»</a:t>
            </a:r>
          </a:p>
          <a:p>
            <a:pPr algn="l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Корнева Л.И</a:t>
            </a:r>
            <a:r>
              <a:rPr lang="ru-RU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5000">
    <p:sndAc>
      <p:stSnd loop="1">
        <p:snd r:embed="rId4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20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204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 cstate="print"/>
          <a:srcRect l="6824" r="12466" b="6810"/>
          <a:stretch>
            <a:fillRect/>
          </a:stretch>
        </p:blipFill>
        <p:spPr bwMode="auto">
          <a:xfrm>
            <a:off x="0" y="-152400"/>
            <a:ext cx="9652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342900" y="393700"/>
            <a:ext cx="8458200" cy="588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Евдокия Бершанская родилась 06.02.1913г. </a:t>
            </a: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в с. Добровольное Ипатовского р-на Ставропольского края. Рано осталась сиротой и воспитывалась в семье дяди. </a:t>
            </a:r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     После школы поступила в учительский техникум, но к будущей профессии скоро охладела.  Узнав о создании в г.Батайске летной школы, оставила учебу в техникуме и стала одной из первых курсантов Батайской авиационной школы, </a:t>
            </a: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которую и окончила в 1932 г.</a:t>
            </a:r>
          </a:p>
          <a:p>
            <a:pPr algn="l"/>
            <a:r>
              <a:rPr lang="ru-RU" sz="2800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4572000" y="228600"/>
            <a:ext cx="4572000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     </a:t>
            </a:r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Все говорили, что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эта высокая, стройная,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сероглазая девушка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обладает прирожденным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талантом летчицы.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По окончании  авиашколы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стала инструктором.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Проработала в этой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должности  до осени 1939 г</a:t>
            </a:r>
          </a:p>
        </p:txBody>
      </p:sp>
      <p:pic>
        <p:nvPicPr>
          <p:cNvPr id="13315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lum bright="-18000" contrast="6000"/>
          </a:blip>
          <a:srcRect l="16684" r="15431" b="24649"/>
          <a:stretch>
            <a:fillRect/>
          </a:stretch>
        </p:blipFill>
        <p:spPr>
          <a:xfrm>
            <a:off x="0" y="-4763"/>
            <a:ext cx="4572000" cy="6862763"/>
          </a:xfrm>
          <a:noFill/>
        </p:spPr>
      </p:pic>
      <p:pic>
        <p:nvPicPr>
          <p:cNvPr id="13316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D5DBFD"/>
              </a:clrFrom>
              <a:clrTo>
                <a:srgbClr val="D5DB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5045075"/>
            <a:ext cx="2457450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1E4D3"/>
              </a:clrFrom>
              <a:clrTo>
                <a:srgbClr val="F1E4D3">
                  <a:alpha val="0"/>
                </a:srgbClr>
              </a:clrTo>
            </a:clrChange>
            <a:lum bright="18000"/>
          </a:blip>
          <a:srcRect t="2202" r="3824" b="5321"/>
          <a:stretch>
            <a:fillRect/>
          </a:stretch>
        </p:blipFill>
        <p:spPr bwMode="auto">
          <a:xfrm>
            <a:off x="0" y="457200"/>
            <a:ext cx="93218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179388" y="304800"/>
            <a:ext cx="8785225" cy="631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     </a:t>
            </a:r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Когда в 1939г Батайскую лётную школу 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Преобразовали  в военное училище,  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Бершанская назначается командиром звена 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в отряд специального применения, который 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дислоцировался в станице Пашковской под </a:t>
            </a:r>
          </a:p>
          <a:p>
            <a:endParaRPr lang="ru-RU" sz="16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Краснодаром. В подчинении Евдокии Давыдовны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находилось около 60 летчиков и столько же техников,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35 самолетов. В период работы на Кубани избиралась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депутатом в местные органы власти, в 1937 г. была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награждена орденом Знак Почета. </a:t>
            </a:r>
            <a:r>
              <a:rPr lang="ru-RU" sz="2800">
                <a:solidFill>
                  <a:srgbClr val="800000"/>
                </a:solidFill>
                <a:latin typeface="Sylfaen" pitchFamily="18" charset="0"/>
              </a:rPr>
              <a:t> </a:t>
            </a:r>
          </a:p>
          <a:p>
            <a:endParaRPr lang="ru-RU" sz="2800">
              <a:solidFill>
                <a:srgbClr val="800000"/>
              </a:solidFill>
              <a:latin typeface="Sylfaen" pitchFamily="18" charset="0"/>
            </a:endParaRP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 l="22865" r="15315" b="34886"/>
          <a:stretch>
            <a:fillRect/>
          </a:stretch>
        </p:blipFill>
        <p:spPr bwMode="auto">
          <a:xfrm>
            <a:off x="-419100" y="0"/>
            <a:ext cx="9982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236538" y="1905000"/>
            <a:ext cx="8669337" cy="3479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5375"/>
              </a:avLst>
            </a:prstTxWarp>
          </a:bodyPr>
          <a:lstStyle/>
          <a:p>
            <a:r>
              <a:rPr lang="ru-RU" sz="8000" kern="10">
                <a:ln w="3175">
                  <a:solidFill>
                    <a:srgbClr val="6666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Book Antiqua"/>
              </a:rPr>
              <a:t>1942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86A0C5"/>
              </a:clrFrom>
              <a:clrTo>
                <a:srgbClr val="86A0C5">
                  <a:alpha val="0"/>
                </a:srgbClr>
              </a:clrTo>
            </a:clrChange>
            <a:lum bright="52000" contrast="-22000"/>
            <a:grayscl/>
          </a:blip>
          <a:srcRect l="8766" r="3561" b="424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0" y="533400"/>
            <a:ext cx="9144000" cy="526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588-го полк лёгких ночных бомбардировщиков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был укомплектован только женщинами.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Порой его шутливо называли «Дунькин полк».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Советские летчицы каждую ночь на маленьких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фанерных самолетах По-2 вылетали бомбить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вражеские позиции. Также они вывозили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раненых, служили для разведки и для связи с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партизанами в тылу противника. </a:t>
            </a:r>
          </a:p>
        </p:txBody>
      </p:sp>
    </p:spTree>
  </p:cSld>
  <p:clrMapOvr>
    <a:masterClrMapping/>
  </p:clrMapOvr>
  <p:transition advClick="0" advTm="17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4D4D4"/>
              </a:clrFrom>
              <a:clrTo>
                <a:srgbClr val="D4D4D4">
                  <a:alpha val="0"/>
                </a:srgbClr>
              </a:clrTo>
            </a:clrChange>
            <a:lum bright="-6000" contrast="6000"/>
          </a:blip>
          <a:srcRect l="2870" t="14235" b="12654"/>
          <a:stretch>
            <a:fillRect/>
          </a:stretch>
        </p:blipFill>
        <p:spPr bwMode="auto">
          <a:xfrm>
            <a:off x="1614488" y="2895600"/>
            <a:ext cx="7529512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28588" y="182563"/>
            <a:ext cx="8885237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Эти маленькие самолеты было очень тяжело 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увидеть в темноте, поэтому основные вылеты 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девушки делали ночью</a:t>
            </a:r>
            <a:r>
              <a:rPr lang="ru-RU" sz="3200">
                <a:solidFill>
                  <a:srgbClr val="800000"/>
                </a:solidFill>
                <a:latin typeface="Sylfaen" pitchFamily="18" charset="0"/>
              </a:rPr>
              <a:t>. </a:t>
            </a:r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Атаки женского полка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были так стремительны и точны, что немцы 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прозвали женщин-лётчиц «ночными ведьмами».</a:t>
            </a:r>
          </a:p>
          <a:p>
            <a:endParaRPr lang="ru-RU" sz="3200">
              <a:solidFill>
                <a:srgbClr val="800000"/>
              </a:solidFill>
              <a:latin typeface="Sylfaen" pitchFamily="18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D4D4D4"/>
              </a:clrFrom>
              <a:clrTo>
                <a:srgbClr val="D4D4D4">
                  <a:alpha val="0"/>
                </a:srgbClr>
              </a:clrTo>
            </a:clrChange>
            <a:lum bright="-6000" contrast="6000"/>
          </a:blip>
          <a:srcRect l="2870" t="14235" b="12654"/>
          <a:stretch>
            <a:fillRect/>
          </a:stretch>
        </p:blipFill>
        <p:spPr bwMode="auto">
          <a:xfrm>
            <a:off x="1614488" y="2895600"/>
            <a:ext cx="7529512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128588" y="152400"/>
            <a:ext cx="8885237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Эти маленькие самолеты было очень тяжело 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увидеть в темноте, поэтому основные вылеты 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девушки делали ночью</a:t>
            </a:r>
            <a:r>
              <a:rPr lang="ru-RU" sz="3200">
                <a:solidFill>
                  <a:srgbClr val="800000"/>
                </a:solidFill>
                <a:latin typeface="Sylfaen" pitchFamily="18" charset="0"/>
              </a:rPr>
              <a:t>. </a:t>
            </a:r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Атаки женского полка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были так стремительны и точны, что немцы 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прозвали женщин-лётчиц «ночными ведьмами».</a:t>
            </a:r>
          </a:p>
          <a:p>
            <a:endParaRPr lang="ru-RU" sz="3200">
              <a:solidFill>
                <a:srgbClr val="800000"/>
              </a:solidFill>
              <a:latin typeface="Sylfaen" pitchFamily="18" charset="0"/>
            </a:endParaRPr>
          </a:p>
        </p:txBody>
      </p:sp>
      <p:pic>
        <p:nvPicPr>
          <p:cNvPr id="260102" name="Picture 6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sndAc>
      <p:stSnd loop="1">
        <p:snd r:embed="rId4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0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2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010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2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28600" y="6338888"/>
            <a:ext cx="4897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 b="1">
                <a:solidFill>
                  <a:srgbClr val="FF0000"/>
                </a:solidFill>
                <a:latin typeface="Sylfaen" pitchFamily="18" charset="0"/>
              </a:rPr>
              <a:t>Летный состав полка 1942 год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 l="7924" r="2747" b="3400"/>
          <a:stretch>
            <a:fillRect/>
          </a:stretch>
        </p:blipFill>
        <p:spPr bwMode="auto">
          <a:xfrm>
            <a:off x="0" y="-114300"/>
            <a:ext cx="94488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105400" y="6338888"/>
            <a:ext cx="42529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 b="1">
                <a:solidFill>
                  <a:srgbClr val="FF0000"/>
                </a:solidFill>
              </a:rPr>
              <a:t>Механики на аэродроме 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12000"/>
          </a:blip>
          <a:srcRect l="2173" t="3831" r="1410" b="5061"/>
          <a:stretch>
            <a:fillRect/>
          </a:stretch>
        </p:blipFill>
        <p:spPr bwMode="auto">
          <a:xfrm>
            <a:off x="-61913" y="2743200"/>
            <a:ext cx="920591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3" cstate="print">
            <a:lum bright="-12000" contrast="-12000"/>
          </a:blip>
          <a:srcRect/>
          <a:stretch>
            <a:fillRect/>
          </a:stretch>
        </p:blipFill>
        <p:spPr bwMode="auto">
          <a:xfrm>
            <a:off x="0" y="0"/>
            <a:ext cx="4814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4876800" y="1219200"/>
            <a:ext cx="4038600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800000"/>
                </a:solidFill>
              </a:rPr>
              <a:t>Под командованием </a:t>
            </a:r>
          </a:p>
          <a:p>
            <a:endParaRPr lang="ru-RU" sz="1000" b="1">
              <a:solidFill>
                <a:srgbClr val="800000"/>
              </a:solidFill>
            </a:endParaRPr>
          </a:p>
          <a:p>
            <a:r>
              <a:rPr lang="ru-RU" sz="2800" b="1">
                <a:solidFill>
                  <a:srgbClr val="800000"/>
                </a:solidFill>
              </a:rPr>
              <a:t>Евдокии Бершанской </a:t>
            </a:r>
          </a:p>
          <a:p>
            <a:endParaRPr lang="ru-RU" sz="1000" b="1">
              <a:solidFill>
                <a:srgbClr val="800000"/>
              </a:solidFill>
            </a:endParaRPr>
          </a:p>
          <a:p>
            <a:r>
              <a:rPr lang="ru-RU" sz="2800" b="1">
                <a:solidFill>
                  <a:srgbClr val="800000"/>
                </a:solidFill>
              </a:rPr>
              <a:t>полк сражался до </a:t>
            </a:r>
          </a:p>
          <a:p>
            <a:endParaRPr lang="ru-RU" sz="1000" b="1">
              <a:solidFill>
                <a:srgbClr val="800000"/>
              </a:solidFill>
            </a:endParaRPr>
          </a:p>
          <a:p>
            <a:r>
              <a:rPr lang="ru-RU" sz="2800" b="1">
                <a:solidFill>
                  <a:srgbClr val="800000"/>
                </a:solidFill>
              </a:rPr>
              <a:t>окончания войны. </a:t>
            </a:r>
          </a:p>
          <a:p>
            <a:endParaRPr lang="ru-RU" sz="1000" b="1">
              <a:solidFill>
                <a:srgbClr val="800000"/>
              </a:solidFill>
            </a:endParaRPr>
          </a:p>
          <a:p>
            <a:r>
              <a:rPr lang="ru-RU" sz="2800" b="1">
                <a:solidFill>
                  <a:srgbClr val="800000"/>
                </a:solidFill>
              </a:rPr>
              <a:t>Её мужество и </a:t>
            </a:r>
          </a:p>
          <a:p>
            <a:endParaRPr lang="ru-RU" sz="1000" b="1">
              <a:solidFill>
                <a:srgbClr val="800000"/>
              </a:solidFill>
            </a:endParaRPr>
          </a:p>
          <a:p>
            <a:r>
              <a:rPr lang="ru-RU" sz="2800" b="1">
                <a:solidFill>
                  <a:srgbClr val="800000"/>
                </a:solidFill>
              </a:rPr>
              <a:t>безупречное знание </a:t>
            </a:r>
          </a:p>
          <a:p>
            <a:endParaRPr lang="ru-RU" sz="1000" b="1">
              <a:solidFill>
                <a:srgbClr val="800000"/>
              </a:solidFill>
            </a:endParaRPr>
          </a:p>
          <a:p>
            <a:r>
              <a:rPr lang="ru-RU" sz="2800" b="1">
                <a:solidFill>
                  <a:srgbClr val="800000"/>
                </a:solidFill>
              </a:rPr>
              <a:t>лётного дела служили </a:t>
            </a:r>
          </a:p>
          <a:p>
            <a:endParaRPr lang="ru-RU" sz="1000" b="1">
              <a:solidFill>
                <a:srgbClr val="800000"/>
              </a:solidFill>
            </a:endParaRPr>
          </a:p>
          <a:p>
            <a:r>
              <a:rPr lang="ru-RU" sz="2800" b="1">
                <a:solidFill>
                  <a:srgbClr val="800000"/>
                </a:solidFill>
              </a:rPr>
              <a:t>высоким примером </a:t>
            </a:r>
          </a:p>
          <a:p>
            <a:endParaRPr lang="ru-RU" sz="1000" b="1">
              <a:solidFill>
                <a:srgbClr val="800000"/>
              </a:solidFill>
            </a:endParaRPr>
          </a:p>
          <a:p>
            <a:r>
              <a:rPr lang="ru-RU" sz="2800" b="1">
                <a:solidFill>
                  <a:srgbClr val="800000"/>
                </a:solidFill>
              </a:rPr>
              <a:t>для подчинённых.</a:t>
            </a:r>
          </a:p>
        </p:txBody>
      </p:sp>
      <p:pic>
        <p:nvPicPr>
          <p:cNvPr id="21509" name="Picture 6"/>
          <p:cNvPicPr>
            <a:picLocks noGrp="1" noChangeAspect="1" noChangeArrowheads="1"/>
          </p:cNvPicPr>
          <p:nvPr>
            <p:ph type="title"/>
          </p:nvPr>
        </p:nvPicPr>
        <p:blipFill>
          <a:blip r:embed="rId4" cstate="print">
            <a:clrChange>
              <a:clrFrom>
                <a:srgbClr val="B8C6CF"/>
              </a:clrFrom>
              <a:clrTo>
                <a:srgbClr val="B8C6CF">
                  <a:alpha val="0"/>
                </a:srgbClr>
              </a:clrTo>
            </a:clrChange>
            <a:grayscl/>
          </a:blip>
          <a:srcRect t="24011" b="26624"/>
          <a:stretch>
            <a:fillRect/>
          </a:stretch>
        </p:blipFill>
        <p:spPr>
          <a:xfrm>
            <a:off x="6324600" y="0"/>
            <a:ext cx="2590800" cy="1219200"/>
          </a:xfr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 cstate="print">
            <a:lum bright="-12000" contrast="-6000"/>
          </a:blip>
          <a:srcRect l="2592" r="5556"/>
          <a:stretch>
            <a:fillRect/>
          </a:stretch>
        </p:blipFill>
        <p:spPr bwMode="auto">
          <a:xfrm>
            <a:off x="-304800" y="0"/>
            <a:ext cx="94488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109538" y="5999163"/>
            <a:ext cx="89233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Командир полка Е.Д.Бершанская дает боевую задачу</a:t>
            </a:r>
          </a:p>
          <a:p>
            <a:r>
              <a:rPr lang="ru-RU" sz="2800" b="1">
                <a:solidFill>
                  <a:srgbClr val="FF0000"/>
                </a:solidFill>
              </a:rPr>
              <a:t> экипажу Парфеновой-Пасько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 l="9546" r="10898"/>
          <a:stretch>
            <a:fillRect/>
          </a:stretch>
        </p:blipFill>
        <p:spPr bwMode="auto">
          <a:xfrm>
            <a:off x="0" y="-1588"/>
            <a:ext cx="9525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214313" y="5999163"/>
            <a:ext cx="87137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Л. Розанова, С. Амосова, Е.Никулина, Е. Руднева</a:t>
            </a:r>
          </a:p>
          <a:p>
            <a:r>
              <a:rPr lang="ru-RU" sz="2800" b="1">
                <a:solidFill>
                  <a:srgbClr val="FF0000"/>
                </a:solidFill>
              </a:rPr>
              <a:t>(командиры и штурманы 1 и 2 эскадрилий) 1942 год</a:t>
            </a:r>
            <a:r>
              <a:rPr lang="ru-RU" b="1">
                <a:solidFill>
                  <a:srgbClr val="FF0000"/>
                </a:solidFill>
              </a:rPr>
              <a:t>.</a:t>
            </a:r>
            <a:r>
              <a:rPr lang="ru-RU">
                <a:solidFill>
                  <a:srgbClr val="993300"/>
                </a:solidFill>
              </a:rPr>
              <a:t> 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 l="5702" r="5925"/>
          <a:stretch>
            <a:fillRect/>
          </a:stretch>
        </p:blipFill>
        <p:spPr bwMode="auto">
          <a:xfrm>
            <a:off x="-152400" y="0"/>
            <a:ext cx="9448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47638" y="5999163"/>
            <a:ext cx="88487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Перед полетами.Е.Д. Бершанская и И.Ракобольская </a:t>
            </a:r>
          </a:p>
          <a:p>
            <a:r>
              <a:rPr lang="ru-RU" sz="2800" b="1">
                <a:solidFill>
                  <a:srgbClr val="FF0000"/>
                </a:solidFill>
              </a:rPr>
              <a:t>с летчицами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 l="8720" r="5705"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96838" y="5999163"/>
            <a:ext cx="82169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</a:rPr>
              <a:t>Экипаж Н.Ульяненко и Е.Носаль получает </a:t>
            </a:r>
          </a:p>
          <a:p>
            <a:r>
              <a:rPr lang="ru-RU" sz="2800" b="1">
                <a:solidFill>
                  <a:srgbClr val="CC0000"/>
                </a:solidFill>
              </a:rPr>
              <a:t>боевое задание от командира полка Бершанской</a:t>
            </a:r>
            <a:r>
              <a:rPr lang="ru-RU" sz="2800" b="1">
                <a:solidFill>
                  <a:srgbClr val="CC3300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rgbClr val="B2B2B2"/>
          </a:fgClr>
          <a:bgClr>
            <a:srgbClr val="DDDDDD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l="2336" r="4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576513" y="6426200"/>
            <a:ext cx="6642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 b="1">
                <a:solidFill>
                  <a:srgbClr val="CC0000"/>
                </a:solidFill>
              </a:rPr>
              <a:t>Вручение Гвардейского знамени полку</a:t>
            </a:r>
            <a:r>
              <a:rPr lang="ru-RU">
                <a:solidFill>
                  <a:srgbClr val="993300"/>
                </a:solidFill>
              </a:rPr>
              <a:t> 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41288" y="87313"/>
            <a:ext cx="8861425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</a:rPr>
              <a:t>В 1943 году полк был удостоен звания Гвардейского </a:t>
            </a:r>
          </a:p>
          <a:p>
            <a:endParaRPr lang="ru-RU" sz="900" b="1">
              <a:solidFill>
                <a:srgbClr val="CC0000"/>
              </a:solidFill>
            </a:endParaRPr>
          </a:p>
          <a:p>
            <a:r>
              <a:rPr lang="ru-RU" sz="2800" b="1">
                <a:solidFill>
                  <a:srgbClr val="CC0000"/>
                </a:solidFill>
              </a:rPr>
              <a:t>и был переименован в 46-й гвардейский Таманский </a:t>
            </a:r>
          </a:p>
          <a:p>
            <a:endParaRPr lang="ru-RU" sz="900" b="1">
              <a:solidFill>
                <a:srgbClr val="CC0000"/>
              </a:solidFill>
            </a:endParaRPr>
          </a:p>
          <a:p>
            <a:r>
              <a:rPr lang="ru-RU" sz="2800" b="1">
                <a:solidFill>
                  <a:srgbClr val="CC0000"/>
                </a:solidFill>
              </a:rPr>
              <a:t>ночной бомбардировочный полк.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 l="5457"/>
          <a:stretch>
            <a:fillRect/>
          </a:stretch>
        </p:blipFill>
        <p:spPr bwMode="auto">
          <a:xfrm>
            <a:off x="-96838" y="0"/>
            <a:ext cx="92408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54013" y="4191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 sz="28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4572000" y="0"/>
            <a:ext cx="4572000" cy="65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 b="1">
                <a:latin typeface="Times New Roman" pitchFamily="18" charset="0"/>
              </a:rPr>
              <a:t>    </a:t>
            </a:r>
            <a:r>
              <a:rPr lang="ru-RU" sz="2800" b="1">
                <a:solidFill>
                  <a:srgbClr val="CC0000"/>
                </a:solidFill>
                <a:latin typeface="Sylfaen" pitchFamily="18" charset="0"/>
              </a:rPr>
              <a:t>Полк принимал участие </a:t>
            </a:r>
          </a:p>
          <a:p>
            <a:pPr algn="l"/>
            <a:endParaRPr lang="ru-RU" sz="900" b="1">
              <a:solidFill>
                <a:srgbClr val="CC0000"/>
              </a:solidFill>
              <a:latin typeface="Sylfaen" pitchFamily="18" charset="0"/>
            </a:endParaRPr>
          </a:p>
          <a:p>
            <a:pPr algn="l"/>
            <a:r>
              <a:rPr lang="ru-RU" sz="2800" b="1">
                <a:solidFill>
                  <a:srgbClr val="CC0000"/>
                </a:solidFill>
                <a:latin typeface="Sylfaen" pitchFamily="18" charset="0"/>
              </a:rPr>
              <a:t>                   в освобождении </a:t>
            </a:r>
          </a:p>
          <a:p>
            <a:pPr algn="l"/>
            <a:endParaRPr lang="ru-RU" sz="900" b="1">
              <a:solidFill>
                <a:srgbClr val="CC0000"/>
              </a:solidFill>
              <a:latin typeface="Sylfaen" pitchFamily="18" charset="0"/>
            </a:endParaRPr>
          </a:p>
          <a:p>
            <a:pPr algn="l"/>
            <a:r>
              <a:rPr lang="ru-RU" sz="2800" b="1">
                <a:solidFill>
                  <a:srgbClr val="CC0000"/>
                </a:solidFill>
                <a:latin typeface="Sylfaen" pitchFamily="18" charset="0"/>
              </a:rPr>
              <a:t>             Северного Кавказа, </a:t>
            </a:r>
          </a:p>
          <a:p>
            <a:pPr algn="l"/>
            <a:endParaRPr lang="ru-RU" sz="900" b="1">
              <a:solidFill>
                <a:srgbClr val="CC0000"/>
              </a:solidFill>
              <a:latin typeface="Sylfaen" pitchFamily="18" charset="0"/>
            </a:endParaRPr>
          </a:p>
          <a:p>
            <a:pPr algn="l"/>
            <a:r>
              <a:rPr lang="ru-RU" sz="2800" b="1">
                <a:solidFill>
                  <a:srgbClr val="CC0000"/>
                </a:solidFill>
                <a:latin typeface="Sylfaen" pitchFamily="18" charset="0"/>
              </a:rPr>
              <a:t>                  Кубани, Тамани, </a:t>
            </a:r>
          </a:p>
          <a:p>
            <a:pPr algn="l"/>
            <a:endParaRPr lang="ru-RU" sz="900" b="1">
              <a:solidFill>
                <a:srgbClr val="CC0000"/>
              </a:solidFill>
              <a:latin typeface="Sylfaen" pitchFamily="18" charset="0"/>
            </a:endParaRPr>
          </a:p>
          <a:p>
            <a:pPr algn="l"/>
            <a:r>
              <a:rPr lang="ru-RU" sz="2800" b="1">
                <a:solidFill>
                  <a:srgbClr val="CC0000"/>
                </a:solidFill>
                <a:latin typeface="Sylfaen" pitchFamily="18" charset="0"/>
              </a:rPr>
              <a:t>                           Ростовской</a:t>
            </a:r>
          </a:p>
          <a:p>
            <a:pPr algn="l"/>
            <a:endParaRPr lang="ru-RU" sz="900" b="1">
              <a:solidFill>
                <a:srgbClr val="CC0000"/>
              </a:solidFill>
              <a:latin typeface="Sylfaen" pitchFamily="18" charset="0"/>
            </a:endParaRPr>
          </a:p>
          <a:p>
            <a:pPr algn="l"/>
            <a:r>
              <a:rPr lang="ru-RU" sz="2800" b="1">
                <a:solidFill>
                  <a:srgbClr val="CC0000"/>
                </a:solidFill>
                <a:latin typeface="Sylfaen" pitchFamily="18" charset="0"/>
              </a:rPr>
              <a:t>                                  области, </a:t>
            </a:r>
          </a:p>
          <a:p>
            <a:pPr algn="l"/>
            <a:endParaRPr lang="ru-RU" sz="900" b="1">
              <a:solidFill>
                <a:srgbClr val="CC0000"/>
              </a:solidFill>
              <a:latin typeface="Sylfaen" pitchFamily="18" charset="0"/>
            </a:endParaRPr>
          </a:p>
          <a:p>
            <a:pPr algn="l"/>
            <a:r>
              <a:rPr lang="ru-RU" sz="2800" b="1">
                <a:solidFill>
                  <a:srgbClr val="CC0000"/>
                </a:solidFill>
                <a:latin typeface="Sylfaen" pitchFamily="18" charset="0"/>
              </a:rPr>
              <a:t>                                  Крыма, </a:t>
            </a:r>
          </a:p>
          <a:p>
            <a:pPr algn="r"/>
            <a:endParaRPr lang="ru-RU" sz="900" b="1">
              <a:solidFill>
                <a:srgbClr val="CC0000"/>
              </a:solidFill>
              <a:latin typeface="Sylfaen" pitchFamily="18" charset="0"/>
            </a:endParaRPr>
          </a:p>
          <a:p>
            <a:pPr algn="r"/>
            <a:r>
              <a:rPr lang="ru-RU" sz="2800" b="1">
                <a:solidFill>
                  <a:srgbClr val="CC0000"/>
                </a:solidFill>
                <a:latin typeface="Sylfaen" pitchFamily="18" charset="0"/>
              </a:rPr>
              <a:t>Белоруссии, </a:t>
            </a:r>
          </a:p>
          <a:p>
            <a:pPr algn="l"/>
            <a:endParaRPr lang="ru-RU" sz="900" b="1">
              <a:solidFill>
                <a:srgbClr val="CC0000"/>
              </a:solidFill>
              <a:latin typeface="Sylfaen" pitchFamily="18" charset="0"/>
            </a:endParaRPr>
          </a:p>
          <a:p>
            <a:pPr algn="r"/>
            <a:r>
              <a:rPr lang="ru-RU" sz="2800" b="1">
                <a:solidFill>
                  <a:srgbClr val="CC0000"/>
                </a:solidFill>
                <a:latin typeface="Sylfaen" pitchFamily="18" charset="0"/>
              </a:rPr>
              <a:t>Польши, </a:t>
            </a:r>
          </a:p>
          <a:p>
            <a:pPr algn="r"/>
            <a:endParaRPr lang="ru-RU" sz="900" b="1">
              <a:solidFill>
                <a:srgbClr val="CC0000"/>
              </a:solidFill>
              <a:latin typeface="Sylfaen" pitchFamily="18" charset="0"/>
            </a:endParaRPr>
          </a:p>
          <a:p>
            <a:pPr algn="r"/>
            <a:r>
              <a:rPr lang="ru-RU" sz="2800" b="1">
                <a:solidFill>
                  <a:srgbClr val="CC0000"/>
                </a:solidFill>
                <a:latin typeface="Sylfaen" pitchFamily="18" charset="0"/>
              </a:rPr>
              <a:t>участвовал </a:t>
            </a:r>
          </a:p>
          <a:p>
            <a:pPr algn="l"/>
            <a:endParaRPr lang="ru-RU" sz="900" b="1">
              <a:solidFill>
                <a:srgbClr val="CC0000"/>
              </a:solidFill>
              <a:latin typeface="Sylfaen" pitchFamily="18" charset="0"/>
            </a:endParaRPr>
          </a:p>
          <a:p>
            <a:pPr algn="r"/>
            <a:r>
              <a:rPr lang="ru-RU" sz="2800" b="1">
                <a:solidFill>
                  <a:srgbClr val="CC0000"/>
                </a:solidFill>
                <a:latin typeface="Sylfaen" pitchFamily="18" charset="0"/>
              </a:rPr>
              <a:t>в боях   </a:t>
            </a:r>
          </a:p>
          <a:p>
            <a:pPr algn="r"/>
            <a:r>
              <a:rPr lang="ru-RU" sz="2800" b="1">
                <a:solidFill>
                  <a:srgbClr val="CC0000"/>
                </a:solidFill>
                <a:latin typeface="Sylfaen" pitchFamily="18" charset="0"/>
              </a:rPr>
              <a:t>под Берлином.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775" y="0"/>
            <a:ext cx="935355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77788" y="0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 b="1">
                <a:latin typeface="Times New Roman" pitchFamily="18" charset="0"/>
              </a:rPr>
              <a:t>   </a:t>
            </a: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07525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 cstate="print">
            <a:lum bright="30000" contrast="-6000"/>
          </a:blip>
          <a:srcRect l="6145" r="790" b="5159"/>
          <a:stretch>
            <a:fillRect/>
          </a:stretch>
        </p:blipFill>
        <p:spPr bwMode="auto">
          <a:xfrm>
            <a:off x="-114300" y="0"/>
            <a:ext cx="9372600" cy="6858000"/>
          </a:xfrm>
          <a:prstGeom prst="rect">
            <a:avLst/>
          </a:prstGeom>
          <a:noFill/>
          <a:ln w="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1079500" y="533400"/>
            <a:ext cx="7302500" cy="627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Times New Roman" pitchFamily="18" charset="0"/>
              </a:rPr>
              <a:t>           </a:t>
            </a:r>
            <a:r>
              <a:rPr lang="ru-RU" sz="3600" b="1">
                <a:solidFill>
                  <a:srgbClr val="CC0000"/>
                </a:solidFill>
                <a:latin typeface="Sylfaen" pitchFamily="18" charset="0"/>
              </a:rPr>
              <a:t>12 февраля</a:t>
            </a:r>
            <a:r>
              <a:rPr lang="ru-RU" sz="3200" b="1">
                <a:solidFill>
                  <a:srgbClr val="CC0000"/>
                </a:solidFill>
                <a:latin typeface="Sylfaen" pitchFamily="18" charset="0"/>
              </a:rPr>
              <a:t> </a:t>
            </a:r>
          </a:p>
          <a:p>
            <a:endParaRPr lang="ru-RU" sz="900" b="1">
              <a:solidFill>
                <a:srgbClr val="CC0000"/>
              </a:solidFill>
              <a:latin typeface="Sylfaen" pitchFamily="18" charset="0"/>
            </a:endParaRPr>
          </a:p>
          <a:p>
            <a:endParaRPr lang="ru-RU" sz="900" b="1">
              <a:solidFill>
                <a:srgbClr val="CC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CC0000"/>
                </a:solidFill>
                <a:latin typeface="Sylfaen" pitchFamily="18" charset="0"/>
              </a:rPr>
              <a:t>     в Краснодаре празднуют </a:t>
            </a:r>
          </a:p>
          <a:p>
            <a:r>
              <a:rPr lang="ru-RU" sz="3200" b="1">
                <a:solidFill>
                  <a:srgbClr val="CC0000"/>
                </a:solidFill>
                <a:latin typeface="Sylfaen" pitchFamily="18" charset="0"/>
              </a:rPr>
              <a:t>     годовщину освобождения </a:t>
            </a:r>
          </a:p>
          <a:p>
            <a:r>
              <a:rPr lang="ru-RU" sz="3200" b="1">
                <a:solidFill>
                  <a:srgbClr val="CC0000"/>
                </a:solidFill>
                <a:latin typeface="Sylfaen" pitchFamily="18" charset="0"/>
              </a:rPr>
              <a:t>города Краснодара </a:t>
            </a:r>
          </a:p>
          <a:p>
            <a:r>
              <a:rPr lang="ru-RU" sz="3200" b="1">
                <a:solidFill>
                  <a:srgbClr val="CC0000"/>
                </a:solidFill>
                <a:latin typeface="Sylfaen" pitchFamily="18" charset="0"/>
              </a:rPr>
              <a:t>    от фашистских захватчиков.  </a:t>
            </a:r>
          </a:p>
          <a:p>
            <a:r>
              <a:rPr lang="ru-RU" sz="3200" b="1">
                <a:solidFill>
                  <a:srgbClr val="CC0000"/>
                </a:solidFill>
                <a:latin typeface="Sylfaen" pitchFamily="18" charset="0"/>
              </a:rPr>
              <a:t>  Гитлеровская оккупация </a:t>
            </a:r>
          </a:p>
          <a:p>
            <a:r>
              <a:rPr lang="ru-RU" sz="3200" b="1">
                <a:solidFill>
                  <a:srgbClr val="CC0000"/>
                </a:solidFill>
                <a:latin typeface="Sylfaen" pitchFamily="18" charset="0"/>
              </a:rPr>
              <a:t>  нашего города длилась </a:t>
            </a:r>
          </a:p>
          <a:p>
            <a:r>
              <a:rPr lang="ru-RU" sz="3200" b="1">
                <a:solidFill>
                  <a:srgbClr val="CC0000"/>
                </a:solidFill>
                <a:latin typeface="Sylfaen" pitchFamily="18" charset="0"/>
              </a:rPr>
              <a:t>  с августа 1942 по февраль 1943 года. </a:t>
            </a:r>
          </a:p>
          <a:p>
            <a:endParaRPr lang="ru-RU" sz="3200" b="1">
              <a:solidFill>
                <a:srgbClr val="CC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CC0000"/>
                </a:solidFill>
                <a:latin typeface="Sylfaen" pitchFamily="18" charset="0"/>
              </a:rPr>
              <a:t>За это время погибли более </a:t>
            </a:r>
          </a:p>
          <a:p>
            <a:r>
              <a:rPr lang="ru-RU" sz="3200" b="1">
                <a:solidFill>
                  <a:srgbClr val="CC0000"/>
                </a:solidFill>
                <a:latin typeface="Sylfaen" pitchFamily="18" charset="0"/>
              </a:rPr>
              <a:t>17 тыс. краснодарцев. </a:t>
            </a:r>
          </a:p>
          <a:p>
            <a:endParaRPr lang="ru-RU" sz="3200" b="1">
              <a:solidFill>
                <a:srgbClr val="CC0000"/>
              </a:solidFill>
              <a:latin typeface="Sylfaen" pitchFamily="18" charset="0"/>
            </a:endParaRPr>
          </a:p>
        </p:txBody>
      </p:sp>
    </p:spTree>
  </p:cSld>
  <p:clrMapOvr>
    <a:masterClrMapping/>
  </p:clrMapOvr>
  <p:transition advClick="0" advTm="17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 r="2399" b="3325"/>
          <a:stretch>
            <a:fillRect/>
          </a:stretch>
        </p:blipFill>
        <p:spPr bwMode="auto">
          <a:xfrm>
            <a:off x="0" y="0"/>
            <a:ext cx="9356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048000" y="0"/>
            <a:ext cx="6477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CC0000"/>
                </a:solidFill>
                <a:latin typeface="Sylfaen" pitchFamily="18" charset="0"/>
              </a:rPr>
              <a:t>Командир полка Евдокия Давыдовна Бершанская и штурман полка Герой Советского Союза Лариса Розанова</a:t>
            </a:r>
            <a:r>
              <a:rPr lang="ru-RU" sz="2400" b="1">
                <a:solidFill>
                  <a:srgbClr val="969696"/>
                </a:solidFill>
                <a:latin typeface="Sylfaen" pitchFamily="18" charset="0"/>
              </a:rPr>
              <a:t> 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 r="5757" b="3398"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358" r="5733" b="9999"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563563" y="152400"/>
            <a:ext cx="8016875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     </a:t>
            </a:r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В июне грозного 43-го перелом в битве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с врагом решали воздушные схватки в небе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над Кубанью.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949DA6"/>
              </a:clrFrom>
              <a:clrTo>
                <a:srgbClr val="949DA6">
                  <a:alpha val="0"/>
                </a:srgbClr>
              </a:clrTo>
            </a:clrChange>
          </a:blip>
          <a:srcRect l="17531" r="7343" b="32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14"/>
          <p:cNvSpPr txBox="1">
            <a:spLocks noChangeArrowheads="1"/>
          </p:cNvSpPr>
          <p:nvPr/>
        </p:nvSpPr>
        <p:spPr bwMode="auto">
          <a:xfrm>
            <a:off x="1524000" y="609600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 sz="1200">
              <a:latin typeface="Arial" charset="0"/>
            </a:endParaRPr>
          </a:p>
        </p:txBody>
      </p:sp>
      <p:sp>
        <p:nvSpPr>
          <p:cNvPr id="34822" name="Text Box 22"/>
          <p:cNvSpPr txBox="1">
            <a:spLocks noChangeArrowheads="1"/>
          </p:cNvSpPr>
          <p:nvPr/>
        </p:nvSpPr>
        <p:spPr bwMode="auto">
          <a:xfrm>
            <a:off x="342900" y="381000"/>
            <a:ext cx="8458200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     </a:t>
            </a:r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Лётчицы полка участвовали в прорыве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обороны «Голубой линии» на Таманском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полуострове и освобождении Новороссийска.</a:t>
            </a:r>
            <a:r>
              <a:rPr lang="ru-RU" sz="3200">
                <a:solidFill>
                  <a:srgbClr val="800000"/>
                </a:solidFill>
                <a:latin typeface="Sylfaen" pitchFamily="18" charset="0"/>
              </a:rPr>
              <a:t> </a:t>
            </a:r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                 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Именно здесь , на Кубани, полк Бершанской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понес самые большие потери. </a:t>
            </a:r>
            <a:endParaRPr lang="ru-RU" sz="3200">
              <a:solidFill>
                <a:srgbClr val="800000"/>
              </a:solidFill>
              <a:latin typeface="Sylfae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 l="2173" t="3831" r="1410" b="5061"/>
          <a:stretch>
            <a:fillRect/>
          </a:stretch>
        </p:blipFill>
        <p:spPr bwMode="auto">
          <a:xfrm>
            <a:off x="0" y="2743200"/>
            <a:ext cx="920591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228600" y="152400"/>
            <a:ext cx="8915400" cy="441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Память о погибших навсегда останется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в сердцах кубанцев.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Летчиц, отдавших жизнь за Родину,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похоронили в братской могиле в центральном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сквере станицы Пашковской.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После войны над могилой установили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памятный обелиск. </a:t>
            </a:r>
            <a:endParaRPr lang="ru-RU" sz="3200">
              <a:solidFill>
                <a:srgbClr val="800000"/>
              </a:solidFill>
              <a:latin typeface="Sylfaen" pitchFamily="18" charset="0"/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Рисунок 8" descr="D:\ФОТО\фотосъемка\памятник летчицам.JPG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 l="1457" t="2914" r="10355" b="9634"/>
          <a:stretch>
            <a:fillRect/>
          </a:stretch>
        </p:blipFill>
        <p:spPr>
          <a:xfrm>
            <a:off x="0" y="0"/>
            <a:ext cx="9220200" cy="6858000"/>
          </a:xfr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3DDFF"/>
              </a:clrFrom>
              <a:clrTo>
                <a:srgbClr val="D3DDFF">
                  <a:alpha val="0"/>
                </a:srgbClr>
              </a:clrTo>
            </a:clrChange>
            <a:lum bright="12000" contrast="6000"/>
          </a:blip>
          <a:srcRect l="11679" t="2856" r="2434"/>
          <a:stretch>
            <a:fillRect/>
          </a:stretch>
        </p:blipFill>
        <p:spPr bwMode="auto">
          <a:xfrm>
            <a:off x="6248400" y="5410200"/>
            <a:ext cx="1446213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6"/>
          <p:cNvPicPr>
            <a:picLocks noGrp="1" noChangeAspect="1" noChangeArrowheads="1"/>
          </p:cNvPicPr>
          <p:nvPr>
            <p:ph type="title"/>
          </p:nvPr>
        </p:nvPicPr>
        <p:blipFill>
          <a:blip r:embed="rId4" cstate="print">
            <a:clrChange>
              <a:clrFrom>
                <a:srgbClr val="88B2EE"/>
              </a:clrFrom>
              <a:clrTo>
                <a:srgbClr val="88B2EE">
                  <a:alpha val="0"/>
                </a:srgbClr>
              </a:clrTo>
            </a:clrChange>
            <a:lum bright="30000"/>
          </a:blip>
          <a:srcRect l="19862" r="21278" b="1941"/>
          <a:stretch>
            <a:fillRect/>
          </a:stretch>
        </p:blipFill>
        <p:spPr>
          <a:xfrm>
            <a:off x="381000" y="1676400"/>
            <a:ext cx="1295400" cy="1173163"/>
          </a:xfrm>
          <a:noFill/>
        </p:spPr>
      </p:pic>
      <p:pic>
        <p:nvPicPr>
          <p:cNvPr id="37892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87A1C2"/>
              </a:clrFrom>
              <a:clrTo>
                <a:srgbClr val="87A1C2">
                  <a:alpha val="0"/>
                </a:srgbClr>
              </a:clrTo>
            </a:clrChange>
            <a:lum bright="30000" contrast="6000"/>
          </a:blip>
          <a:srcRect l="8740" r="3543" b="4230"/>
          <a:stretch>
            <a:fillRect/>
          </a:stretch>
        </p:blipFill>
        <p:spPr bwMode="auto">
          <a:xfrm>
            <a:off x="7239000" y="381000"/>
            <a:ext cx="146526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Text Box 11"/>
          <p:cNvSpPr txBox="1">
            <a:spLocks noChangeArrowheads="1"/>
          </p:cNvSpPr>
          <p:nvPr/>
        </p:nvSpPr>
        <p:spPr bwMode="auto">
          <a:xfrm>
            <a:off x="233363" y="458788"/>
            <a:ext cx="8675687" cy="593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  </a:t>
            </a:r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Здесь похоронены: летчица Евдокия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Носаль, которая первой в полку была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удостоена звания Героя Советского Союза; 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командир 3-й орденоносной эскадрильи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Полина Макогон; штурман этой эскадрильи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Лидия Свистунова и летчица Юля Пашкова.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Они летали бомбить «Голубую линию»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противника и погибли весной 1943 года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в небе Кубани.</a:t>
            </a:r>
            <a:r>
              <a:rPr lang="ru-RU" sz="3200">
                <a:solidFill>
                  <a:srgbClr val="800000"/>
                </a:solidFill>
                <a:latin typeface="Sylfaen" pitchFamily="18" charset="0"/>
              </a:rPr>
              <a:t> </a:t>
            </a: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</a:blip>
          <a:srcRect t="3888" b="-328"/>
          <a:stretch>
            <a:fillRect/>
          </a:stretch>
        </p:blipFill>
        <p:spPr bwMode="auto">
          <a:xfrm>
            <a:off x="-114300" y="-76200"/>
            <a:ext cx="93726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Text Box 6"/>
          <p:cNvSpPr txBox="1">
            <a:spLocks noChangeArrowheads="1"/>
          </p:cNvSpPr>
          <p:nvPr/>
        </p:nvSpPr>
        <p:spPr bwMode="auto">
          <a:xfrm>
            <a:off x="0" y="56388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DDDDDD"/>
                </a:solidFill>
                <a:latin typeface="Times New Roman" pitchFamily="18" charset="0"/>
              </a:rPr>
              <a:t>     </a:t>
            </a:r>
            <a:r>
              <a:rPr lang="ru-RU" sz="3200" b="1">
                <a:solidFill>
                  <a:srgbClr val="CC0000"/>
                </a:solidFill>
                <a:latin typeface="Sylfaen" pitchFamily="18" charset="0"/>
              </a:rPr>
              <a:t>46-й гвардейский Таманский полк  прошел в </a:t>
            </a:r>
          </a:p>
          <a:p>
            <a:r>
              <a:rPr lang="ru-RU" sz="3200" b="1">
                <a:solidFill>
                  <a:srgbClr val="CC0000"/>
                </a:solidFill>
                <a:latin typeface="Sylfaen" pitchFamily="18" charset="0"/>
              </a:rPr>
              <a:t>      воздушных битвах  до самого Берлина.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0" y="5911850"/>
            <a:ext cx="8686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Прощание со знаменем полка. </a:t>
            </a:r>
          </a:p>
          <a:p>
            <a:r>
              <a:rPr lang="ru-RU" sz="2800" b="1">
                <a:solidFill>
                  <a:srgbClr val="FF0000"/>
                </a:solidFill>
              </a:rPr>
              <a:t>Полк расформирован, знамя передаётся в музей </a:t>
            </a: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/>
          <p:cNvPicPr>
            <a:picLocks noChangeAspect="1" noChangeArrowheads="1"/>
          </p:cNvPicPr>
          <p:nvPr/>
        </p:nvPicPr>
        <p:blipFill>
          <a:blip r:embed="rId3" cstate="print">
            <a:lum bright="-12000"/>
          </a:blip>
          <a:srcRect l="4950" t="4472" r="4770"/>
          <a:stretch>
            <a:fillRect/>
          </a:stretch>
        </p:blipFill>
        <p:spPr bwMode="auto">
          <a:xfrm>
            <a:off x="4610100" y="0"/>
            <a:ext cx="45339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5"/>
          <p:cNvPicPr>
            <a:picLocks noGrp="1" noChangeAspect="1" noChangeArrowheads="1"/>
          </p:cNvPicPr>
          <p:nvPr>
            <p:ph type="title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128" b="50597"/>
          <a:stretch>
            <a:fillRect/>
          </a:stretch>
        </p:blipFill>
        <p:spPr>
          <a:xfrm>
            <a:off x="228600" y="5030788"/>
            <a:ext cx="1982788" cy="1827212"/>
          </a:xfrm>
          <a:noFill/>
        </p:spPr>
      </p:pic>
      <p:pic>
        <p:nvPicPr>
          <p:cNvPr id="40964" name="Picture 6" descr="AlexNevskyOrder.gif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514600" y="5030788"/>
            <a:ext cx="1735138" cy="1827212"/>
          </a:xfrm>
          <a:noFill/>
        </p:spPr>
      </p:pic>
      <p:sp>
        <p:nvSpPr>
          <p:cNvPr id="40965" name="Text Box 7"/>
          <p:cNvSpPr txBox="1">
            <a:spLocks noChangeArrowheads="1"/>
          </p:cNvSpPr>
          <p:nvPr/>
        </p:nvSpPr>
        <p:spPr bwMode="auto">
          <a:xfrm>
            <a:off x="0" y="0"/>
            <a:ext cx="4800600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800000"/>
                </a:solidFill>
              </a:rPr>
              <a:t>Бершанская была </a:t>
            </a:r>
          </a:p>
          <a:p>
            <a:r>
              <a:rPr lang="ru-RU" sz="2800" b="1">
                <a:solidFill>
                  <a:srgbClr val="800000"/>
                </a:solidFill>
              </a:rPr>
              <a:t>единственной среди </a:t>
            </a:r>
          </a:p>
          <a:p>
            <a:r>
              <a:rPr lang="ru-RU" sz="2800" b="1">
                <a:solidFill>
                  <a:srgbClr val="800000"/>
                </a:solidFill>
              </a:rPr>
              <a:t>женщин, награжденной </a:t>
            </a:r>
          </a:p>
          <a:p>
            <a:r>
              <a:rPr lang="ru-RU" sz="2800" b="1">
                <a:solidFill>
                  <a:srgbClr val="800000"/>
                </a:solidFill>
              </a:rPr>
              <a:t>полководческими орденами </a:t>
            </a:r>
          </a:p>
          <a:p>
            <a:r>
              <a:rPr lang="ru-RU" sz="2800" b="1">
                <a:solidFill>
                  <a:srgbClr val="800000"/>
                </a:solidFill>
              </a:rPr>
              <a:t>Суворова (</a:t>
            </a:r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III</a:t>
            </a:r>
            <a:r>
              <a:rPr lang="ru-RU" sz="2800" b="1">
                <a:solidFill>
                  <a:srgbClr val="800000"/>
                </a:solidFill>
              </a:rPr>
              <a:t> степени) </a:t>
            </a:r>
          </a:p>
          <a:p>
            <a:r>
              <a:rPr lang="ru-RU" sz="2800" b="1">
                <a:solidFill>
                  <a:srgbClr val="800000"/>
                </a:solidFill>
              </a:rPr>
              <a:t>и Александра Невского. </a:t>
            </a:r>
          </a:p>
          <a:p>
            <a:r>
              <a:rPr lang="ru-RU" sz="2800" b="1">
                <a:solidFill>
                  <a:srgbClr val="800000"/>
                </a:solidFill>
              </a:rPr>
              <a:t>Кроме того - 2 орденами </a:t>
            </a:r>
          </a:p>
          <a:p>
            <a:r>
              <a:rPr lang="ru-RU" sz="2800" b="1">
                <a:solidFill>
                  <a:srgbClr val="800000"/>
                </a:solidFill>
              </a:rPr>
              <a:t>Красного Знамени, </a:t>
            </a:r>
          </a:p>
          <a:p>
            <a:r>
              <a:rPr lang="ru-RU" sz="2800" b="1">
                <a:solidFill>
                  <a:srgbClr val="800000"/>
                </a:solidFill>
              </a:rPr>
              <a:t>орденом Отечественной </a:t>
            </a:r>
          </a:p>
          <a:p>
            <a:r>
              <a:rPr lang="ru-RU" sz="2800" b="1">
                <a:solidFill>
                  <a:srgbClr val="800000"/>
                </a:solidFill>
              </a:rPr>
              <a:t>войны 2 ст., </a:t>
            </a:r>
          </a:p>
          <a:p>
            <a:r>
              <a:rPr lang="ru-RU" sz="2800" b="1">
                <a:solidFill>
                  <a:srgbClr val="800000"/>
                </a:solidFill>
              </a:rPr>
              <a:t>орденом Знак Почета,</a:t>
            </a:r>
          </a:p>
          <a:p>
            <a:r>
              <a:rPr lang="ru-RU" sz="2800" b="1">
                <a:solidFill>
                  <a:srgbClr val="800000"/>
                </a:solidFill>
              </a:rPr>
              <a:t> медалями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4" name="Picture 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-685800"/>
            <a:ext cx="9677400" cy="754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WordArt 6"/>
          <p:cNvSpPr>
            <a:spLocks noChangeArrowheads="1" noChangeShapeType="1" noTextEdit="1"/>
          </p:cNvSpPr>
          <p:nvPr/>
        </p:nvSpPr>
        <p:spPr bwMode="auto">
          <a:xfrm>
            <a:off x="228600" y="1676400"/>
            <a:ext cx="8686800" cy="3505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r>
              <a:rPr lang="ru-RU" sz="8000" kern="10">
                <a:ln w="3175">
                  <a:solidFill>
                    <a:srgbClr val="969696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Book Antiqua"/>
              </a:rPr>
              <a:t>1941</a:t>
            </a:r>
          </a:p>
        </p:txBody>
      </p:sp>
      <p:sp>
        <p:nvSpPr>
          <p:cNvPr id="5126" name="Text Box 7"/>
          <p:cNvSpPr txBox="1">
            <a:spLocks noChangeArrowheads="1"/>
          </p:cNvSpPr>
          <p:nvPr/>
        </p:nvSpPr>
        <p:spPr bwMode="auto">
          <a:xfrm>
            <a:off x="2803525" y="6589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>
              <a:latin typeface="Arial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/>
          <p:cNvPicPr>
            <a:picLocks noChangeAspect="1" noChangeArrowheads="1"/>
          </p:cNvPicPr>
          <p:nvPr/>
        </p:nvPicPr>
        <p:blipFill>
          <a:blip r:embed="rId3" cstate="print"/>
          <a:srcRect l="12587" r="3496" b="1295"/>
          <a:stretch>
            <a:fillRect/>
          </a:stretch>
        </p:blipFill>
        <p:spPr bwMode="auto">
          <a:xfrm>
            <a:off x="0" y="0"/>
            <a:ext cx="4572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5"/>
          <p:cNvSpPr txBox="1">
            <a:spLocks noChangeArrowheads="1"/>
          </p:cNvSpPr>
          <p:nvPr/>
        </p:nvSpPr>
        <p:spPr bwMode="auto">
          <a:xfrm>
            <a:off x="0" y="5410200"/>
            <a:ext cx="4876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solidFill>
                  <a:srgbClr val="CC3300"/>
                </a:solidFill>
              </a:rPr>
              <a:t>Командир полка Е.Д. Бершанская</a:t>
            </a:r>
          </a:p>
          <a:p>
            <a:pPr algn="l"/>
            <a:r>
              <a:rPr lang="ru-RU" sz="2400">
                <a:solidFill>
                  <a:srgbClr val="CC3300"/>
                </a:solidFill>
              </a:rPr>
              <a:t>командир эскадрильи М.Смирнова штурман звена П. Гельман</a:t>
            </a:r>
          </a:p>
        </p:txBody>
      </p:sp>
      <p:sp>
        <p:nvSpPr>
          <p:cNvPr id="41988" name="Text Box 6"/>
          <p:cNvSpPr txBox="1">
            <a:spLocks noChangeArrowheads="1"/>
          </p:cNvSpPr>
          <p:nvPr/>
        </p:nvSpPr>
        <p:spPr bwMode="auto">
          <a:xfrm>
            <a:off x="4572000" y="230188"/>
            <a:ext cx="4572000" cy="639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После войны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Евдокия Бершанская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вышла замуж за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командира  889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Новороссийского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авиационного полка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К.Д. Бочарова.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Продолжала служить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родной авиации.</a:t>
            </a:r>
          </a:p>
          <a:p>
            <a:pPr algn="l"/>
            <a:endParaRPr lang="ru-RU" sz="3200" b="1">
              <a:solidFill>
                <a:srgbClr val="800000"/>
              </a:solidFill>
              <a:latin typeface="Sylfaen" pitchFamily="18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B2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/>
          <p:cNvPicPr>
            <a:picLocks noChangeAspect="1" noChangeArrowheads="1"/>
          </p:cNvPicPr>
          <p:nvPr/>
        </p:nvPicPr>
        <p:blipFill>
          <a:blip r:embed="rId2" cstate="print"/>
          <a:srcRect l="7683" r="9348"/>
          <a:stretch>
            <a:fillRect/>
          </a:stretch>
        </p:blipFill>
        <p:spPr bwMode="auto">
          <a:xfrm>
            <a:off x="0" y="0"/>
            <a:ext cx="4114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 Box 5"/>
          <p:cNvSpPr txBox="1">
            <a:spLocks noChangeArrowheads="1"/>
          </p:cNvSpPr>
          <p:nvPr/>
        </p:nvSpPr>
        <p:spPr bwMode="auto">
          <a:xfrm>
            <a:off x="3962400" y="179388"/>
            <a:ext cx="5181600" cy="1240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800000"/>
                </a:solidFill>
                <a:latin typeface="Sylfaen" pitchFamily="18" charset="0"/>
              </a:rPr>
              <a:t>После переезда в Москву </a:t>
            </a:r>
          </a:p>
          <a:p>
            <a:r>
              <a:rPr lang="ru-RU" sz="3200" b="1" dirty="0">
                <a:solidFill>
                  <a:srgbClr val="800000"/>
                </a:solidFill>
                <a:latin typeface="Sylfaen" pitchFamily="18" charset="0"/>
              </a:rPr>
              <a:t>занималась общественной работой в Комитете советских женщин и в Комитете ветеранов войны.</a:t>
            </a:r>
          </a:p>
          <a:p>
            <a:r>
              <a:rPr lang="ru-RU" sz="3200" b="1" dirty="0">
                <a:solidFill>
                  <a:srgbClr val="800000"/>
                </a:solidFill>
                <a:latin typeface="Sylfaen" pitchFamily="18" charset="0"/>
              </a:rPr>
              <a:t>В 1975 году за заслуги при </a:t>
            </a:r>
          </a:p>
          <a:p>
            <a:r>
              <a:rPr lang="ru-RU" sz="3200" b="1" dirty="0">
                <a:solidFill>
                  <a:srgbClr val="800000"/>
                </a:solidFill>
                <a:latin typeface="Sylfaen" pitchFamily="18" charset="0"/>
              </a:rPr>
              <a:t>освобождении Кубани от немецко-фашистских </a:t>
            </a:r>
          </a:p>
          <a:p>
            <a:r>
              <a:rPr lang="ru-RU" sz="3200" b="1" dirty="0">
                <a:solidFill>
                  <a:srgbClr val="800000"/>
                </a:solidFill>
                <a:latin typeface="Sylfaen" pitchFamily="18" charset="0"/>
              </a:rPr>
              <a:t>захватчиков Евдокии </a:t>
            </a:r>
            <a:r>
              <a:rPr lang="ru-RU" sz="3200" b="1" dirty="0" err="1">
                <a:solidFill>
                  <a:srgbClr val="800000"/>
                </a:solidFill>
                <a:latin typeface="Sylfaen" pitchFamily="18" charset="0"/>
              </a:rPr>
              <a:t>Бершанской</a:t>
            </a:r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 было присвоено звание "Почётный </a:t>
            </a:r>
            <a:r>
              <a:rPr lang="ru-RU" sz="3200" b="1" smtClean="0">
                <a:solidFill>
                  <a:srgbClr val="800000"/>
                </a:solidFill>
                <a:latin typeface="Sylfaen" pitchFamily="18" charset="0"/>
              </a:rPr>
              <a:t>гражданин </a:t>
            </a:r>
            <a:endParaRPr lang="ru-RU" sz="3200" b="1" dirty="0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 dirty="0">
                <a:solidFill>
                  <a:srgbClr val="800000"/>
                </a:solidFill>
                <a:latin typeface="Sylfaen" pitchFamily="18" charset="0"/>
              </a:rPr>
              <a:t>Краснодара".</a:t>
            </a: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rgbClr val="C0C0C0"/>
          </a:fgClr>
          <a:bgClr>
            <a:srgbClr val="DDDDDD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grayscl/>
          </a:blip>
          <a:srcRect l="14362" t="11623" r="12976" b="14911"/>
          <a:stretch>
            <a:fillRect/>
          </a:stretch>
        </p:blipFill>
        <p:spPr bwMode="auto">
          <a:xfrm>
            <a:off x="0" y="0"/>
            <a:ext cx="5029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Text Box 7"/>
          <p:cNvSpPr txBox="1">
            <a:spLocks noChangeArrowheads="1"/>
          </p:cNvSpPr>
          <p:nvPr/>
        </p:nvSpPr>
        <p:spPr bwMode="auto">
          <a:xfrm>
            <a:off x="5562600" y="685800"/>
            <a:ext cx="3367088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Times New Roman" pitchFamily="18" charset="0"/>
              </a:rPr>
              <a:t>В 1981 году </a:t>
            </a:r>
          </a:p>
          <a:p>
            <a:endParaRPr lang="ru-RU" sz="1000" b="1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Times New Roman" pitchFamily="18" charset="0"/>
              </a:rPr>
              <a:t>в СССР </a:t>
            </a:r>
          </a:p>
          <a:p>
            <a:endParaRPr lang="ru-RU" sz="1000" b="1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Times New Roman" pitchFamily="18" charset="0"/>
              </a:rPr>
              <a:t>киностудия </a:t>
            </a:r>
          </a:p>
          <a:p>
            <a:endParaRPr lang="ru-RU" sz="1000" b="1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Times New Roman" pitchFamily="18" charset="0"/>
              </a:rPr>
              <a:t>им. Горького </a:t>
            </a:r>
          </a:p>
          <a:p>
            <a:endParaRPr lang="ru-RU" sz="1000" b="1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Times New Roman" pitchFamily="18" charset="0"/>
              </a:rPr>
              <a:t>выпустила </a:t>
            </a:r>
          </a:p>
          <a:p>
            <a:endParaRPr lang="ru-RU" sz="1000" b="1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Times New Roman" pitchFamily="18" charset="0"/>
              </a:rPr>
              <a:t>фильм </a:t>
            </a:r>
          </a:p>
          <a:p>
            <a:endParaRPr lang="ru-RU" sz="1000" b="1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Times New Roman" pitchFamily="18" charset="0"/>
              </a:rPr>
              <a:t>«В небе «ночные </a:t>
            </a:r>
          </a:p>
          <a:p>
            <a:endParaRPr lang="ru-RU" sz="1000" b="1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Times New Roman" pitchFamily="18" charset="0"/>
              </a:rPr>
              <a:t>ведьмы»».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5059" name="Picture 4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0" y="0"/>
            <a:ext cx="921385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7"/>
          <p:cNvSpPr txBox="1">
            <a:spLocks noChangeArrowheads="1"/>
          </p:cNvSpPr>
          <p:nvPr/>
        </p:nvSpPr>
        <p:spPr bwMode="auto">
          <a:xfrm>
            <a:off x="3886200" y="1600200"/>
            <a:ext cx="45545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 b="1">
                <a:latin typeface="Times New Roman" pitchFamily="18" charset="0"/>
              </a:rPr>
              <a:t>Кадр из фильма </a:t>
            </a:r>
          </a:p>
          <a:p>
            <a:pPr algn="l"/>
            <a:r>
              <a:rPr lang="ru-RU" sz="2800" b="1">
                <a:latin typeface="Times New Roman" pitchFamily="18" charset="0"/>
              </a:rPr>
              <a:t>«В небе «ночные ведьмы»»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7C5CE"/>
              </a:clrFrom>
              <a:clrTo>
                <a:srgbClr val="B7C5CE">
                  <a:alpha val="0"/>
                </a:srgbClr>
              </a:clrTo>
            </a:clrChange>
            <a:lum bright="36000"/>
            <a:grayscl/>
          </a:blip>
          <a:srcRect t="5054" b="3979"/>
          <a:stretch>
            <a:fillRect/>
          </a:stretch>
        </p:blipFill>
        <p:spPr bwMode="auto">
          <a:xfrm>
            <a:off x="0" y="3810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Text Box 6"/>
          <p:cNvSpPr txBox="1">
            <a:spLocks noChangeArrowheads="1"/>
          </p:cNvSpPr>
          <p:nvPr/>
        </p:nvSpPr>
        <p:spPr bwMode="auto">
          <a:xfrm>
            <a:off x="152400" y="304800"/>
            <a:ext cx="8991600" cy="593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Умерла Евдокия Бершанская 17 сентября 1982г.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Похоронена на Новодевичьем кладбище.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Именем прославленной летчицы  названа одна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из главных улиц в поселке Пашковском, а в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школе № 7, расположенной на этой улице,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создан её музей.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В 1988 году на площади у краснодарского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аэропорта ей установлен памятник работы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кубанского скульптора Александра Аполлонова.</a:t>
            </a: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 bwMode="auto">
          <a:xfrm>
            <a:off x="0" y="0"/>
            <a:ext cx="93726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9A9899"/>
              </a:clrFrom>
              <a:clrTo>
                <a:srgbClr val="9A9899">
                  <a:alpha val="0"/>
                </a:srgbClr>
              </a:clrTo>
            </a:clrChange>
            <a:lum bright="6000" contrast="30000"/>
          </a:blip>
          <a:srcRect l="20352" t="24330" r="18878" b="22208"/>
          <a:stretch>
            <a:fillRect/>
          </a:stretch>
        </p:blipFill>
        <p:spPr bwMode="auto">
          <a:xfrm>
            <a:off x="3581400" y="4722813"/>
            <a:ext cx="32781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6"/>
          <p:cNvPicPr>
            <a:picLocks noChangeAspect="1" noChangeArrowheads="1"/>
          </p:cNvPicPr>
          <p:nvPr/>
        </p:nvPicPr>
        <p:blipFill>
          <a:blip r:embed="rId4" cstate="print"/>
          <a:srcRect l="32774" t="2448" r="38551"/>
          <a:stretch>
            <a:fillRect/>
          </a:stretch>
        </p:blipFill>
        <p:spPr bwMode="auto">
          <a:xfrm>
            <a:off x="685800" y="223838"/>
            <a:ext cx="2519363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7"/>
          <p:cNvPicPr>
            <a:picLocks noChangeAspect="1" noChangeArrowheads="1"/>
          </p:cNvPicPr>
          <p:nvPr/>
        </p:nvPicPr>
        <p:blipFill>
          <a:blip r:embed="rId5" cstate="print">
            <a:lum bright="-12000" contrast="18000"/>
          </a:blip>
          <a:srcRect l="20941" t="11421" r="5972" b="19203"/>
          <a:stretch>
            <a:fillRect/>
          </a:stretch>
        </p:blipFill>
        <p:spPr bwMode="auto">
          <a:xfrm>
            <a:off x="5943600" y="1676400"/>
            <a:ext cx="3048000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/>
          <p:cNvPicPr>
            <a:picLocks noChangeAspect="1" noChangeArrowheads="1"/>
          </p:cNvPicPr>
          <p:nvPr/>
        </p:nvPicPr>
        <p:blipFill>
          <a:blip r:embed="rId2" cstate="print"/>
          <a:srcRect l="755" r="2982" b="3590"/>
          <a:stretch>
            <a:fillRect/>
          </a:stretch>
        </p:blipFill>
        <p:spPr bwMode="auto">
          <a:xfrm>
            <a:off x="-201613" y="0"/>
            <a:ext cx="9450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ext Box 5"/>
          <p:cNvSpPr txBox="1">
            <a:spLocks noChangeArrowheads="1"/>
          </p:cNvSpPr>
          <p:nvPr/>
        </p:nvSpPr>
        <p:spPr bwMode="auto">
          <a:xfrm>
            <a:off x="463550" y="246063"/>
            <a:ext cx="82137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В 2005 году авиакомпания «Кубань» назвала </a:t>
            </a: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пассажирский ЯК-42 именем Евдокии Бершанской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850" y="0"/>
            <a:ext cx="9282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7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 b="22678"/>
          <a:stretch>
            <a:fillRect/>
          </a:stretch>
        </p:blipFill>
        <p:spPr>
          <a:xfrm>
            <a:off x="0" y="0"/>
            <a:ext cx="5867400" cy="6865938"/>
          </a:xfrm>
          <a:noFill/>
        </p:spPr>
      </p:pic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6019800" y="206375"/>
            <a:ext cx="3124200" cy="65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Все свои силы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бросил советский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народ на борьбу 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с фашизмом. 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Враг был очень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сильным и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коварным, что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привело к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колоссальным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потерям с первых </a:t>
            </a:r>
          </a:p>
          <a:p>
            <a:endParaRPr lang="ru-RU" sz="9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2800" b="1">
                <a:solidFill>
                  <a:srgbClr val="800000"/>
                </a:solidFill>
                <a:latin typeface="Sylfaen" pitchFamily="18" charset="0"/>
              </a:rPr>
              <a:t>же дней войны. </a:t>
            </a:r>
          </a:p>
          <a:p>
            <a:pPr algn="l"/>
            <a:endParaRPr lang="ru-RU" sz="2800">
              <a:solidFill>
                <a:srgbClr val="800000"/>
              </a:solidFill>
              <a:latin typeface="Sylfaen" pitchFamily="18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87B1ED"/>
              </a:clrFrom>
              <a:clrTo>
                <a:srgbClr val="87B1ED">
                  <a:alpha val="0"/>
                </a:srgbClr>
              </a:clrTo>
            </a:clrChange>
            <a:lum bright="42000" contrast="6000"/>
          </a:blip>
          <a:srcRect l="20374" t="6105" r="7677" b="4462"/>
          <a:stretch>
            <a:fillRect/>
          </a:stretch>
        </p:blipFill>
        <p:spPr bwMode="auto">
          <a:xfrm>
            <a:off x="0" y="-120650"/>
            <a:ext cx="9372600" cy="709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 Box 5"/>
          <p:cNvSpPr txBox="1">
            <a:spLocks noChangeArrowheads="1"/>
          </p:cNvSpPr>
          <p:nvPr/>
        </p:nvSpPr>
        <p:spPr bwMode="auto">
          <a:xfrm>
            <a:off x="822325" y="1027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>
              <a:latin typeface="Arial" charset="0"/>
            </a:endParaRPr>
          </a:p>
        </p:txBody>
      </p:sp>
      <p:sp>
        <p:nvSpPr>
          <p:cNvPr id="52228" name="WordArt 8"/>
          <p:cNvSpPr>
            <a:spLocks noChangeArrowheads="1" noChangeShapeType="1" noTextEdit="1"/>
          </p:cNvSpPr>
          <p:nvPr/>
        </p:nvSpPr>
        <p:spPr bwMode="auto">
          <a:xfrm>
            <a:off x="838200" y="1600200"/>
            <a:ext cx="7467600" cy="713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66"/>
              </a:avLst>
            </a:prstTxWarp>
          </a:bodyPr>
          <a:lstStyle/>
          <a:p>
            <a:r>
              <a:rPr lang="ru-RU" sz="2800" b="1" kern="10" spc="56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99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В 2013 году</a:t>
            </a:r>
          </a:p>
          <a:p>
            <a:r>
              <a:rPr lang="ru-RU" sz="2800" b="1" kern="10" spc="56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99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легендарная лётчица</a:t>
            </a:r>
          </a:p>
          <a:p>
            <a:r>
              <a:rPr lang="ru-RU" sz="2800" b="1" kern="10" spc="56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99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Евдокия Давыдовна</a:t>
            </a:r>
          </a:p>
          <a:p>
            <a:r>
              <a:rPr lang="ru-RU" sz="2800" b="1" kern="10" spc="56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99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Бершанская</a:t>
            </a:r>
          </a:p>
          <a:p>
            <a:r>
              <a:rPr lang="ru-RU" sz="2800" b="1" kern="10" spc="56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99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отметила бы 100-летний</a:t>
            </a:r>
          </a:p>
          <a:p>
            <a:r>
              <a:rPr lang="ru-RU" sz="2800" b="1" kern="10" spc="56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99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юбилей</a:t>
            </a:r>
          </a:p>
          <a:p>
            <a:endParaRPr lang="ru-RU" sz="2800" b="1" kern="10" spc="560">
              <a:ln w="28575">
                <a:solidFill>
                  <a:schemeClr val="tx1"/>
                </a:solidFill>
                <a:round/>
                <a:headEnd/>
                <a:tailEnd/>
              </a:ln>
              <a:solidFill>
                <a:srgbClr val="FF99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  <a:p>
            <a:endParaRPr lang="ru-RU" sz="2800" b="1" kern="10" spc="560">
              <a:ln w="28575">
                <a:solidFill>
                  <a:schemeClr val="tx1"/>
                </a:solidFill>
                <a:round/>
                <a:headEnd/>
                <a:tailEnd/>
              </a:ln>
              <a:solidFill>
                <a:srgbClr val="FF99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  <a:p>
            <a:endParaRPr lang="ru-RU" sz="2800" b="1" kern="10" spc="560">
              <a:ln w="28575">
                <a:solidFill>
                  <a:schemeClr val="tx1"/>
                </a:solidFill>
                <a:round/>
                <a:headEnd/>
                <a:tailEnd/>
              </a:ln>
              <a:solidFill>
                <a:srgbClr val="FF99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  <a:p>
            <a:endParaRPr lang="ru-RU" sz="2800" b="1" kern="10" spc="560">
              <a:ln w="28575">
                <a:solidFill>
                  <a:schemeClr val="tx1"/>
                </a:solidFill>
                <a:round/>
                <a:headEnd/>
                <a:tailEnd/>
              </a:ln>
              <a:solidFill>
                <a:srgbClr val="FF99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  <a:p>
            <a:endParaRPr lang="ru-RU" sz="2800" b="1" kern="10" spc="560">
              <a:ln w="28575">
                <a:solidFill>
                  <a:schemeClr val="tx1"/>
                </a:solidFill>
                <a:round/>
                <a:headEnd/>
                <a:tailEnd/>
              </a:ln>
              <a:solidFill>
                <a:srgbClr val="FF99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  <a:p>
            <a:endParaRPr lang="ru-RU" sz="2800" b="1" kern="10" spc="560">
              <a:ln w="28575">
                <a:solidFill>
                  <a:schemeClr val="tx1"/>
                </a:solidFill>
                <a:round/>
                <a:headEnd/>
                <a:tailEnd/>
              </a:ln>
              <a:solidFill>
                <a:srgbClr val="FF99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69900"/>
            <a:ext cx="3810000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67200" y="460375"/>
            <a:ext cx="4567238" cy="5935663"/>
          </a:xfr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63550"/>
            <a:ext cx="3800475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460375"/>
            <a:ext cx="4337050" cy="593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85725"/>
            <a:ext cx="4572000" cy="668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6"/>
          <p:cNvPicPr>
            <a:picLocks noChangeAspect="1" noChangeArrowheads="1"/>
          </p:cNvPicPr>
          <p:nvPr/>
        </p:nvPicPr>
        <p:blipFill>
          <a:blip r:embed="rId3" cstate="print">
            <a:lum bright="16000" contrast="46000"/>
          </a:blip>
          <a:srcRect/>
          <a:stretch>
            <a:fillRect/>
          </a:stretch>
        </p:blipFill>
        <p:spPr bwMode="auto">
          <a:xfrm>
            <a:off x="4776788" y="152400"/>
            <a:ext cx="436721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8113"/>
            <a:ext cx="9296400" cy="713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304800" y="5257800"/>
            <a:ext cx="597693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1"/>
                </a:solidFill>
                <a:latin typeface="Times New Roman" pitchFamily="18" charset="0"/>
              </a:rPr>
              <a:t>«</a:t>
            </a:r>
            <a:r>
              <a:rPr lang="ru-RU" sz="2800" b="1">
                <a:solidFill>
                  <a:schemeClr val="accent1"/>
                </a:solidFill>
                <a:latin typeface="Sylfaen" pitchFamily="18" charset="0"/>
              </a:rPr>
              <a:t>Групповой портрет лётчиц-героинь</a:t>
            </a:r>
          </a:p>
          <a:p>
            <a:r>
              <a:rPr lang="ru-RU" sz="2800" b="1">
                <a:solidFill>
                  <a:schemeClr val="accent1"/>
                </a:solidFill>
                <a:latin typeface="Sylfaen" pitchFamily="18" charset="0"/>
              </a:rPr>
              <a:t> 46-го авиационного полка». </a:t>
            </a:r>
          </a:p>
          <a:p>
            <a:r>
              <a:rPr lang="ru-RU" sz="2800" b="1">
                <a:solidFill>
                  <a:schemeClr val="accent1"/>
                </a:solidFill>
                <a:latin typeface="Sylfaen" pitchFamily="18" charset="0"/>
              </a:rPr>
              <a:t>1985 г.   Сергей Бочаров </a:t>
            </a: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/>
          <p:cNvPicPr>
            <a:picLocks noChangeAspect="1" noChangeArrowheads="1"/>
          </p:cNvPicPr>
          <p:nvPr/>
        </p:nvPicPr>
        <p:blipFill>
          <a:blip r:embed="rId2" cstate="print">
            <a:lum bright="12000" contrast="12000"/>
          </a:blip>
          <a:srcRect/>
          <a:stretch>
            <a:fillRect/>
          </a:stretch>
        </p:blipFill>
        <p:spPr bwMode="auto">
          <a:xfrm>
            <a:off x="0" y="0"/>
            <a:ext cx="91694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 Box 5"/>
          <p:cNvSpPr txBox="1">
            <a:spLocks noChangeArrowheads="1"/>
          </p:cNvSpPr>
          <p:nvPr/>
        </p:nvSpPr>
        <p:spPr bwMode="auto">
          <a:xfrm>
            <a:off x="1143000" y="457200"/>
            <a:ext cx="7315200" cy="530225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r>
              <a:rPr lang="ru-RU"/>
              <a:t> </a:t>
            </a: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В библиотеке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им. Н.А. Добролюбова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собран материал по истории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46-го Гвардейского Таманского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авиационного полка ночных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бомбардировщиков.</a:t>
            </a:r>
          </a:p>
          <a:p>
            <a:endParaRPr lang="ru-RU" sz="3200">
              <a:solidFill>
                <a:srgbClr val="800000"/>
              </a:solidFill>
              <a:latin typeface="Sylfaen" pitchFamily="18" charset="0"/>
            </a:endParaRPr>
          </a:p>
          <a:p>
            <a:endParaRPr lang="ru-RU" sz="3200">
              <a:latin typeface="Sylfae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 b="3601"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</a:blip>
          <a:srcRect l="-352" t="10066" r="24335" b="9328"/>
          <a:stretch>
            <a:fillRect/>
          </a:stretch>
        </p:blipFill>
        <p:spPr bwMode="auto">
          <a:xfrm>
            <a:off x="0" y="0"/>
            <a:ext cx="93472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/>
          <p:cNvPicPr>
            <a:picLocks noChangeAspect="1" noChangeArrowheads="1"/>
          </p:cNvPicPr>
          <p:nvPr/>
        </p:nvPicPr>
        <p:blipFill>
          <a:blip r:embed="rId2" cstate="print">
            <a:lum bright="6000" contrast="18000"/>
          </a:blip>
          <a:srcRect l="4102" t="2266" r="5310" b="7098"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/>
          <p:cNvPicPr>
            <a:picLocks noChangeAspect="1" noChangeArrowheads="1"/>
          </p:cNvPicPr>
          <p:nvPr/>
        </p:nvPicPr>
        <p:blipFill>
          <a:blip r:embed="rId2" cstate="print"/>
          <a:srcRect l="-348" t="10104" r="17691" b="5167"/>
          <a:stretch>
            <a:fillRect/>
          </a:stretch>
        </p:blipFill>
        <p:spPr bwMode="auto">
          <a:xfrm>
            <a:off x="-76200" y="-85725"/>
            <a:ext cx="92964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ChangeArrowheads="1"/>
          </p:cNvSpPr>
          <p:nvPr/>
        </p:nvSpPr>
        <p:spPr bwMode="auto">
          <a:xfrm>
            <a:off x="228600" y="68580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600" b="1">
                <a:latin typeface="Times New Roman" pitchFamily="18" charset="0"/>
              </a:rPr>
              <a:t>   </a:t>
            </a:r>
          </a:p>
        </p:txBody>
      </p:sp>
      <p:sp>
        <p:nvSpPr>
          <p:cNvPr id="7171" name="Text Box 9"/>
          <p:cNvSpPr txBox="1">
            <a:spLocks noChangeArrowheads="1"/>
          </p:cNvSpPr>
          <p:nvPr/>
        </p:nvSpPr>
        <p:spPr bwMode="auto">
          <a:xfrm>
            <a:off x="114300" y="287338"/>
            <a:ext cx="8915400" cy="575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Ряды бойцов Советской армии таяли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буквально на глазах, и тогда на помощь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мужчинам пришли юные девчонки.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Сменив яркие платьица и туфли на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тоненьких каблучках на шинели,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гимнастерки и кирзовые сапоги,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вчерашние студентки и школьницы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шли на фронт…</a:t>
            </a:r>
          </a:p>
          <a:p>
            <a:r>
              <a:rPr lang="ru-RU" sz="3200">
                <a:latin typeface="Sylfaen" pitchFamily="18" charset="0"/>
              </a:rPr>
              <a:t> </a:t>
            </a:r>
          </a:p>
        </p:txBody>
      </p:sp>
    </p:spTree>
  </p:cSld>
  <p:clrMapOvr>
    <a:masterClrMapping/>
  </p:clrMapOvr>
  <p:transition advClick="0" advTm="170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/>
          <p:cNvPicPr>
            <a:picLocks noChangeAspect="1" noChangeArrowheads="1"/>
          </p:cNvPicPr>
          <p:nvPr/>
        </p:nvPicPr>
        <p:blipFill>
          <a:blip r:embed="rId2" cstate="print">
            <a:lum bright="12000" contrast="24000"/>
          </a:blip>
          <a:srcRect l="4141" t="4601" r="13042" b="1257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</a:blip>
          <a:srcRect l="2441" t="4297" r="6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C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DDDDB"/>
              </a:clrFrom>
              <a:clrTo>
                <a:srgbClr val="DDDDDB">
                  <a:alpha val="0"/>
                </a:srgbClr>
              </a:clrTo>
            </a:clrChange>
            <a:lum bright="30000"/>
            <a:grayscl/>
          </a:blip>
          <a:srcRect t="-15343" b="3763"/>
          <a:stretch>
            <a:fillRect/>
          </a:stretch>
        </p:blipFill>
        <p:spPr bwMode="auto">
          <a:xfrm>
            <a:off x="0" y="768350"/>
            <a:ext cx="9144000" cy="608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Text Box 5"/>
          <p:cNvSpPr txBox="1">
            <a:spLocks noChangeArrowheads="1"/>
          </p:cNvSpPr>
          <p:nvPr/>
        </p:nvSpPr>
        <p:spPr bwMode="auto">
          <a:xfrm>
            <a:off x="114300" y="244475"/>
            <a:ext cx="8915400" cy="636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Под командованием гвардии подполковника 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Евдокии Бершанской, 46 гвардейский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Таманский Краснознаменный авиационный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полк</a:t>
            </a:r>
            <a:r>
              <a:rPr lang="ru-RU" sz="3200">
                <a:solidFill>
                  <a:srgbClr val="800000"/>
                </a:solidFill>
                <a:latin typeface="Sylfaen" pitchFamily="18" charset="0"/>
              </a:rPr>
              <a:t> </a:t>
            </a:r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ночных бомбардировщиков за годы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войны совершил 24 тысячи  боевых вылетов,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сбросил на врага более 3 тысяч тонн бомб.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Боевые потери полка составили 32 человека.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Двадцать три его летчицы получили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за свои подвиги звание Героя  Советского  </a:t>
            </a:r>
          </a:p>
          <a:p>
            <a:endParaRPr lang="ru-RU" sz="10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Союза.</a:t>
            </a: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5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99"/>
          <a:stretch>
            <a:fillRect/>
          </a:stretch>
        </p:blipFill>
        <p:spPr bwMode="auto">
          <a:xfrm>
            <a:off x="-196850" y="0"/>
            <a:ext cx="9537700" cy="708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47" name="WordArt 5"/>
          <p:cNvSpPr>
            <a:spLocks noChangeArrowheads="1" noChangeShapeType="1" noTextEdit="1"/>
          </p:cNvSpPr>
          <p:nvPr/>
        </p:nvSpPr>
        <p:spPr bwMode="auto">
          <a:xfrm>
            <a:off x="320675" y="3429000"/>
            <a:ext cx="8501063" cy="517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ru-RU" sz="5400" b="1" kern="10">
                <a:ln w="603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ВЕЧНАЯ ИМ ПАМЯТЬ!</a:t>
            </a:r>
          </a:p>
        </p:txBody>
      </p:sp>
      <p:pic>
        <p:nvPicPr>
          <p:cNvPr id="13414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5E3FF"/>
              </a:clrFrom>
              <a:clrTo>
                <a:srgbClr val="D5E3FF">
                  <a:alpha val="0"/>
                </a:srgbClr>
              </a:clrTo>
            </a:clrChange>
          </a:blip>
          <a:srcRect l="10869" t="2417" r="3082"/>
          <a:stretch>
            <a:fillRect/>
          </a:stretch>
        </p:blipFill>
        <p:spPr bwMode="auto">
          <a:xfrm>
            <a:off x="3048000" y="0"/>
            <a:ext cx="12350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7587" name="Picture 4"/>
          <p:cNvPicPr>
            <a:picLocks noChangeAspect="1" noChangeArrowheads="1"/>
          </p:cNvPicPr>
          <p:nvPr/>
        </p:nvPicPr>
        <p:blipFill>
          <a:blip r:embed="rId5" cstate="print"/>
          <a:srcRect r="18347" b="9932"/>
          <a:stretch>
            <a:fillRect/>
          </a:stretch>
        </p:blipFill>
        <p:spPr bwMode="auto">
          <a:xfrm>
            <a:off x="0" y="-76200"/>
            <a:ext cx="93218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87B0EE"/>
              </a:clrFrom>
              <a:clrTo>
                <a:srgbClr val="87B0EE">
                  <a:alpha val="0"/>
                </a:srgbClr>
              </a:clrTo>
            </a:clrChange>
          </a:blip>
          <a:srcRect l="19489" t="4697" r="23326" b="6810"/>
          <a:stretch>
            <a:fillRect/>
          </a:stretch>
        </p:blipFill>
        <p:spPr bwMode="auto">
          <a:xfrm>
            <a:off x="4957763" y="-3175"/>
            <a:ext cx="1863725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727" name="Picture 7">
            <a:hlinkClick r:id="" action="ppaction://media"/>
          </p:cNvPr>
          <p:cNvPicPr>
            <a:picLocks noGrp="1" noChangeAspect="1" noChangeArrowheads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0" y="0"/>
            <a:ext cx="304800" cy="304800"/>
          </a:xfrm>
        </p:spPr>
      </p:pic>
    </p:spTree>
  </p:cSld>
  <p:clrMapOvr>
    <a:masterClrMapping/>
  </p:clrMapOvr>
  <p:transition advClick="0" advTm="10000">
    <p:sndAc>
      <p:stSnd>
        <p:snd r:embed="rId4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47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472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EF5FD"/>
              </a:clrFrom>
              <a:clrTo>
                <a:srgbClr val="EEF5FD">
                  <a:alpha val="0"/>
                </a:srgbClr>
              </a:clrTo>
            </a:clrChange>
            <a:lum bright="46000" contrast="-52000"/>
            <a:grayscl/>
          </a:blip>
          <a:srcRect l="2858" r="11415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7"/>
          <p:cNvSpPr txBox="1">
            <a:spLocks noChangeArrowheads="1"/>
          </p:cNvSpPr>
          <p:nvPr/>
        </p:nvSpPr>
        <p:spPr bwMode="auto">
          <a:xfrm>
            <a:off x="1355725" y="771525"/>
            <a:ext cx="6429375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Без их участия невозможно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представить себе ни одно из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сражений Великой Отечественной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войны. Тысячи медсестер,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санитарок, связисток, зенитчиц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влились в ряды нашей армии.</a:t>
            </a:r>
          </a:p>
          <a:p>
            <a:endParaRPr lang="ru-RU" sz="3200" b="1">
              <a:solidFill>
                <a:srgbClr val="800000"/>
              </a:solidFill>
              <a:latin typeface="Sylfaen" pitchFamily="18" charset="0"/>
            </a:endParaRPr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84A0C5"/>
              </a:clrFrom>
              <a:clrTo>
                <a:srgbClr val="84A0C5">
                  <a:alpha val="0"/>
                </a:srgbClr>
              </a:clrTo>
            </a:clrChange>
            <a:lum bright="54000" contrast="6000"/>
          </a:blip>
          <a:srcRect l="8766" r="3561" b="424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1011238" y="831850"/>
            <a:ext cx="711835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Советские летчицы выступили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с инициативой создания отдельных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авиационных полков.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Женские авиаполки формировались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под руководством известной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женщины-лётчицы, Героя Советского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Союза Марины Расковой.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ADCE8"/>
              </a:clrFrom>
              <a:clrTo>
                <a:srgbClr val="DADCE8">
                  <a:alpha val="0"/>
                </a:srgbClr>
              </a:clrTo>
            </a:clrChange>
            <a:lum bright="30000" contrast="12000"/>
          </a:blip>
          <a:srcRect b="26479"/>
          <a:stretch>
            <a:fillRect/>
          </a:stretch>
        </p:blipFill>
        <p:spPr bwMode="auto">
          <a:xfrm>
            <a:off x="0" y="1828800"/>
            <a:ext cx="915193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1298575" y="185738"/>
            <a:ext cx="6543675" cy="325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Так в феврале 1942 года был создан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588-го полк лёгких ночных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бомбардировщиков, командиром</a:t>
            </a:r>
            <a:r>
              <a:rPr lang="ru-RU" sz="3200">
                <a:latin typeface="Sylfaen" pitchFamily="18" charset="0"/>
              </a:rPr>
              <a:t>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которого была назначена </a:t>
            </a:r>
          </a:p>
          <a:p>
            <a:endParaRPr lang="ru-RU" sz="1200" b="1">
              <a:solidFill>
                <a:srgbClr val="800000"/>
              </a:solidFill>
              <a:latin typeface="Sylfaen" pitchFamily="18" charset="0"/>
            </a:endParaRPr>
          </a:p>
          <a:p>
            <a:r>
              <a:rPr lang="ru-RU" sz="3200" b="1">
                <a:solidFill>
                  <a:srgbClr val="800000"/>
                </a:solidFill>
                <a:latin typeface="Sylfaen" pitchFamily="18" charset="0"/>
              </a:rPr>
              <a:t>28-летняя Евдокия Бершанская.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unga" pitchFamily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unga" pitchFamily="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5345</TotalTime>
  <Words>957</Words>
  <Application>Microsoft Office PowerPoint</Application>
  <PresentationFormat>Экран (4:3)</PresentationFormat>
  <Paragraphs>399</Paragraphs>
  <Slides>65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72" baseType="lpstr">
      <vt:lpstr>Arial</vt:lpstr>
      <vt:lpstr>Arial Narrow</vt:lpstr>
      <vt:lpstr>Book Antiqua</vt:lpstr>
      <vt:lpstr>Sylfaen</vt:lpstr>
      <vt:lpstr>Times New Roman</vt:lpstr>
      <vt:lpstr>Tunga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Пользователь Windows</cp:lastModifiedBy>
  <cp:revision>191</cp:revision>
  <cp:lastPrinted>1601-01-01T00:00:00Z</cp:lastPrinted>
  <dcterms:created xsi:type="dcterms:W3CDTF">1601-01-01T00:00:00Z</dcterms:created>
  <dcterms:modified xsi:type="dcterms:W3CDTF">2019-05-07T15:11:45Z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