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8" r:id="rId3"/>
    <p:sldId id="280" r:id="rId4"/>
    <p:sldId id="258" r:id="rId5"/>
    <p:sldId id="259" r:id="rId6"/>
    <p:sldId id="260" r:id="rId7"/>
    <p:sldId id="262" r:id="rId8"/>
    <p:sldId id="261" r:id="rId9"/>
    <p:sldId id="264" r:id="rId10"/>
    <p:sldId id="265" r:id="rId11"/>
    <p:sldId id="263" r:id="rId12"/>
    <p:sldId id="279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92" d="100"/>
          <a:sy n="92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67B0D66-FAFA-48B5-82E8-504116E37585}" type="slidenum">
              <a:rPr lang="ru-RU" altLang="ru-RU">
                <a:solidFill>
                  <a:srgbClr val="94C6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5606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4E734-BE18-442B-9C79-64708FDC3F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7247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27C16-6373-418B-9742-4E4155196D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3070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0375A-A05C-4D97-B7E5-C478BE353D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244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1A2AF-A128-4D68-83C6-812CF607A9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717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D6660-8999-48A1-AFBE-2342055875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10144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052E1-F4AF-4040-A99C-DFE3FC2892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7413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B0B03-8A17-44F2-8110-3503139510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392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45D7F-4958-4934-9071-323A89151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4397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D3516-7342-43B3-8855-D584030DB3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71785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BF038-6116-4DAB-9A47-15A13F900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29511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63525" y="1598613"/>
            <a:ext cx="3616325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263525" y="3922713"/>
            <a:ext cx="361632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032250" y="3922713"/>
            <a:ext cx="36179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D7DF3-8D77-4E87-B5CA-DC74539BF0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072749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13A09-DC88-4FDD-B0E6-5558077CB2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354631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2F35F"/>
            </a:gs>
            <a:gs pos="62000">
              <a:srgbClr val="92BE3F"/>
            </a:gs>
            <a:gs pos="100000">
              <a:srgbClr val="80A33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  <a:latin typeface="Arial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  <a:latin typeface="Arial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  <a:latin typeface="Arial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54CEB83-6A0A-424A-BDBC-DB22AC7E4E00}" type="slidenum">
              <a:rPr lang="ru-RU" altLang="ru-RU"/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730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6936"/>
            <a:ext cx="4392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Kurz über Berlin</a:t>
            </a:r>
            <a:endParaRPr lang="de-DE" sz="5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6936"/>
            <a:ext cx="4435599" cy="551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79" y="2400300"/>
            <a:ext cx="4530850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470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869" y="627796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Die Museumsinsel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– so wird der Platz genannt, auf dem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Museen liegen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868" y="17754"/>
            <a:ext cx="8486587" cy="5659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414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43013"/>
            <a:ext cx="9144000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60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32040" cy="4253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5191" y="116632"/>
            <a:ext cx="4283968" cy="29033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4077072"/>
            <a:ext cx="4796398" cy="26979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441" y="4687395"/>
            <a:ext cx="38780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Der Berliner Dom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ist eine evangelische Kirche auf der Museumsinsel. </a:t>
            </a:r>
          </a:p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Der Berliner Dom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ist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die größte Kirche Berlins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60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63243" cy="4134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60694" y="3356993"/>
            <a:ext cx="4772686" cy="347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943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80" y="1"/>
            <a:ext cx="5229480" cy="389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7460" y="2574885"/>
            <a:ext cx="389572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005064"/>
            <a:ext cx="5040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Das Bode-Museum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ist ein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Prachtbau im Stil des Neobarock.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Im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Programm sind Stücke aus der Byzantinischen Kunst und Skulpturen vom 10. bis zum 18.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Jahrhundert,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spätantike Sarkophage, das Münzkabinett.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172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8894" y="282321"/>
            <a:ext cx="4300735" cy="28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42" y="3829050"/>
            <a:ext cx="4529138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2144" y="3573016"/>
            <a:ext cx="4534237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1871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35511"/>
            <a:ext cx="5508104" cy="36650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864" y="4108128"/>
            <a:ext cx="4211136" cy="27498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498" y="3771193"/>
            <a:ext cx="4831389" cy="30762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52120" y="248779"/>
            <a:ext cx="33123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Die Alte Nationalgalerie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ist ein Museum auf der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Museumsinsel, die zum UNESCO-Welterbe gehört.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der Galerie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kann man sich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Gemälde und Skulpturen aus dem 19. Jahrhundert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schauen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Das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Gebäude selbst sieht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einem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antiken Tempel ähnlich - gebaut im  Stil des Preußischen Klassizismus.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9590" y="0"/>
            <a:ext cx="22266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Die Alte Nationalgalerie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28853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74213" cy="27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19703" y="0"/>
            <a:ext cx="5032162" cy="30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1110" y="3068961"/>
            <a:ext cx="2521434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Похожее изображение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120992"/>
            <a:ext cx="6012160" cy="373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546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20" y="0"/>
            <a:ext cx="7539750" cy="4021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4293096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Das Neue Museum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auf der Museumsinsel ist nicht nur für seine Architektur weltberühmt, sondern auch für seine einzigartigen Sammlungen ägyptischer, römisch-griechischer und vor- und frühzeitlicher Kulturen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2951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60032" cy="32270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8944" y="3573296"/>
            <a:ext cx="4949280" cy="32995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926912"/>
            <a:ext cx="3890864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0772" y="548680"/>
            <a:ext cx="4207452" cy="236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567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268760"/>
            <a:ext cx="79928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de-DE" sz="2800" dirty="0">
                <a:solidFill>
                  <a:prstClr val="black"/>
                </a:solidFill>
              </a:rPr>
              <a:t>Die Hauptstadt Deutschlands heißt Berlin.</a:t>
            </a:r>
          </a:p>
          <a:p>
            <a:pPr marL="514350" lvl="0" indent="-514350">
              <a:buFont typeface="+mj-lt"/>
              <a:buAutoNum type="arabicPeriod"/>
            </a:pPr>
            <a:r>
              <a:rPr lang="de-DE" sz="2800" dirty="0">
                <a:solidFill>
                  <a:prstClr val="black"/>
                </a:solidFill>
              </a:rPr>
              <a:t>Der Bär wurde im Wappen und in der Flagge der Stadt gemalt.</a:t>
            </a:r>
          </a:p>
          <a:p>
            <a:pPr marL="514350" lvl="0" indent="-514350">
              <a:buFont typeface="+mj-lt"/>
              <a:buAutoNum type="arabicPeriod"/>
            </a:pPr>
            <a:r>
              <a:rPr lang="de-DE" sz="2800" dirty="0">
                <a:solidFill>
                  <a:prstClr val="black"/>
                </a:solidFill>
              </a:rPr>
              <a:t>Berlin wurde im 13 Jahrhundert gegründet.</a:t>
            </a:r>
          </a:p>
          <a:p>
            <a:pPr marL="514350" lvl="0" indent="-514350">
              <a:buFont typeface="+mj-lt"/>
              <a:buAutoNum type="arabicPeriod"/>
            </a:pPr>
            <a:r>
              <a:rPr lang="de-DE" sz="2800" dirty="0">
                <a:solidFill>
                  <a:prstClr val="black"/>
                </a:solidFill>
              </a:rPr>
              <a:t>Berlin hat mehr 3 Millionen Einwohner.</a:t>
            </a:r>
          </a:p>
          <a:p>
            <a:pPr marL="514350" lvl="0" indent="-514350">
              <a:buFont typeface="+mj-lt"/>
              <a:buAutoNum type="arabicPeriod"/>
            </a:pPr>
            <a:r>
              <a:rPr lang="de-DE" sz="2800" dirty="0">
                <a:solidFill>
                  <a:prstClr val="black"/>
                </a:solidFill>
              </a:rPr>
              <a:t>Die Hauptstadt Deutschlands liegt an der Spree.</a:t>
            </a:r>
          </a:p>
          <a:p>
            <a:pPr marL="514350" lvl="0" indent="-514350">
              <a:buFont typeface="+mj-lt"/>
              <a:buAutoNum type="arabicPeriod"/>
            </a:pPr>
            <a:r>
              <a:rPr lang="de-DE" sz="2800" dirty="0">
                <a:solidFill>
                  <a:prstClr val="black"/>
                </a:solidFill>
              </a:rPr>
              <a:t>Berlin war im Jahre 1961 in zwei Teile getrennt.</a:t>
            </a:r>
          </a:p>
          <a:p>
            <a:pPr marL="514350" lvl="0" indent="-514350">
              <a:buFont typeface="+mj-lt"/>
              <a:buAutoNum type="arabicPeriod"/>
            </a:pPr>
            <a:r>
              <a:rPr lang="de-DE" sz="2800" dirty="0">
                <a:solidFill>
                  <a:prstClr val="black"/>
                </a:solidFill>
              </a:rPr>
              <a:t>Im Herbst 1989 wurde die Berliner Mauer zerstört. </a:t>
            </a:r>
          </a:p>
          <a:p>
            <a:pPr marL="514350" lvl="0" indent="-514350">
              <a:buFont typeface="+mj-lt"/>
              <a:buAutoNum type="arabicPeriod"/>
            </a:pPr>
            <a:r>
              <a:rPr lang="de-DE" sz="2800" dirty="0">
                <a:solidFill>
                  <a:prstClr val="black"/>
                </a:solidFill>
              </a:rPr>
              <a:t>Der 3. Oktober ist jetzt der Tag der Vereinigung Deutschlands.</a:t>
            </a:r>
          </a:p>
          <a:p>
            <a:pPr marL="514350" lvl="0" indent="-514350">
              <a:buFont typeface="+mj-lt"/>
              <a:buAutoNum type="arabicPeriod"/>
            </a:pPr>
            <a:r>
              <a:rPr lang="de-DE" sz="2800" dirty="0">
                <a:solidFill>
                  <a:prstClr val="black"/>
                </a:solidFill>
              </a:rPr>
              <a:t>Berlin ist reich an Sehenswürdigkeiten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820" y="116632"/>
            <a:ext cx="88356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Oder sehr kurz </a:t>
            </a:r>
            <a:r>
              <a:rPr lang="de-DE" sz="5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 Berlin</a:t>
            </a:r>
            <a:endParaRPr lang="de-DE" sz="5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83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286780" cy="32849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001" y="3429000"/>
            <a:ext cx="4800000" cy="3429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733130"/>
            <a:ext cx="4034617" cy="282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361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36496" cy="41417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8912" y="4509120"/>
            <a:ext cx="4775088" cy="236195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4486682"/>
            <a:ext cx="436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Das Alte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Museum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erbaut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1823 bis 1830 nach den Entwürfen Karl Friedrich Schinkels, zählt zu den bedeutendsten Bauwerken des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Klassizismus.</a:t>
            </a: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Das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Alte Museum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beherbergt seit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1904 die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Antikensammlung.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9531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866221" cy="25649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0740" y="0"/>
            <a:ext cx="4163260" cy="27809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01009"/>
            <a:ext cx="5032971" cy="33569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644" y="4293096"/>
            <a:ext cx="3847356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5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6353" y="61135"/>
            <a:ext cx="3135459" cy="2351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18220" y="3933056"/>
            <a:ext cx="5940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Das Pergamonmuseum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gilt als Besuchermagnet schlechthin unter den Berliner Museen.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921931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8220" y="4565264"/>
            <a:ext cx="58955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Das Pergamonmuseum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wurde nach den Entwürfen von Alfred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Messel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durch Ludwig Hoffmann zwischen 1910 und 1930 als letzter der fünf Museumsbauten errichtet.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Das Pergamonmuseum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beherbergt drei Museen: die Antikensammlung, das Vorderasiatische Museum und das Museum für Islamische Kunst und zeigt Kunstwerke des griechischen und römischen Altertums.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Besucher in der rekonstruierten Prozessionsstraße von Babylo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2490564"/>
            <a:ext cx="3707904" cy="180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69065" y="4365104"/>
            <a:ext cx="3462747" cy="197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92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4572000" y="76200"/>
            <a:ext cx="41148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ru-RU" sz="3000" smtClean="0">
                <a:solidFill>
                  <a:srgbClr val="FFFF00"/>
                </a:solidFill>
              </a:rPr>
              <a:t>Die Sehenswürdigkeiten Berlins</a:t>
            </a:r>
            <a:endParaRPr lang="ru-RU" altLang="ru-RU" sz="3000" smtClean="0">
              <a:solidFill>
                <a:srgbClr val="FFFF00"/>
              </a:solidFill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76200" y="100013"/>
            <a:ext cx="2133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ru-RU" sz="3000" smtClean="0">
                <a:solidFill>
                  <a:srgbClr val="FF0000"/>
                </a:solidFill>
              </a:rPr>
              <a:t>Test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ru-RU" sz="3000" smtClean="0">
                <a:solidFill>
                  <a:srgbClr val="FF0000"/>
                </a:solidFill>
              </a:rPr>
              <a:t>6. Klasse</a:t>
            </a:r>
            <a:endParaRPr lang="ru-RU" altLang="ru-RU" sz="3000" smtClean="0">
              <a:solidFill>
                <a:srgbClr val="FF000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3038" y="2133600"/>
            <a:ext cx="6786562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269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20675"/>
            <a:ext cx="40703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263" y="4800600"/>
            <a:ext cx="6748462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1752600"/>
            <a:ext cx="4040188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457200"/>
            <a:ext cx="304800" cy="381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1844675"/>
            <a:ext cx="304800" cy="381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4818063"/>
            <a:ext cx="304800" cy="381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200" name="Прямоугольник 4"/>
          <p:cNvSpPr>
            <a:spLocks noChangeArrowheads="1"/>
          </p:cNvSpPr>
          <p:nvPr/>
        </p:nvSpPr>
        <p:spPr bwMode="auto">
          <a:xfrm>
            <a:off x="5867400" y="0"/>
            <a:ext cx="1165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ru-RU" sz="3000" smtClean="0">
                <a:solidFill>
                  <a:srgbClr val="FFFF00"/>
                </a:solidFill>
              </a:rPr>
              <a:t>Berlin</a:t>
            </a:r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813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4030663" cy="269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8488" y="563563"/>
            <a:ext cx="304800" cy="381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762000"/>
            <a:ext cx="2797175" cy="37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943600" y="838200"/>
            <a:ext cx="304800" cy="381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5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200400"/>
            <a:ext cx="4572000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13263" y="3352800"/>
            <a:ext cx="304800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6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224" name="Прямоугольник 2"/>
          <p:cNvSpPr>
            <a:spLocks noChangeArrowheads="1"/>
          </p:cNvSpPr>
          <p:nvPr/>
        </p:nvSpPr>
        <p:spPr bwMode="auto">
          <a:xfrm>
            <a:off x="5849938" y="0"/>
            <a:ext cx="1165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ru-RU" sz="3000" smtClean="0">
                <a:solidFill>
                  <a:srgbClr val="FFFF00"/>
                </a:solidFill>
              </a:rPr>
              <a:t>Berlin</a:t>
            </a:r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5026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2743200" cy="342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" y="457200"/>
            <a:ext cx="304800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7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6763" y="723900"/>
            <a:ext cx="540067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05200" y="827088"/>
            <a:ext cx="304800" cy="3683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8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46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025" y="3998913"/>
            <a:ext cx="449897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7700" y="4114800"/>
            <a:ext cx="304800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9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248" name="Прямоугольник 1"/>
          <p:cNvSpPr>
            <a:spLocks noChangeArrowheads="1"/>
          </p:cNvSpPr>
          <p:nvPr/>
        </p:nvSpPr>
        <p:spPr bwMode="auto">
          <a:xfrm>
            <a:off x="5791200" y="28575"/>
            <a:ext cx="1165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ru-RU" sz="3000" smtClean="0">
                <a:solidFill>
                  <a:srgbClr val="FFFF00"/>
                </a:solidFill>
              </a:rPr>
              <a:t>Berlin</a:t>
            </a:r>
            <a:endParaRPr lang="ru-RU" altLang="ru-RU" smtClean="0">
              <a:solidFill>
                <a:prstClr val="black"/>
              </a:solidFill>
            </a:endParaRPr>
          </a:p>
        </p:txBody>
      </p:sp>
      <p:pic>
        <p:nvPicPr>
          <p:cNvPr id="10249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4600" y="4494213"/>
            <a:ext cx="3652838" cy="203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181600" y="4529138"/>
            <a:ext cx="457200" cy="3683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10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64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5791200" y="28575"/>
            <a:ext cx="1165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ru-RU" sz="3000" smtClean="0">
                <a:solidFill>
                  <a:srgbClr val="FFFF00"/>
                </a:solidFill>
              </a:rPr>
              <a:t>Berlin</a:t>
            </a:r>
            <a:endParaRPr lang="ru-RU" altLang="ru-RU" smtClean="0">
              <a:solidFill>
                <a:prstClr val="black"/>
              </a:solidFill>
            </a:endParaRPr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20675"/>
            <a:ext cx="2790825" cy="371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9600" y="396875"/>
            <a:ext cx="457200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14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766763"/>
            <a:ext cx="5280025" cy="493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6871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5791200" y="28575"/>
            <a:ext cx="1165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ru-RU" sz="3000" smtClean="0">
                <a:solidFill>
                  <a:srgbClr val="FFFF00"/>
                </a:solidFill>
              </a:rPr>
              <a:t>Berlin</a:t>
            </a:r>
            <a:endParaRPr lang="ru-RU" altLang="ru-RU" smtClean="0">
              <a:solidFill>
                <a:prstClr val="black"/>
              </a:solidFill>
            </a:endParaRPr>
          </a:p>
        </p:txBody>
      </p:sp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9425" y="1201738"/>
            <a:ext cx="4414838" cy="235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688" y="330200"/>
            <a:ext cx="3794125" cy="241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09600" y="396875"/>
            <a:ext cx="457200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16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3318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863" y="3657600"/>
            <a:ext cx="6346825" cy="29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343400" y="1295400"/>
            <a:ext cx="457200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17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3400" y="3733800"/>
            <a:ext cx="457200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b="1" dirty="0">
                <a:solidFill>
                  <a:srgbClr val="FF0000"/>
                </a:solidFill>
              </a:rPr>
              <a:t>18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722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725144"/>
            <a:ext cx="66247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Die Berliner nennen ihn liebevoll "Alex".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Der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Alexanderplatz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bekam seinen Namen dem russischen Zaren Alexander dem ersten zu Ehren.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Hier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befinden sich auch der Berliner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Fernsehturm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Man hat ihn erst 1969 gebaut. Er ist mit 368 Meter hoch. An den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Fernsehturm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gibt es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die Weltzeituhr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Die Weltzeituhr zeigt die Uhrzeit in allen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großen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Städten der Welt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stevelehmann.de/wp-content/uploads/2015/12/berlin_alexanderplatz-600x600@2x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worldlist.travel/files/1009/sight_pic_big_264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16632"/>
            <a:ext cx="432048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4221088"/>
            <a:ext cx="206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/>
              <a:t>Der Alexanderplatz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188640"/>
            <a:ext cx="1804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smtClean="0"/>
              <a:t>Der Fernsehturm</a:t>
            </a:r>
            <a:endParaRPr lang="ru-RU" dirty="0"/>
          </a:p>
        </p:txBody>
      </p:sp>
      <p:sp>
        <p:nvSpPr>
          <p:cNvPr id="8" name="Полилиния 7"/>
          <p:cNvSpPr/>
          <p:nvPr/>
        </p:nvSpPr>
        <p:spPr>
          <a:xfrm>
            <a:off x="2337955" y="6411191"/>
            <a:ext cx="1537854" cy="10391"/>
          </a:xfrm>
          <a:custGeom>
            <a:avLst/>
            <a:gdLst>
              <a:gd name="connsiteX0" fmla="*/ 0 w 1537854"/>
              <a:gd name="connsiteY0" fmla="*/ 10391 h 10391"/>
              <a:gd name="connsiteX1" fmla="*/ 1537854 w 1537854"/>
              <a:gd name="connsiteY1" fmla="*/ 0 h 10391"/>
              <a:gd name="connsiteX2" fmla="*/ 1537854 w 1537854"/>
              <a:gd name="connsiteY2" fmla="*/ 0 h 10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7854" h="10391">
                <a:moveTo>
                  <a:pt x="0" y="10391"/>
                </a:moveTo>
                <a:lnTo>
                  <a:pt x="1537854" y="0"/>
                </a:lnTo>
                <a:lnTo>
                  <a:pt x="1537854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1766138" y="451156"/>
            <a:ext cx="2724303" cy="4135187"/>
          </a:xfrm>
          <a:custGeom>
            <a:avLst/>
            <a:gdLst>
              <a:gd name="connsiteX0" fmla="*/ 925107 w 2724303"/>
              <a:gd name="connsiteY0" fmla="*/ 3902635 h 4135187"/>
              <a:gd name="connsiteX1" fmla="*/ 317 w 2724303"/>
              <a:gd name="connsiteY1" fmla="*/ 2011489 h 4135187"/>
              <a:gd name="connsiteX2" fmla="*/ 841980 w 2724303"/>
              <a:gd name="connsiteY2" fmla="*/ 57999 h 4135187"/>
              <a:gd name="connsiteX3" fmla="*/ 2483744 w 2724303"/>
              <a:gd name="connsiteY3" fmla="*/ 723017 h 4135187"/>
              <a:gd name="connsiteX4" fmla="*/ 2639607 w 2724303"/>
              <a:gd name="connsiteY4" fmla="*/ 2832371 h 4135187"/>
              <a:gd name="connsiteX5" fmla="*/ 1745989 w 2724303"/>
              <a:gd name="connsiteY5" fmla="*/ 3985762 h 4135187"/>
              <a:gd name="connsiteX6" fmla="*/ 925107 w 2724303"/>
              <a:gd name="connsiteY6" fmla="*/ 3902635 h 4135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4303" h="4135187">
                <a:moveTo>
                  <a:pt x="925107" y="3902635"/>
                </a:moveTo>
                <a:cubicBezTo>
                  <a:pt x="634162" y="3573589"/>
                  <a:pt x="14171" y="2652262"/>
                  <a:pt x="317" y="2011489"/>
                </a:cubicBezTo>
                <a:cubicBezTo>
                  <a:pt x="-13538" y="1370716"/>
                  <a:pt x="428075" y="272744"/>
                  <a:pt x="841980" y="57999"/>
                </a:cubicBezTo>
                <a:cubicBezTo>
                  <a:pt x="1255885" y="-156746"/>
                  <a:pt x="2184140" y="260622"/>
                  <a:pt x="2483744" y="723017"/>
                </a:cubicBezTo>
                <a:cubicBezTo>
                  <a:pt x="2783348" y="1185412"/>
                  <a:pt x="2762566" y="2288580"/>
                  <a:pt x="2639607" y="2832371"/>
                </a:cubicBezTo>
                <a:cubicBezTo>
                  <a:pt x="2516648" y="3376162"/>
                  <a:pt x="2033471" y="3805653"/>
                  <a:pt x="1745989" y="3985762"/>
                </a:cubicBezTo>
                <a:cubicBezTo>
                  <a:pt x="1458507" y="4165871"/>
                  <a:pt x="1216052" y="4231681"/>
                  <a:pt x="925107" y="3902635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7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5791200" y="28575"/>
            <a:ext cx="11652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ru-RU" sz="3000" smtClean="0">
                <a:solidFill>
                  <a:srgbClr val="FFFF00"/>
                </a:solidFill>
              </a:rPr>
              <a:t>Berlin</a:t>
            </a: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685800" y="1101725"/>
            <a:ext cx="49530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80000"/>
              <a:buBlip>
                <a:blip r:embed="rId3"/>
              </a:buBlip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70000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en-US" altLang="ru-RU" sz="1800" b="1" dirty="0" smtClean="0">
                <a:solidFill>
                  <a:prstClr val="black"/>
                </a:solidFill>
                <a:latin typeface="Century Gothic"/>
              </a:rPr>
              <a:t>der </a:t>
            </a:r>
            <a:r>
              <a:rPr lang="en-US" altLang="ru-RU" sz="1800" b="1" dirty="0" err="1" smtClean="0">
                <a:solidFill>
                  <a:prstClr val="black"/>
                </a:solidFill>
                <a:latin typeface="Century Gothic"/>
              </a:rPr>
              <a:t>Tiergarten</a:t>
            </a:r>
            <a:endParaRPr lang="de-DE" altLang="ru-RU" sz="1800" b="1" dirty="0" smtClean="0">
              <a:solidFill>
                <a:prstClr val="black"/>
              </a:solidFill>
              <a:latin typeface="Century Gothic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der Alexanderplatz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Unter den Linden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Schloss Bellevue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das Neue Museum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das Alte Museum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Kurfürstendamm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die Alte Nationalgalerie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das Reichstag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der Berliner Dom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der Museuminsel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das Bode-</a:t>
            </a:r>
            <a:r>
              <a:rPr lang="ru-RU" altLang="ru-RU" sz="1800" b="1" dirty="0" smtClean="0">
                <a:solidFill>
                  <a:prstClr val="black"/>
                </a:solidFill>
                <a:latin typeface="Century Gothic"/>
              </a:rPr>
              <a:t>М</a:t>
            </a:r>
            <a:r>
              <a:rPr lang="de-DE" altLang="ru-RU" sz="1800" b="1" dirty="0" err="1" smtClean="0">
                <a:solidFill>
                  <a:prstClr val="black"/>
                </a:solidFill>
                <a:latin typeface="Century Gothic"/>
              </a:rPr>
              <a:t>useum</a:t>
            </a:r>
            <a:endParaRPr lang="de-DE" altLang="ru-RU" sz="1800" b="1" dirty="0" smtClean="0">
              <a:solidFill>
                <a:prstClr val="black"/>
              </a:solidFill>
              <a:latin typeface="Century Gothic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der Fernsehturm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die Siegessäule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das </a:t>
            </a:r>
            <a:r>
              <a:rPr lang="de-DE" altLang="ru-RU" sz="1800" b="1" dirty="0">
                <a:solidFill>
                  <a:prstClr val="black"/>
                </a:solidFill>
                <a:latin typeface="Century Gothic"/>
              </a:rPr>
              <a:t>Brandenburger Tor </a:t>
            </a:r>
            <a:endParaRPr lang="de-DE" altLang="ru-RU" sz="1800" b="1" dirty="0" smtClean="0">
              <a:solidFill>
                <a:prstClr val="black"/>
              </a:solidFill>
              <a:latin typeface="Century Gothic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das Pergamonmuseum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Die </a:t>
            </a:r>
            <a:r>
              <a:rPr lang="de-DE" altLang="ru-RU" sz="1800" b="1" dirty="0">
                <a:solidFill>
                  <a:prstClr val="black"/>
                </a:solidFill>
                <a:latin typeface="Century Gothic"/>
              </a:rPr>
              <a:t>Kaiser-Wilhelm-Gedächtniskirche </a:t>
            </a:r>
            <a:endParaRPr lang="de-DE" altLang="ru-RU" sz="1800" b="1" dirty="0" smtClean="0">
              <a:solidFill>
                <a:prstClr val="black"/>
              </a:solidFill>
              <a:latin typeface="Century Gothic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defRPr/>
            </a:pPr>
            <a:r>
              <a:rPr lang="de-DE" altLang="ru-RU" sz="1800" b="1" dirty="0" smtClean="0">
                <a:solidFill>
                  <a:prstClr val="black"/>
                </a:solidFill>
                <a:latin typeface="Century Gothic"/>
              </a:rPr>
              <a:t>Die Weltzeituhr</a:t>
            </a:r>
            <a:endParaRPr lang="ru-RU" altLang="ru-RU" sz="1800" b="1" dirty="0" smtClean="0">
              <a:solidFill>
                <a:prstClr val="black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106696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130127"/>
            <a:ext cx="885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Das Brandenburger Tor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ist 200 Jahre alt. Es ist das Wahrzeichen von Berlin.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Das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Brandenburger Tor mit der Quadriga ist das Wahrzeichen Berlins.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Das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Tor befindet sich auf der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Straße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"Unter den Linden". </a:t>
            </a:r>
            <a:endParaRPr lang="de-D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Das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ist eine der schönsten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Straßen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Berlins. Hier befinden sich viele Botschaften, Büros, Kaufhäuser,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Cafés,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die berühmte Humboldt-Universität und die Staatsbibliothek.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416" y="26681"/>
            <a:ext cx="4428491" cy="3321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22311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Das Brandenburger Tor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6540" y="100958"/>
            <a:ext cx="4019955" cy="267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7011" y="2790356"/>
            <a:ext cx="18245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"Unter den Linden</a:t>
            </a:r>
            <a:r>
              <a:rPr lang="de-DE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1002" y="3362444"/>
            <a:ext cx="6748661" cy="175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63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657671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Noch eine Sehenswürdigkeit Berlins ist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die Siegessäule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: eine 8 Meter hohe Statue der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Siegesgöttin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Viktoria krönt die Säule.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Auf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der Siegessäule befindet sich ein Balkon, von da aus kann man den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Tiergarten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sehen.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6871" y="387387"/>
            <a:ext cx="7182470" cy="51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44871" y="18055"/>
            <a:ext cx="15263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Siegessäule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80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526" y="6421978"/>
            <a:ext cx="4591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Der Tiergarten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ist ein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großer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schöner Park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4238106" cy="30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1981" y="0"/>
            <a:ext cx="4306738" cy="30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108156"/>
            <a:ext cx="4238106" cy="3175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4326" y="3108156"/>
            <a:ext cx="4242048" cy="3181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602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021288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Der Reichstag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war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ein Symbol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des Faschistischen Reiches. 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Bald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ist der Reichstag wieder das Parlament, der Sitz der Regierung der BRD.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20272" cy="379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1920" y="0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 Reichstag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4306" y="3933056"/>
            <a:ext cx="4103662" cy="201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386634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Das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Reichstagsgebäude ist politisches Herz Deutschlands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3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257002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Kurfürstendamm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ist eine der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größten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und schönsten Strassen Berlins mit vielen eleganten Geschäften, Cafes und Restaurants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83119" cy="32570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4989" y="0"/>
            <a:ext cx="4189011" cy="2924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7181" y="3673496"/>
            <a:ext cx="4246005" cy="31845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7" y="3933056"/>
            <a:ext cx="2924944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29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731990" cy="5937031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16632"/>
            <a:ext cx="4410468" cy="33078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9869" y="627796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evangelische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Kaiser-Wilhelm-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Gedächtniskirche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ist zum Teil eine Ruine.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864228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638</Words>
  <Application>Microsoft Office PowerPoint</Application>
  <PresentationFormat>Экран (4:3)</PresentationFormat>
  <Paragraphs>88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Natalia</cp:lastModifiedBy>
  <cp:revision>42</cp:revision>
  <dcterms:created xsi:type="dcterms:W3CDTF">2019-04-08T05:45:30Z</dcterms:created>
  <dcterms:modified xsi:type="dcterms:W3CDTF">2019-05-29T22:10:35Z</dcterms:modified>
</cp:coreProperties>
</file>