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682399-2F53-4102-8D89-77BC14C6A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1DC677-0077-44F8-B761-0A1D94B4A4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8195AD-FACE-40B2-AD22-A68E4E850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820D25-BF79-4F38-A7A0-8F6C13B0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662570-47AD-4939-8E60-56CF8B5F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37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BC3670-34AD-4C63-B3AD-B964F5953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43EC6B-829E-4DEA-A7FF-428FE0F41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5739EC-783B-4C5B-B9B3-4FF9F336B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2D6AA7-CB28-4DDA-BB8A-D1C05198E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57EDE3-F46A-40D2-A4F4-FFBB66A2F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596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2B69DB2-8EB5-4B77-B091-5E00367892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903EACE-B446-4886-A8DD-1C03D92ADD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889FAF-E533-468A-9CB5-1E6A00E66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6688D6-36B0-4C15-9B05-EC3E280FD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B9C9CF-077D-4E10-8481-8B99156B7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40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63500-B06A-4714-BB04-05D87CC21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1A088F-8DB4-4DEE-B91F-2F4C7A2A2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42E197-6346-4660-AFB9-13EC5B0A5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B7D9AF-98F7-4BAA-8E9D-9C624574F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B711B-7F8A-4C63-9703-6CECDC0C4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05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63C42E-4961-455F-82BF-ED32CBA38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7D2DC5-8AC0-4476-9A3D-50215EE15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28F9AF-5080-4B7C-A49D-998CD4C7B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3E5FA2-EBF1-4394-89CA-9983BFDF0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8AA47F-97B1-4243-B91A-C3E204E1A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658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02FD9-E12A-431E-9AF0-A025FD4C0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CD77D1-7612-4076-BD1D-0F8D9B015A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48647D-EAC2-47C7-B673-9BF7FC8A35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66192C-AFF4-481E-9533-1130EC363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21B37D-7811-410E-BB99-8C7357E92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1840268-2329-4E93-9E5D-F6D70F2A5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391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70F02-1704-4CFA-BD9A-E0A2268BA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7528B5-63AA-4B6C-AB16-75ED4AF47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B6C0B9-F634-4BAA-870D-75C14D761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1DE8951-7902-4631-AE09-6E671F628A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0DAB80-9EEF-4BF0-8DB8-1575BFA309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284EB0-7ED7-42AF-BC10-99FC290B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FA7BBC3-4170-4C76-BC59-69EAB70A0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D809163-A732-4906-B5B1-F7B2D4C6C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567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C1F3D9-7112-4412-8E5E-31533F4C7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EDD0401-B94C-4E29-9280-801F8CC7C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D90B2D4-D052-42FB-B624-D88CB202A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15A7672-04C0-43FC-90B3-350143D46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180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F050051-7ADF-44B5-A192-5CEBBD141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50AE33B-3B65-40DB-996B-32B7B63FF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95A3ED-8970-4C1E-8820-607B04C99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22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7D35D3-D28F-4C88-AFE3-7CFA8EB0B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CA2F0E-2B9A-42F6-9115-7DD13C0D0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E8A2F0A-D657-4C3E-9EE7-15C9597ABB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ECF136-8421-4038-9272-9512241A1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1C4F24-6AEA-4929-BB7C-FD53D644C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41457E-4AD2-4F7F-A9FF-F7D09C061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60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A1A35-AC50-4D92-B842-485A9ED75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3E2D92D-7ED0-4311-A6C7-EB527282D7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E0AB90B-C093-4D4C-A111-50EA2122B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E5946E3-248C-46D1-AE20-4538C163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CA4D20-725C-4014-880B-2C1904507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1DEC28-42FE-4774-9496-633969B8E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019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967BF-82B1-481C-9F11-51E40A945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089425-F321-453D-B431-EA6606AA29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3D881F-82F6-4DCB-B65D-AA7D5161E7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9100F-A101-48D6-8999-D058946C9E9D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D7C54A-4791-4CD1-A49D-AF7BF7A798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32172A-CE15-494D-BB9D-54997DC4A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FF860-9762-402D-BC68-9B9ECE9C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702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naash.ru/" TargetMode="External"/><Relationship Id="rId2" Type="http://schemas.openxmlformats.org/officeDocument/2006/relationships/hyperlink" Target="http://cs-strikez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latina-school.com.ru/" TargetMode="External"/><Relationship Id="rId4" Type="http://schemas.openxmlformats.org/officeDocument/2006/relationships/hyperlink" Target="http://myclickmarket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21294C7-FB4F-464C-B291-8055D1EABECB}"/>
              </a:ext>
            </a:extLst>
          </p:cNvPr>
          <p:cNvSpPr/>
          <p:nvPr/>
        </p:nvSpPr>
        <p:spPr>
          <a:xfrm>
            <a:off x="656370" y="150828"/>
            <a:ext cx="108792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Эффективная начальная школа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08F7369-943D-48E4-BDD0-A13B92A192AA}"/>
              </a:ext>
            </a:extLst>
          </p:cNvPr>
          <p:cNvSpPr/>
          <p:nvPr/>
        </p:nvSpPr>
        <p:spPr>
          <a:xfrm>
            <a:off x="1599769" y="2105561"/>
            <a:ext cx="89924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Мотивация – основа успешной учёбы!</a:t>
            </a:r>
          </a:p>
          <a:p>
            <a:pPr algn="ctr"/>
            <a: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(консультация для родителей)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9F301E8-10DD-4E6A-B1AA-C694638983F6}"/>
              </a:ext>
            </a:extLst>
          </p:cNvPr>
          <p:cNvSpPr/>
          <p:nvPr/>
        </p:nvSpPr>
        <p:spPr>
          <a:xfrm>
            <a:off x="7395900" y="5403131"/>
            <a:ext cx="4531690" cy="132343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Педагог-психолог</a:t>
            </a:r>
          </a:p>
          <a:p>
            <a:pPr algn="r"/>
            <a:r>
              <a:rPr lang="ru-RU" sz="2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Пименова Н.С.</a:t>
            </a:r>
          </a:p>
          <a:p>
            <a:pPr algn="r"/>
            <a:r>
              <a:rPr lang="ru-RU" sz="2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ГБОУ Многопрофильная школа №1577</a:t>
            </a:r>
          </a:p>
          <a:p>
            <a:pPr algn="r"/>
            <a:r>
              <a:rPr lang="ru-RU" sz="2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Подразделение 1</a:t>
            </a:r>
          </a:p>
        </p:txBody>
      </p:sp>
    </p:spTree>
    <p:extLst>
      <p:ext uri="{BB962C8B-B14F-4D97-AF65-F5344CB8AC3E}">
        <p14:creationId xmlns:p14="http://schemas.microsoft.com/office/powerpoint/2010/main" val="871586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674B11E-67DC-4F32-8578-C39CB486FA75}"/>
              </a:ext>
            </a:extLst>
          </p:cNvPr>
          <p:cNvSpPr/>
          <p:nvPr/>
        </p:nvSpPr>
        <p:spPr>
          <a:xfrm>
            <a:off x="5288437" y="2365188"/>
            <a:ext cx="6683605" cy="13890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CD8DD6-9FED-4BF0-BDCA-3F34285D0DA9}"/>
              </a:ext>
            </a:extLst>
          </p:cNvPr>
          <p:cNvSpPr txBox="1"/>
          <p:nvPr/>
        </p:nvSpPr>
        <p:spPr>
          <a:xfrm>
            <a:off x="5363851" y="2682796"/>
            <a:ext cx="6532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Ограничений за искреннюю похвалу нет, хвалите за любые достижения, и пусть это будет одной из ведущих мотивация к учёбе!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  <a:p>
            <a:pPr algn="ctr"/>
            <a:endParaRPr lang="ru-RU" dirty="0"/>
          </a:p>
        </p:txBody>
      </p:sp>
      <p:pic>
        <p:nvPicPr>
          <p:cNvPr id="8194" name="Picture 2" descr="ÐÐ°ÑÑÐ¸Ð½ÐºÐ¸ Ð¿Ð¾ Ð·Ð°Ð¿ÑÐ¾ÑÑ Ð¿ÐµÑÐ²Ð¾ÐºÐ»Ð°ÑÑÐ½Ð¸Ðº png">
            <a:extLst>
              <a:ext uri="{FF2B5EF4-FFF2-40B4-BE49-F238E27FC236}">
                <a16:creationId xmlns:a16="http://schemas.microsoft.com/office/drawing/2014/main" id="{88B1F23A-5505-43C7-890C-8355E11EB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27" y="1582890"/>
            <a:ext cx="4971081" cy="354516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294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ÐÐ°ÑÑÐ¸Ð½ÐºÐ¸ Ð¿Ð¾ Ð·Ð°Ð¿ÑÐ¾ÑÑ Ð¿ÐµÑÐ²Ð¾ÐºÐ»Ð°ÑÑÐ½Ð¸Ðº png">
            <a:extLst>
              <a:ext uri="{FF2B5EF4-FFF2-40B4-BE49-F238E27FC236}">
                <a16:creationId xmlns:a16="http://schemas.microsoft.com/office/drawing/2014/main" id="{CB94FA70-C8EC-43CC-8523-5FD52E562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57" y="1992099"/>
            <a:ext cx="4885462" cy="287380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B969A07-7116-44F7-A980-C3B023F608C5}"/>
              </a:ext>
            </a:extLst>
          </p:cNvPr>
          <p:cNvSpPr/>
          <p:nvPr/>
        </p:nvSpPr>
        <p:spPr>
          <a:xfrm>
            <a:off x="5392132" y="1923068"/>
            <a:ext cx="6683605" cy="295465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66F912-9916-4504-B291-BA5FF8EB737E}"/>
              </a:ext>
            </a:extLst>
          </p:cNvPr>
          <p:cNvSpPr txBox="1"/>
          <p:nvPr/>
        </p:nvSpPr>
        <p:spPr>
          <a:xfrm>
            <a:off x="5693789" y="2218038"/>
            <a:ext cx="60802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Bahnschrift SemiLight SemiConde" panose="020B0502040204020203" pitchFamily="34" charset="0"/>
              </a:rPr>
              <a:t>Самое главное </a:t>
            </a:r>
            <a:r>
              <a:rPr lang="ru-RU" dirty="0">
                <a:latin typeface="Bahnschrift SemiLight SemiConde" panose="020B0502040204020203" pitchFamily="34" charset="0"/>
              </a:rPr>
              <a:t>– научите связывать строки из учебника с реальной жизнью. Ученику сложно понять, почему он должен учить скучное стихотворение вместо того, чтобы играть в мяч. Для того, чтобы пробудить интерес к учёбе, надо показать, как его знания могут пригодиться в реальной жизни. Можно, например, обсудить героев повести, сравнивая их со знакомыми и товарищами ребёнка.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876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ÐÐ°ÑÑÐ¸Ð½ÐºÐ¸ Ð¿Ð¾ Ð·Ð°Ð¿ÑÐ¾ÑÑ Ð¿ÐµÑÐ²Ð¾ÐºÐ»Ð°ÑÑÐ½Ð¸Ðº Ð´ÑÑÐ·ÑÑ png">
            <a:extLst>
              <a:ext uri="{FF2B5EF4-FFF2-40B4-BE49-F238E27FC236}">
                <a16:creationId xmlns:a16="http://schemas.microsoft.com/office/drawing/2014/main" id="{B8EEBEB2-2BCF-49B4-BB93-ECA993A72B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3"/>
          <a:stretch/>
        </p:blipFill>
        <p:spPr bwMode="auto">
          <a:xfrm>
            <a:off x="317632" y="1641209"/>
            <a:ext cx="4659720" cy="357558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F53E727-B40A-4ED3-B0B3-3F5DA0EA72D9}"/>
              </a:ext>
            </a:extLst>
          </p:cNvPr>
          <p:cNvSpPr/>
          <p:nvPr/>
        </p:nvSpPr>
        <p:spPr>
          <a:xfrm>
            <a:off x="5190763" y="2734480"/>
            <a:ext cx="6683605" cy="13890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EC1D68-0B3C-4ACD-9257-803BF2CE8F50}"/>
              </a:ext>
            </a:extLst>
          </p:cNvPr>
          <p:cNvSpPr txBox="1"/>
          <p:nvPr/>
        </p:nvSpPr>
        <p:spPr>
          <a:xfrm>
            <a:off x="5492420" y="2965600"/>
            <a:ext cx="60802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Принимайте дома друзей своего ребёнка. Дети, которые часто приглашают одноклассников в гости и сами не отказываются от приглашений, на много быстрее адаптируются в коллективе.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8608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6F8931A-50DB-46C2-BE28-FA7F1BF93F27}"/>
              </a:ext>
            </a:extLst>
          </p:cNvPr>
          <p:cNvSpPr/>
          <p:nvPr/>
        </p:nvSpPr>
        <p:spPr>
          <a:xfrm>
            <a:off x="5697771" y="2734478"/>
            <a:ext cx="6293700" cy="148873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0C41E9-8170-4BA3-9369-93714625527D}"/>
              </a:ext>
            </a:extLst>
          </p:cNvPr>
          <p:cNvSpPr txBox="1"/>
          <p:nvPr/>
        </p:nvSpPr>
        <p:spPr>
          <a:xfrm>
            <a:off x="5804476" y="2734478"/>
            <a:ext cx="60802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Предлагайте альтернативу, если что-то запрещаете. Но не ставьте условия (если ты выучишь уроки быстро,  то поиграешь в компьютерные игры) слишком часто. Это приведёт к тому, что ребёнок за всё выполненное начнёт требовать взамен вознаграждение.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  <a:p>
            <a:pPr algn="ctr"/>
            <a:endParaRPr lang="ru-RU" dirty="0"/>
          </a:p>
        </p:txBody>
      </p:sp>
      <p:pic>
        <p:nvPicPr>
          <p:cNvPr id="11266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CF21BE70-70E5-4188-9DB7-7A01C1168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28" y="1822415"/>
            <a:ext cx="5141064" cy="321316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251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#10;">
            <a:extLst>
              <a:ext uri="{FF2B5EF4-FFF2-40B4-BE49-F238E27FC236}">
                <a16:creationId xmlns:a16="http://schemas.microsoft.com/office/drawing/2014/main" id="{98C127D7-96BA-4485-A557-473FAE75A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06" y="1500630"/>
            <a:ext cx="4779162" cy="358984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2EF89BD-BF4C-4D06-8C2D-A8519A9C03DA}"/>
              </a:ext>
            </a:extLst>
          </p:cNvPr>
          <p:cNvSpPr/>
          <p:nvPr/>
        </p:nvSpPr>
        <p:spPr>
          <a:xfrm>
            <a:off x="5697770" y="2609573"/>
            <a:ext cx="6293700" cy="81942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4CDD98-5177-4671-B24D-FFE1325BEE8B}"/>
              </a:ext>
            </a:extLst>
          </p:cNvPr>
          <p:cNvSpPr txBox="1"/>
          <p:nvPr/>
        </p:nvSpPr>
        <p:spPr>
          <a:xfrm>
            <a:off x="5804475" y="2687344"/>
            <a:ext cx="6080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Интересуйтесь школьными делами. Главное, проявляйте неподдельный интерес к проблемам своего ребёнка.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358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ÐÐ°ÑÑÐ¸Ð½ÐºÐ¸ Ð¿Ð¾ Ð·Ð°Ð¿ÑÐ¾ÑÑ Ð´ÐµÑÐ¸ Ð¸ ÑÐ¾Ð´Ð¸ÑÐµÐ»Ð¸ png">
            <a:extLst>
              <a:ext uri="{FF2B5EF4-FFF2-40B4-BE49-F238E27FC236}">
                <a16:creationId xmlns:a16="http://schemas.microsoft.com/office/drawing/2014/main" id="{FCC1C367-7069-44F1-8D0B-A46D0A196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12" y="1606141"/>
            <a:ext cx="4576215" cy="3645718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0B88E46-5271-4F1C-B5BF-C08E5C71E2E4}"/>
              </a:ext>
            </a:extLst>
          </p:cNvPr>
          <p:cNvSpPr/>
          <p:nvPr/>
        </p:nvSpPr>
        <p:spPr>
          <a:xfrm>
            <a:off x="5697770" y="2609572"/>
            <a:ext cx="6293700" cy="21415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D84163-511F-434C-9ED5-B49AAD2E7836}"/>
              </a:ext>
            </a:extLst>
          </p:cNvPr>
          <p:cNvSpPr txBox="1"/>
          <p:nvPr/>
        </p:nvSpPr>
        <p:spPr>
          <a:xfrm>
            <a:off x="5804475" y="2687344"/>
            <a:ext cx="60802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Не ждите невозможного. Как бы вам не хотелось этого, что недавний выпускник детского сада сможет свободно говорить на нескольких языках, пересказывать отрывки из Чехова. </a:t>
            </a:r>
            <a:r>
              <a:rPr lang="ru-RU" sz="2400" b="1" dirty="0">
                <a:latin typeface="Bahnschrift SemiLight SemiConde" panose="020B0502040204020203" pitchFamily="34" charset="0"/>
              </a:rPr>
              <a:t>Большой успех требует длительной борьбы за него. Так что пока – замечайте и радуйтесь даже самым маленьким победам!</a:t>
            </a:r>
            <a:endParaRPr lang="ru-RU" sz="2400" b="1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866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7E2E89F-B3A2-465D-A961-1F97BC61E53F}"/>
              </a:ext>
            </a:extLst>
          </p:cNvPr>
          <p:cNvSpPr/>
          <p:nvPr/>
        </p:nvSpPr>
        <p:spPr>
          <a:xfrm>
            <a:off x="882977" y="419493"/>
            <a:ext cx="10426046" cy="59836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A523B2-4F1F-46D1-A86F-502D36349AC8}"/>
              </a:ext>
            </a:extLst>
          </p:cNvPr>
          <p:cNvSpPr/>
          <p:nvPr/>
        </p:nvSpPr>
        <p:spPr>
          <a:xfrm>
            <a:off x="3543441" y="454843"/>
            <a:ext cx="5105115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Источники</a:t>
            </a:r>
          </a:p>
          <a:p>
            <a:pPr algn="ctr"/>
            <a:endParaRPr lang="ru-RU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Иллюстрации:</a:t>
            </a:r>
          </a:p>
          <a:p>
            <a:pPr algn="ctr"/>
            <a:endParaRPr lang="ru-RU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en-US" sz="3200" dirty="0">
                <a:hlinkClick r:id="rId2"/>
              </a:rPr>
              <a:t>http://cs-strikez.org</a:t>
            </a:r>
            <a:endParaRPr lang="ru-RU" sz="3200" dirty="0"/>
          </a:p>
          <a:p>
            <a:pPr algn="ctr"/>
            <a:r>
              <a:rPr lang="en-US" sz="3200" dirty="0">
                <a:hlinkClick r:id="rId3"/>
              </a:rPr>
              <a:t>http://naash.ru</a:t>
            </a:r>
            <a:endParaRPr lang="ru-RU" sz="3200" dirty="0"/>
          </a:p>
          <a:p>
            <a:pPr algn="ctr"/>
            <a:r>
              <a:rPr lang="en-US" sz="3200" dirty="0">
                <a:hlinkClick r:id="rId4"/>
              </a:rPr>
              <a:t>http://myclickmarket.ru</a:t>
            </a:r>
            <a:endParaRPr lang="ru-RU" sz="3200" dirty="0"/>
          </a:p>
          <a:p>
            <a:pPr algn="ctr"/>
            <a:r>
              <a:rPr lang="en-US" sz="3200" dirty="0">
                <a:hlinkClick r:id="rId5"/>
              </a:rPr>
              <a:t>http://platina-school.com.ru/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33FB86-1E5E-45C4-BEE5-59E9268CA5C5}"/>
              </a:ext>
            </a:extLst>
          </p:cNvPr>
          <p:cNvSpPr txBox="1"/>
          <p:nvPr/>
        </p:nvSpPr>
        <p:spPr>
          <a:xfrm>
            <a:off x="1077537" y="1254470"/>
            <a:ext cx="10036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Е.С. </a:t>
            </a:r>
            <a:r>
              <a:rPr lang="ru-RU" dirty="0" err="1">
                <a:latin typeface="Bahnschrift SemiLight SemiConde" panose="020B0502040204020203" pitchFamily="34" charset="0"/>
              </a:rPr>
              <a:t>Чубукина</a:t>
            </a:r>
            <a:r>
              <a:rPr lang="ru-RU" dirty="0">
                <a:latin typeface="Bahnschrift SemiLight SemiConde" panose="020B0502040204020203" pitchFamily="34" charset="0"/>
              </a:rPr>
              <a:t> «К школе готов!. Всестороннее развитие дошкольника», «Амфора», СПб, 2014 г.</a:t>
            </a:r>
          </a:p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Б.С. Волков «Как помочь школьнику учиться», «Питер», СПб, 2011 г.</a:t>
            </a:r>
          </a:p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Е.К Лютова, Г.Б. Монина «Шпаргалка для взрослых», «Речь», СПб, 2007 г.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760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237C6FE-849D-425D-A026-A92FE2A67865}"/>
              </a:ext>
            </a:extLst>
          </p:cNvPr>
          <p:cNvSpPr/>
          <p:nvPr/>
        </p:nvSpPr>
        <p:spPr>
          <a:xfrm>
            <a:off x="882977" y="419493"/>
            <a:ext cx="10426046" cy="59836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301B12F-2D6F-4F89-8B6B-A3AEF1F9FC71}"/>
              </a:ext>
            </a:extLst>
          </p:cNvPr>
          <p:cNvSpPr/>
          <p:nvPr/>
        </p:nvSpPr>
        <p:spPr>
          <a:xfrm>
            <a:off x="3885366" y="454843"/>
            <a:ext cx="44212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Нормативная база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1CDA00-BF3C-47E4-918B-0084DDE9DCA3}"/>
              </a:ext>
            </a:extLst>
          </p:cNvPr>
          <p:cNvSpPr/>
          <p:nvPr/>
        </p:nvSpPr>
        <p:spPr>
          <a:xfrm>
            <a:off x="1029093" y="1162729"/>
            <a:ext cx="101338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Bahnschrift SemiLight SemiConde" panose="020B0502040204020203" pitchFamily="34" charset="0"/>
              </a:rPr>
              <a:t>Ускоренное обучение осуществляется в соответствии со следующими нормативными документами:</a:t>
            </a:r>
          </a:p>
          <a:p>
            <a:endParaRPr lang="ru-RU" dirty="0">
              <a:latin typeface="Bahnschrift SemiLight SemiConde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Федеральным законом от 29.12.2012 № 273-ФЗ «Об образовании в Российской Федерации»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Приказом Минобрнауки России от 06.10.2009 № 373 «Об утверждении и введении в действие федерального государственного образовательного стандарта начального общего образования»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Приказом Минобрнауки России от 30.08.2013 №1015 «Об утверждении порядка организации и осуществления образовательной деятельности по основным общеобразовательным программам образовательным программам начального общего, основного общего и среднего общего образования»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Постановлением Плавного государственного санитарного врача РФ от 29.12.2010 № 189 «Об утверждении СанПиН 2.4.2.2821-10 «Санитарно- эпидемиологические требования к условиям и организации обучения в общеобразовательных учреждениях»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Приказом Минобрнауки России от 09.01.2014 № 2 «Об утверждении порядка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Уставом Учреждения;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Локальными нормативными актами Учреждения</a:t>
            </a:r>
          </a:p>
        </p:txBody>
      </p:sp>
    </p:spTree>
    <p:extLst>
      <p:ext uri="{BB962C8B-B14F-4D97-AF65-F5344CB8AC3E}">
        <p14:creationId xmlns:p14="http://schemas.microsoft.com/office/powerpoint/2010/main" val="1034626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76CD765-FAAD-4124-9EB4-0AAE8D992F1E}"/>
              </a:ext>
            </a:extLst>
          </p:cNvPr>
          <p:cNvSpPr/>
          <p:nvPr/>
        </p:nvSpPr>
        <p:spPr>
          <a:xfrm>
            <a:off x="4779387" y="1960186"/>
            <a:ext cx="6683605" cy="22440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035D4-65CB-44A6-A594-82E8CCC96952}"/>
              </a:ext>
            </a:extLst>
          </p:cNvPr>
          <p:cNvSpPr txBox="1"/>
          <p:nvPr/>
        </p:nvSpPr>
        <p:spPr>
          <a:xfrm>
            <a:off x="5081044" y="2066531"/>
            <a:ext cx="60802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Среди образовательных проектов школ столицы успешно реализуется проект «Эффективная начальная школа».  Он позволяет детям освоить программу начального образования за три года.</a:t>
            </a:r>
          </a:p>
          <a:p>
            <a:pPr algn="ctr"/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Как это происходит?</a:t>
            </a:r>
          </a:p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Что необходимо знать родителям?</a:t>
            </a:r>
          </a:p>
        </p:txBody>
      </p:sp>
      <p:pic>
        <p:nvPicPr>
          <p:cNvPr id="1028" name="Picture 4" descr="ÐÐ°ÑÑÐ¸Ð½ÐºÐ¸ Ð¿Ð¾ Ð·Ð°Ð¿ÑÐ¾ÑÑ ÑÐºÐ¾Ð»Ð° png">
            <a:extLst>
              <a:ext uri="{FF2B5EF4-FFF2-40B4-BE49-F238E27FC236}">
                <a16:creationId xmlns:a16="http://schemas.microsoft.com/office/drawing/2014/main" id="{F6373542-A335-4A50-A05F-00E220799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83" y="1960186"/>
            <a:ext cx="3752850" cy="285750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68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3091E8A-8F7A-4668-A560-7D452175A345}"/>
              </a:ext>
            </a:extLst>
          </p:cNvPr>
          <p:cNvSpPr/>
          <p:nvPr/>
        </p:nvSpPr>
        <p:spPr>
          <a:xfrm>
            <a:off x="4779387" y="1873357"/>
            <a:ext cx="6683605" cy="22440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652F0B-9D0D-4E84-ACE2-CC5946B31560}"/>
              </a:ext>
            </a:extLst>
          </p:cNvPr>
          <p:cNvSpPr txBox="1"/>
          <p:nvPr/>
        </p:nvSpPr>
        <p:spPr>
          <a:xfrm>
            <a:off x="5081044" y="1915930"/>
            <a:ext cx="60802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Обязательным условием для обучения по программе 1-3 является: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 достижение ребенком 7-летнего возраста на 1 сентября.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Основная группа здоровья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Высокий уровень мотивационной готовности будущего первоклассника. </a:t>
            </a:r>
          </a:p>
          <a:p>
            <a:pPr algn="ctr"/>
            <a:endParaRPr lang="ru-RU" dirty="0"/>
          </a:p>
        </p:txBody>
      </p:sp>
      <p:pic>
        <p:nvPicPr>
          <p:cNvPr id="2050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3E2BF746-38F9-42A3-B73D-3B879B09A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08" y="1428504"/>
            <a:ext cx="3400425" cy="31337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790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FBA6877-1C0F-4021-AD25-05E614BD1F80}"/>
              </a:ext>
            </a:extLst>
          </p:cNvPr>
          <p:cNvSpPr/>
          <p:nvPr/>
        </p:nvSpPr>
        <p:spPr>
          <a:xfrm>
            <a:off x="1599769" y="0"/>
            <a:ext cx="89924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Мотивация – основа успешной учёбы!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B481E93-DCB5-44BA-A759-89D9E61CE5FA}"/>
              </a:ext>
            </a:extLst>
          </p:cNvPr>
          <p:cNvSpPr/>
          <p:nvPr/>
        </p:nvSpPr>
        <p:spPr>
          <a:xfrm>
            <a:off x="4822316" y="573741"/>
            <a:ext cx="7063313" cy="60721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4" name="Picture 2" descr="ÐÐ°ÑÑÐ¸Ð½ÐºÐ¸ Ð¿Ð¾ Ð·Ð°Ð¿ÑÐ¾ÑÑ ÑÐºÐ¾Ð»Ð° png">
            <a:extLst>
              <a:ext uri="{FF2B5EF4-FFF2-40B4-BE49-F238E27FC236}">
                <a16:creationId xmlns:a16="http://schemas.microsoft.com/office/drawing/2014/main" id="{268DA39A-CDEC-4B1B-9454-3310ED74B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71" y="2361021"/>
            <a:ext cx="3814209" cy="213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44283B5-64E6-449C-AB76-E6519E3F752B}"/>
              </a:ext>
            </a:extLst>
          </p:cNvPr>
          <p:cNvSpPr txBox="1"/>
          <p:nvPr/>
        </p:nvSpPr>
        <p:spPr>
          <a:xfrm>
            <a:off x="5332681" y="1209162"/>
            <a:ext cx="60425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SemiLight SemiConde" panose="020B0502040204020203" pitchFamily="34" charset="0"/>
              </a:rPr>
              <a:t>Чтобы ребёнок учился с интересом и выполнял задания учителя с удовольствием, нужно уметь правильно его мотивировать.</a:t>
            </a:r>
          </a:p>
          <a:p>
            <a:endParaRPr lang="ru-RU" dirty="0">
              <a:latin typeface="Bahnschrift SemiLight SemiConde" panose="020B0502040204020203" pitchFamily="34" charset="0"/>
            </a:endParaRPr>
          </a:p>
          <a:p>
            <a:r>
              <a:rPr lang="ru-RU" dirty="0">
                <a:latin typeface="Bahnschrift SemiLight SemiConde" panose="020B0502040204020203" pitchFamily="34" charset="0"/>
              </a:rPr>
              <a:t>Как поддержать интерес ребёнка к школе?</a:t>
            </a:r>
          </a:p>
          <a:p>
            <a:endParaRPr lang="ru-RU" dirty="0">
              <a:latin typeface="Bahnschrift SemiLight SemiConde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latin typeface="Bahnschrift SemiLight SemiConde" panose="020B0502040204020203" pitchFamily="34" charset="0"/>
              </a:rPr>
              <a:t>Навсегда забудьте слова «ты ещё маленький», - подчёркивайте самостоятельность ребёнка. Никогда не говорите: «Это тебе ещё рано». </a:t>
            </a:r>
            <a:r>
              <a:rPr lang="ru-RU" dirty="0">
                <a:latin typeface="Bahnschrift SemiLight SemiConde" panose="020B0502040204020203" pitchFamily="34" charset="0"/>
              </a:rPr>
              <a:t>Если ему действительно интересно, то, значит, сейчас самое время узнать или попробовать что-то новое.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latin typeface="Bahnschrift SemiLight SemiConde" panose="020B0502040204020203" pitchFamily="34" charset="0"/>
              </a:rPr>
              <a:t>Не превращайте дом во вторую школу</a:t>
            </a:r>
            <a:r>
              <a:rPr lang="ru-RU" dirty="0">
                <a:latin typeface="Bahnschrift SemiLight SemiConde" panose="020B0502040204020203" pitchFamily="34" charset="0"/>
              </a:rPr>
              <a:t>. Как вам после работы требуется отдых, так и первокласснику необходимо время для игр и развлечений. Иначе желания идти в школу у него точно не возникнет.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latin typeface="Bahnschrift SemiLight SemiConde" panose="020B0502040204020203" pitchFamily="34" charset="0"/>
              </a:rPr>
              <a:t>Любите ребёнка не только за его оценки.</a:t>
            </a:r>
          </a:p>
        </p:txBody>
      </p:sp>
    </p:spTree>
    <p:extLst>
      <p:ext uri="{BB962C8B-B14F-4D97-AF65-F5344CB8AC3E}">
        <p14:creationId xmlns:p14="http://schemas.microsoft.com/office/powerpoint/2010/main" val="1433632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Ð°ÑÑÐ¸Ð½ÐºÐ¸ Ð¿Ð¾ Ð·Ð°Ð¿ÑÐ¾ÑÑ Ð¿ÐµÑÐ²Ð¾ÐºÐ»Ð°ÑÑÐ½Ð¸Ðº png">
            <a:extLst>
              <a:ext uri="{FF2B5EF4-FFF2-40B4-BE49-F238E27FC236}">
                <a16:creationId xmlns:a16="http://schemas.microsoft.com/office/drawing/2014/main" id="{D713DE2E-4ED4-4BDB-9AA4-1A90D13BA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7043"/>
            <a:ext cx="6143625" cy="40862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632D7E8-18D7-4171-A9B1-55907F0E44CB}"/>
              </a:ext>
            </a:extLst>
          </p:cNvPr>
          <p:cNvSpPr/>
          <p:nvPr/>
        </p:nvSpPr>
        <p:spPr>
          <a:xfrm>
            <a:off x="5288434" y="1477432"/>
            <a:ext cx="6683605" cy="30167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152C79-BA78-42F0-B7C2-365E641CC495}"/>
              </a:ext>
            </a:extLst>
          </p:cNvPr>
          <p:cNvSpPr txBox="1"/>
          <p:nvPr/>
        </p:nvSpPr>
        <p:spPr>
          <a:xfrm>
            <a:off x="5288435" y="1750834"/>
            <a:ext cx="66836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Не сравнивайте своего ребёнка с другими детьми. Он будет обижен и нас вас, и на объект сравнения. Ребёнок может замкнуться в себе и потерять интерес к учёбе.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Bahnschrift SemiLight SemiConde" panose="020B0502040204020203" pitchFamily="34" charset="0"/>
              </a:rPr>
              <a:t>Не стоит стращать ребёнка тем, что если он будет плохо заниматься, то непременно станет дворником. На данный момент это самая страшная для него перспектива – он с огромным удовольствием променял бы душный класс и математические задачки на возможность проводить время на улице.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523ABC63-E226-456C-9FD4-858743E86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86" y="655163"/>
            <a:ext cx="3702302" cy="554767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63097FA-7790-4C28-9BBE-7459317B1C9B}"/>
              </a:ext>
            </a:extLst>
          </p:cNvPr>
          <p:cNvSpPr/>
          <p:nvPr/>
        </p:nvSpPr>
        <p:spPr>
          <a:xfrm>
            <a:off x="5165883" y="2475953"/>
            <a:ext cx="6683605" cy="13890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0015F3-376D-43F3-9D71-587EBB299E5C}"/>
              </a:ext>
            </a:extLst>
          </p:cNvPr>
          <p:cNvSpPr txBox="1"/>
          <p:nvPr/>
        </p:nvSpPr>
        <p:spPr>
          <a:xfrm>
            <a:off x="5467540" y="2690336"/>
            <a:ext cx="60802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Будьте правильным личным примером. Если вы ходите на работу с удовольствием, гордитесь результатами своего труда, то это обязательно окажет влияние и на вашего ребёнка.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025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Ð¾ÑÐ¾Ð¶ÐµÐµ Ð¸Ð·Ð¾Ð±ÑÐ°Ð¶ÐµÐ½Ð¸Ðµ">
            <a:extLst>
              <a:ext uri="{FF2B5EF4-FFF2-40B4-BE49-F238E27FC236}">
                <a16:creationId xmlns:a16="http://schemas.microsoft.com/office/drawing/2014/main" id="{56F6584C-80A1-4D73-9591-C9DAE37AE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91" y="1700175"/>
            <a:ext cx="4706526" cy="339832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F8668D4-A205-486B-8AB2-7C8A59281BCD}"/>
              </a:ext>
            </a:extLst>
          </p:cNvPr>
          <p:cNvSpPr/>
          <p:nvPr/>
        </p:nvSpPr>
        <p:spPr>
          <a:xfrm>
            <a:off x="5255704" y="2734481"/>
            <a:ext cx="6683605" cy="13890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38C6E8-A7B9-4111-B994-C34A9EE149E8}"/>
              </a:ext>
            </a:extLst>
          </p:cNvPr>
          <p:cNvSpPr txBox="1"/>
          <p:nvPr/>
        </p:nvSpPr>
        <p:spPr>
          <a:xfrm>
            <a:off x="5557361" y="2923018"/>
            <a:ext cx="60802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Не переживайте, если ребёнок всё внимание уделяет литературе или рисованию, а не математике, как хотелось бы вам. Он сделал свой выбор, постарайтесь поддержать его.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209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mmoney101.ru/wp-content/uploads/2017/02/Skolnik-s-dengami.png">
            <a:extLst>
              <a:ext uri="{FF2B5EF4-FFF2-40B4-BE49-F238E27FC236}">
                <a16:creationId xmlns:a16="http://schemas.microsoft.com/office/drawing/2014/main" id="{4F903AE4-C8D5-4337-AB36-37EB32EBDD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9" y="1720933"/>
            <a:ext cx="4946123" cy="2511703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674B11E-67DC-4F32-8578-C39CB486FA75}"/>
              </a:ext>
            </a:extLst>
          </p:cNvPr>
          <p:cNvSpPr/>
          <p:nvPr/>
        </p:nvSpPr>
        <p:spPr>
          <a:xfrm>
            <a:off x="5288437" y="2365188"/>
            <a:ext cx="6683605" cy="13890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CD8DD6-9FED-4BF0-BDCA-3F34285D0DA9}"/>
              </a:ext>
            </a:extLst>
          </p:cNvPr>
          <p:cNvSpPr txBox="1"/>
          <p:nvPr/>
        </p:nvSpPr>
        <p:spPr>
          <a:xfrm>
            <a:off x="5590094" y="2478310"/>
            <a:ext cx="60802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Bahnschrift SemiLight SemiConde" panose="020B0502040204020203" pitchFamily="34" charset="0"/>
              </a:rPr>
              <a:t>Не поощряйте ребёнка материально за хорошие оценки. «Аппетиты» вашего школьника будут расти, и если вы однажды вы не сможете дать ему денег, он забросит учёбы, оставшись недовольным обманом.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Bahnschrift SemiLight SemiConde" panose="020B0502040204020203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728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829</Words>
  <Application>Microsoft Office PowerPoint</Application>
  <PresentationFormat>Широкоэкранный</PresentationFormat>
  <Paragraphs>64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Bahnschrift SemiLight SemiConde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Пименов</dc:creator>
  <cp:lastModifiedBy>Сергей Пименов</cp:lastModifiedBy>
  <cp:revision>26</cp:revision>
  <dcterms:created xsi:type="dcterms:W3CDTF">2019-06-03T14:12:05Z</dcterms:created>
  <dcterms:modified xsi:type="dcterms:W3CDTF">2019-06-03T15:45:04Z</dcterms:modified>
</cp:coreProperties>
</file>