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5" r:id="rId40"/>
    <p:sldId id="296" r:id="rId41"/>
    <p:sldId id="297" r:id="rId42"/>
    <p:sldId id="298" r:id="rId43"/>
    <p:sldId id="299" r:id="rId44"/>
    <p:sldId id="300" r:id="rId45"/>
    <p:sldId id="301"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191CF9-8274-4BEB-BF2E-3D70805AA67A}" type="datetimeFigureOut">
              <a:rPr lang="ru-RU" smtClean="0"/>
              <a:pPr/>
              <a:t>01.01.2008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3FC8A3-9E62-4DFE-AC89-3606F1C55A8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B65D31B-A59D-4C01-A37E-B68BC61E4B51}" type="slidenum">
              <a:rPr lang="ru-RU" smtClean="0"/>
              <a:pPr/>
              <a:t>38</a:t>
            </a:fld>
            <a:endParaRPr lang="ru-RU" smtClean="0"/>
          </a:p>
        </p:txBody>
      </p:sp>
      <p:sp>
        <p:nvSpPr>
          <p:cNvPr id="3686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56AD9B4-EEFA-4FF2-A89D-6973A8F233AF}" type="slidenum">
              <a:rPr lang="ru-RU" sz="1200"/>
              <a:pPr algn="r"/>
              <a:t>38</a:t>
            </a:fld>
            <a:endParaRPr lang="ru-RU"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01.01.2008</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01.01.2008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01.01.2008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01.01.2008</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01.01.2008</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01.01.2008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01.01.2008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01.01.2008</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01.01.2008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01.01.2008</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01.01.2008</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01.01.2008</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images.yandex.ru/yandsearch?source=wiz&amp;uinfo=sw-1423-sh-729-fw-1198-fh-523-pd-1&amp;p=1&amp;text=%D1%81%D0%BE%D0%BB%D0%BD%D1%8B%D1%88%D0%BA%D0%BE%20%D0%BA%D0%B0%D1%80%D1%82%D0%B8%D0%BD%D0%BA%D0%B8&amp;noreask=1&amp;pos=40&amp;rpt=simage&amp;lr=10828&amp;img_url=http://bestsmileys.ru/sunb13007.gif"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_____Microsoft_Office_Excel_97-20031.xls"/></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bebi.lv/biseropletenie/biseropletenie-shemy-brasletov.html" TargetMode="External"/><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hyperlink" Target="http://bebi.lv/mozaika-plitka/steklyannaya-mozaika-izgotovlenie.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t>Тема доклада:</a:t>
            </a:r>
            <a:r>
              <a:rPr lang="ru-RU" dirty="0" smtClean="0"/>
              <a:t> </a:t>
            </a:r>
            <a:r>
              <a:rPr lang="ru-RU" b="1" dirty="0" smtClean="0"/>
              <a:t>«ФГОС основного общего образования. Содержание, механизм реализации на уроках технологии». </a:t>
            </a:r>
            <a:endParaRPr lang="ru-RU" dirty="0"/>
          </a:p>
        </p:txBody>
      </p:sp>
      <p:sp>
        <p:nvSpPr>
          <p:cNvPr id="3" name="Подзаголовок 2"/>
          <p:cNvSpPr>
            <a:spLocks noGrp="1"/>
          </p:cNvSpPr>
          <p:nvPr>
            <p:ph type="subTitle" idx="1"/>
          </p:nvPr>
        </p:nvSpPr>
        <p:spPr/>
        <p:txBody>
          <a:bodyPr>
            <a:normAutofit/>
          </a:bodyPr>
          <a:lstStyle/>
          <a:p>
            <a:r>
              <a:rPr lang="ru-RU" sz="2000" dirty="0" smtClean="0"/>
              <a:t>Подготовил: Саган Николай Владимирович</a:t>
            </a:r>
            <a:endParaRPr lang="ru-RU"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t>Метапредметные результаты. </a:t>
            </a:r>
            <a:r>
              <a:rPr lang="ru-RU" sz="3200" dirty="0" smtClean="0"/>
              <a:t/>
            </a:r>
            <a:br>
              <a:rPr lang="ru-RU" sz="3200" dirty="0" smtClean="0"/>
            </a:br>
            <a:endParaRPr lang="ru-RU" sz="3200" dirty="0"/>
          </a:p>
        </p:txBody>
      </p:sp>
      <p:sp>
        <p:nvSpPr>
          <p:cNvPr id="3" name="Содержимое 2"/>
          <p:cNvSpPr>
            <a:spLocks noGrp="1"/>
          </p:cNvSpPr>
          <p:nvPr>
            <p:ph sz="quarter" idx="1"/>
          </p:nvPr>
        </p:nvSpPr>
        <p:spPr/>
        <p:txBody>
          <a:bodyPr>
            <a:noAutofit/>
          </a:bodyPr>
          <a:lstStyle/>
          <a:p>
            <a:r>
              <a:rPr lang="ru-RU" sz="2000" dirty="0" smtClean="0"/>
              <a:t>           </a:t>
            </a:r>
            <a:r>
              <a:rPr lang="ru-RU" sz="1800" b="1" dirty="0" smtClean="0"/>
              <a:t>Метапредметные результаты как совокупность знаний, умений и компетенций, приобретаемых обучающимися в урочной, внеурочной и внешкольной деятельности:</a:t>
            </a:r>
          </a:p>
          <a:p>
            <a:r>
              <a:rPr lang="ru-RU" sz="1800" dirty="0" smtClean="0"/>
              <a:t>-</a:t>
            </a:r>
            <a:r>
              <a:rPr lang="ru-RU" sz="1800" b="1" dirty="0" smtClean="0"/>
              <a:t>самостоятельно приобретают недостающие знания из разных источников;</a:t>
            </a:r>
          </a:p>
          <a:p>
            <a:r>
              <a:rPr lang="ru-RU" sz="1800" b="1" dirty="0" smtClean="0"/>
              <a:t>-учатся пользоваться приобретенными знаниями для решения познавательных и практических задач;</a:t>
            </a:r>
          </a:p>
          <a:p>
            <a:r>
              <a:rPr lang="ru-RU" sz="1800" b="1" dirty="0" smtClean="0"/>
              <a:t>-приобретают коммуникативные умения, работая в различных группах (вести дискуссию, отстаивать свою точку зрения, уважительно относиться к чужому мнению);</a:t>
            </a:r>
          </a:p>
          <a:p>
            <a:r>
              <a:rPr lang="ru-RU" sz="1600" b="1" dirty="0" smtClean="0"/>
              <a:t>-развивают исследовательские умения (выявлять проблему, собирать информацию, наблюдать, проводить эксперимент, анализировать, строить гипотезы, обобщать);</a:t>
            </a:r>
          </a:p>
          <a:p>
            <a:r>
              <a:rPr lang="ru-RU" sz="1800" b="1" dirty="0" smtClean="0"/>
              <a:t>-развивают системное мышление и пр</a:t>
            </a:r>
            <a:r>
              <a:rPr lang="ru-RU" sz="1800" dirty="0" smtClean="0"/>
              <a:t>. </a:t>
            </a:r>
          </a:p>
          <a:p>
            <a:r>
              <a:rPr lang="ru-RU" sz="2000" dirty="0" smtClean="0"/>
              <a:t> </a:t>
            </a:r>
            <a:endParaRPr lang="ru-RU"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0800000" scaled="1"/>
            <a:tileRect/>
          </a:gradFill>
        </p:spPr>
        <p:txBody>
          <a:bodyPr>
            <a:noAutofit/>
          </a:bodyPr>
          <a:lstStyle/>
          <a:p>
            <a:r>
              <a:rPr lang="ru-RU" sz="3200" b="1" dirty="0" smtClean="0"/>
              <a:t>Основные методические принципы современного урока.</a:t>
            </a:r>
            <a:endParaRPr lang="ru-RU" sz="3200" dirty="0"/>
          </a:p>
        </p:txBody>
      </p:sp>
      <p:sp>
        <p:nvSpPr>
          <p:cNvPr id="3" name="Содержимое 2"/>
          <p:cNvSpPr>
            <a:spLocks noGrp="1"/>
          </p:cNvSpPr>
          <p:nvPr>
            <p:ph sz="quarter" idx="1"/>
          </p:nvPr>
        </p:nvSpPr>
        <p: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p:spPr>
        <p:txBody>
          <a:bodyPr/>
          <a:lstStyle/>
          <a:p>
            <a:r>
              <a:rPr lang="ru-RU" dirty="0" smtClean="0"/>
              <a:t>Основными методическими принципами современного урока являются: </a:t>
            </a:r>
          </a:p>
          <a:p>
            <a:r>
              <a:rPr lang="ru-RU" dirty="0" smtClean="0"/>
              <a:t>- </a:t>
            </a:r>
            <a:r>
              <a:rPr lang="ru-RU" dirty="0" err="1" smtClean="0"/>
              <a:t>субъективация</a:t>
            </a:r>
            <a:r>
              <a:rPr lang="ru-RU" dirty="0" smtClean="0"/>
              <a:t>, </a:t>
            </a:r>
          </a:p>
          <a:p>
            <a:r>
              <a:rPr lang="ru-RU" dirty="0" smtClean="0"/>
              <a:t>-</a:t>
            </a:r>
            <a:r>
              <a:rPr lang="ru-RU" dirty="0" err="1" smtClean="0"/>
              <a:t>метапредметность</a:t>
            </a:r>
            <a:r>
              <a:rPr lang="ru-RU" dirty="0" smtClean="0"/>
              <a:t> </a:t>
            </a:r>
          </a:p>
          <a:p>
            <a:r>
              <a:rPr lang="ru-RU" dirty="0" smtClean="0"/>
              <a:t>-деятельностный подход </a:t>
            </a:r>
          </a:p>
          <a:p>
            <a:r>
              <a:rPr lang="ru-RU" dirty="0" smtClean="0"/>
              <a:t>-</a:t>
            </a:r>
            <a:r>
              <a:rPr lang="ru-RU" dirty="0" err="1" smtClean="0"/>
              <a:t>рефлексивность</a:t>
            </a:r>
            <a:r>
              <a:rPr lang="ru-RU" dirty="0" smtClean="0"/>
              <a:t> </a:t>
            </a:r>
          </a:p>
          <a:p>
            <a:r>
              <a:rPr lang="ru-RU" dirty="0" smtClean="0"/>
              <a:t>-</a:t>
            </a:r>
            <a:r>
              <a:rPr lang="ru-RU" dirty="0" err="1" smtClean="0"/>
              <a:t>импровизационность</a:t>
            </a:r>
            <a:r>
              <a:rPr lang="ru-RU" dirty="0" smtClean="0"/>
              <a:t>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229600" cy="1143000"/>
          </a:xfrm>
        </p:spPr>
        <p:txBody>
          <a:bodyPr>
            <a:normAutofit fontScale="90000"/>
          </a:bodyPr>
          <a:lstStyle/>
          <a:p>
            <a:r>
              <a:rPr lang="ru-RU" sz="3200" b="1" dirty="0" smtClean="0"/>
              <a:t>Основные образовательные технологии обеспечивающие реализацию ФГОС.</a:t>
            </a:r>
            <a:endParaRPr lang="ru-RU" dirty="0" smtClean="0"/>
          </a:p>
        </p:txBody>
      </p:sp>
      <p:sp>
        <p:nvSpPr>
          <p:cNvPr id="3" name="Содержимое 2"/>
          <p:cNvSpPr>
            <a:spLocks noGrp="1"/>
          </p:cNvSpPr>
          <p:nvPr>
            <p:ph sz="quarter" idx="1"/>
          </p:nvPr>
        </p:nvSpPr>
        <p:spPr/>
        <p:txBody>
          <a:bodyPr>
            <a:normAutofit/>
          </a:bodyPr>
          <a:lstStyle/>
          <a:p>
            <a:r>
              <a:rPr lang="ru-RU" dirty="0" smtClean="0"/>
              <a:t>          Основных образовательных технологий, обеспечивающих реализацию требований Стандарта Основного общего образования четыре:</a:t>
            </a:r>
          </a:p>
          <a:p>
            <a:r>
              <a:rPr lang="ru-RU" dirty="0" smtClean="0"/>
              <a:t>- информационные и коммуникационные технологии; </a:t>
            </a:r>
          </a:p>
          <a:p>
            <a:r>
              <a:rPr lang="ru-RU" dirty="0" smtClean="0"/>
              <a:t>-проблемно-диалогическая,</a:t>
            </a:r>
          </a:p>
          <a:p>
            <a:r>
              <a:rPr lang="ru-RU" dirty="0" smtClean="0"/>
              <a:t>- проектная технология </a:t>
            </a:r>
          </a:p>
          <a:p>
            <a:r>
              <a:rPr lang="ru-RU" dirty="0" smtClean="0"/>
              <a:t>- технология, основанная на уровневой дифференциации обучения.</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20000"/>
              <a:lumOff val="80000"/>
            </a:schemeClr>
          </a:solidFill>
        </p:spPr>
        <p:txBody>
          <a:bodyPr>
            <a:noAutofit/>
          </a:bodyPr>
          <a:lstStyle/>
          <a:p>
            <a:r>
              <a:rPr lang="ru-RU" sz="2400" b="1" dirty="0" smtClean="0"/>
              <a:t>Шаблон технологической карты урока</a:t>
            </a:r>
            <a:r>
              <a:rPr lang="ru-RU" sz="3200" dirty="0" smtClean="0"/>
              <a:t>.</a:t>
            </a:r>
            <a:r>
              <a:rPr lang="ru-RU" sz="1800" dirty="0" smtClean="0"/>
              <a:t/>
            </a:r>
            <a:br>
              <a:rPr lang="ru-RU" sz="1800" dirty="0" smtClean="0"/>
            </a:br>
            <a:endParaRPr lang="ru-RU" sz="1800" dirty="0"/>
          </a:p>
        </p:txBody>
      </p:sp>
      <p:sp>
        <p:nvSpPr>
          <p:cNvPr id="3" name="Содержимое 2"/>
          <p:cNvSpPr>
            <a:spLocks noGrp="1"/>
          </p:cNvSpPr>
          <p:nvPr>
            <p:ph sz="quarter" idx="1"/>
          </p:nvPr>
        </p:nvSpPr>
        <p:spPr>
          <a:solidFill>
            <a:schemeClr val="accent5">
              <a:lumMod val="20000"/>
              <a:lumOff val="80000"/>
            </a:schemeClr>
          </a:solidFill>
        </p:spPr>
        <p:txBody>
          <a:bodyPr>
            <a:normAutofit fontScale="32500" lnSpcReduction="20000"/>
          </a:bodyPr>
          <a:lstStyle/>
          <a:p>
            <a:r>
              <a:rPr lang="ru-RU" sz="6000" b="1" dirty="0" smtClean="0"/>
              <a:t>Название технологических этапов урока, их содержание:</a:t>
            </a:r>
          </a:p>
          <a:p>
            <a:r>
              <a:rPr lang="ru-RU" sz="5500" b="1" dirty="0" smtClean="0"/>
              <a:t>1.Мотивирование (самоопределение) к учебной деятельности содержание:</a:t>
            </a:r>
          </a:p>
          <a:p>
            <a:r>
              <a:rPr lang="ru-RU" sz="5500" b="1" dirty="0" smtClean="0"/>
              <a:t>2.Актуализация знаний и фиксирование индивидуального затруднения, выявление места и причины затруднения.</a:t>
            </a:r>
          </a:p>
          <a:p>
            <a:r>
              <a:rPr lang="ru-RU" sz="5500" b="1" dirty="0" smtClean="0"/>
              <a:t>3.Построение проекта выхода из затруднения (цель и тема, способ, план, средство) индивидуального затруднения, выявление места и причины затруднения.</a:t>
            </a:r>
          </a:p>
          <a:p>
            <a:r>
              <a:rPr lang="ru-RU" sz="5500" b="1" dirty="0" smtClean="0"/>
              <a:t>4.Реализация построенного проекта.</a:t>
            </a:r>
          </a:p>
          <a:p>
            <a:r>
              <a:rPr lang="ru-RU" sz="5500" b="1" dirty="0" smtClean="0"/>
              <a:t>5.Первичное закрепление с проговариванием во внешней речи.</a:t>
            </a:r>
          </a:p>
          <a:p>
            <a:r>
              <a:rPr lang="ru-RU" sz="5500" b="1" dirty="0" smtClean="0"/>
              <a:t>6.Самостоятельная работа с самопроверкой по этапу.</a:t>
            </a:r>
          </a:p>
          <a:p>
            <a:r>
              <a:rPr lang="ru-RU" sz="5500" b="1" dirty="0" smtClean="0"/>
              <a:t>7.Включение в систему знаний повторения.</a:t>
            </a:r>
          </a:p>
          <a:p>
            <a:r>
              <a:rPr lang="ru-RU" sz="5500" b="1" dirty="0" smtClean="0"/>
              <a:t>8.Рефлексия учебной деятельности на уроке</a:t>
            </a:r>
            <a:r>
              <a:rPr lang="ru-RU" sz="5100" b="1" dirty="0" smtClean="0"/>
              <a:t>.</a:t>
            </a:r>
          </a:p>
          <a:p>
            <a:endParaRPr lang="ru-RU"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l="50000" t="50000" r="50000" b="50000"/>
            </a:path>
            <a:tileRect/>
          </a:gradFill>
        </p:spPr>
        <p:txBody>
          <a:bodyPr>
            <a:normAutofit fontScale="90000"/>
          </a:bodyPr>
          <a:lstStyle/>
          <a:p>
            <a:r>
              <a:rPr lang="ru-RU" sz="2700" b="1" dirty="0" smtClean="0"/>
              <a:t>Цель деятельностного подхода в обучении</a:t>
            </a:r>
            <a:r>
              <a:rPr lang="ru-RU" sz="6700" dirty="0" smtClean="0"/>
              <a:t/>
            </a:r>
            <a:br>
              <a:rPr lang="ru-RU" sz="6700" dirty="0" smtClean="0"/>
            </a:br>
            <a:endParaRPr lang="ru-RU" dirty="0"/>
          </a:p>
        </p:txBody>
      </p:sp>
      <p:sp>
        <p:nvSpPr>
          <p:cNvPr id="3" name="Содержимое 2"/>
          <p:cNvSpPr>
            <a:spLocks noGrp="1"/>
          </p:cNvSpPr>
          <p:nvPr>
            <p:ph sz="quarter" idx="1"/>
          </p:nvPr>
        </p:nvSpPr>
        <p:spPr>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0800000" scaled="1"/>
            <a:tileRect/>
          </a:gradFill>
        </p:spPr>
        <p:txBody>
          <a:bodyPr>
            <a:normAutofit/>
          </a:bodyPr>
          <a:lstStyle/>
          <a:p>
            <a:r>
              <a:rPr lang="ru-RU" dirty="0" smtClean="0"/>
              <a:t>Целью деятельностного подхода в обучении является не проверка знаний, а их самостоятельное созидание в процессе продуктивной деятельности. И в этом мне помогают такие приёмы:</a:t>
            </a:r>
          </a:p>
          <a:p>
            <a:r>
              <a:rPr lang="ru-RU" dirty="0" smtClean="0"/>
              <a:t>1.Установление связи между отдельными элементами и блоками знаний </a:t>
            </a:r>
          </a:p>
          <a:p>
            <a:r>
              <a:rPr lang="ru-RU" dirty="0" smtClean="0"/>
              <a:t>2. «Вставь пропущенное слово» </a:t>
            </a:r>
          </a:p>
          <a:p>
            <a:r>
              <a:rPr lang="ru-RU" dirty="0" smtClean="0"/>
              <a:t>3. «Задай вопрос» </a:t>
            </a:r>
          </a:p>
          <a:p>
            <a:r>
              <a:rPr lang="ru-RU" dirty="0" smtClean="0"/>
              <a:t>4.Тест: «Я знаю (умею) / Я не знаю (не умею)» </a:t>
            </a:r>
          </a:p>
          <a:p>
            <a:r>
              <a:rPr lang="ru-RU" dirty="0" smtClean="0"/>
              <a:t>5. Составление синквейна. </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path path="circle">
              <a:fillToRect l="50000" t="50000" r="50000" b="50000"/>
            </a:path>
            <a:tileRect/>
          </a:gradFill>
        </p:spPr>
        <p:txBody>
          <a:bodyPr/>
          <a:lstStyle/>
          <a:p>
            <a:r>
              <a:rPr lang="ru-RU" b="1" dirty="0" smtClean="0"/>
              <a:t>Синквейн.</a:t>
            </a:r>
            <a:endParaRPr lang="ru-RU" dirty="0"/>
          </a:p>
        </p:txBody>
      </p:sp>
      <p:sp>
        <p:nvSpPr>
          <p:cNvPr id="3" name="Содержимое 2"/>
          <p:cNvSpPr>
            <a:spLocks noGrp="1"/>
          </p:cNvSpPr>
          <p:nvPr>
            <p:ph sz="quarter" idx="1"/>
          </p:nvPr>
        </p:nvSpPr>
        <p:spPr>
          <a:gradFill flip="none" rotWithShape="1">
            <a:gsLst>
              <a:gs pos="0">
                <a:schemeClr val="accent2">
                  <a:lumMod val="50000"/>
                  <a:tint val="66000"/>
                  <a:satMod val="160000"/>
                </a:schemeClr>
              </a:gs>
              <a:gs pos="50000">
                <a:schemeClr val="accent2">
                  <a:lumMod val="50000"/>
                  <a:tint val="44500"/>
                  <a:satMod val="160000"/>
                </a:schemeClr>
              </a:gs>
              <a:gs pos="100000">
                <a:schemeClr val="accent2">
                  <a:lumMod val="50000"/>
                  <a:tint val="23500"/>
                  <a:satMod val="160000"/>
                </a:schemeClr>
              </a:gs>
            </a:gsLst>
            <a:path path="circle">
              <a:fillToRect l="100000" t="100000"/>
            </a:path>
            <a:tileRect r="-100000" b="-100000"/>
          </a:gradFill>
        </p:spPr>
        <p:txBody>
          <a:bodyPr>
            <a:normAutofit fontScale="70000" lnSpcReduction="20000"/>
          </a:bodyPr>
          <a:lstStyle/>
          <a:p>
            <a:r>
              <a:rPr lang="ru-RU" sz="4600" b="1" dirty="0" smtClean="0"/>
              <a:t>В синквейне 5 строк:</a:t>
            </a:r>
            <a:endParaRPr lang="ru-RU" sz="4600" dirty="0" smtClean="0"/>
          </a:p>
          <a:p>
            <a:r>
              <a:rPr lang="ru-RU" sz="3600" b="1" dirty="0" smtClean="0"/>
              <a:t>1-понятие (слово)</a:t>
            </a:r>
          </a:p>
          <a:p>
            <a:r>
              <a:rPr lang="ru-RU" sz="3400" dirty="0" smtClean="0"/>
              <a:t>Технология</a:t>
            </a:r>
          </a:p>
          <a:p>
            <a:r>
              <a:rPr lang="ru-RU" sz="3400" b="1" dirty="0" smtClean="0"/>
              <a:t>2-прилагательные (два слова)</a:t>
            </a:r>
            <a:endParaRPr lang="ru-RU" sz="4000" b="1" dirty="0" smtClean="0"/>
          </a:p>
          <a:p>
            <a:r>
              <a:rPr lang="ru-RU" sz="4000" dirty="0" smtClean="0"/>
              <a:t> </a:t>
            </a:r>
            <a:r>
              <a:rPr lang="ru-RU" sz="3400" dirty="0" smtClean="0"/>
              <a:t>Интересная,</a:t>
            </a:r>
          </a:p>
          <a:p>
            <a:r>
              <a:rPr lang="ru-RU" sz="3600" b="1" dirty="0" smtClean="0"/>
              <a:t>3-значимая - глаголы (три слова</a:t>
            </a:r>
            <a:r>
              <a:rPr lang="ru-RU" sz="2900" b="1" dirty="0" smtClean="0"/>
              <a:t>)</a:t>
            </a:r>
            <a:endParaRPr lang="ru-RU" sz="3400" b="1" dirty="0" smtClean="0"/>
          </a:p>
          <a:p>
            <a:r>
              <a:rPr lang="ru-RU" sz="3400" dirty="0" smtClean="0"/>
              <a:t>экспериментирует</a:t>
            </a:r>
          </a:p>
          <a:p>
            <a:r>
              <a:rPr lang="ru-RU" sz="3600" b="1" dirty="0" smtClean="0"/>
              <a:t>4-предложение (из пяти слов</a:t>
            </a:r>
            <a:r>
              <a:rPr lang="ru-RU" sz="2900" b="1" dirty="0" smtClean="0"/>
              <a:t>)</a:t>
            </a:r>
          </a:p>
          <a:p>
            <a:r>
              <a:rPr lang="ru-RU" sz="2900" dirty="0" smtClean="0"/>
              <a:t> </a:t>
            </a:r>
            <a:r>
              <a:rPr lang="ru-RU" sz="3400" dirty="0" smtClean="0"/>
              <a:t>Помогает сформировать трудовую деятельность.</a:t>
            </a:r>
          </a:p>
          <a:p>
            <a:r>
              <a:rPr lang="ru-RU" sz="3400" b="1" dirty="0" smtClean="0"/>
              <a:t>5-существительное (одно слово)</a:t>
            </a:r>
          </a:p>
          <a:p>
            <a:r>
              <a:rPr lang="ru-RU" sz="3400" dirty="0" smtClean="0"/>
              <a:t>Наука </a:t>
            </a:r>
          </a:p>
          <a:p>
            <a:endParaRPr lang="ru-RU" sz="3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467600" cy="1143000"/>
          </a:xfrm>
          <a:gradFill flip="none" rotWithShape="1">
            <a:gsLst>
              <a:gs pos="0">
                <a:schemeClr val="accent2">
                  <a:lumMod val="50000"/>
                  <a:tint val="66000"/>
                  <a:satMod val="160000"/>
                </a:schemeClr>
              </a:gs>
              <a:gs pos="50000">
                <a:schemeClr val="accent2">
                  <a:lumMod val="50000"/>
                  <a:tint val="44500"/>
                  <a:satMod val="160000"/>
                </a:schemeClr>
              </a:gs>
              <a:gs pos="100000">
                <a:schemeClr val="accent2">
                  <a:lumMod val="50000"/>
                  <a:tint val="23500"/>
                  <a:satMod val="160000"/>
                </a:schemeClr>
              </a:gs>
            </a:gsLst>
            <a:lin ang="8100000" scaled="1"/>
            <a:tileRect/>
          </a:gradFill>
        </p:spPr>
        <p:txBody>
          <a:bodyPr>
            <a:normAutofit fontScale="90000"/>
          </a:bodyPr>
          <a:lstStyle/>
          <a:p>
            <a:r>
              <a:rPr lang="ru-RU" sz="3600" b="1" i="1" dirty="0" smtClean="0"/>
              <a:t>Учебник по которому работаем в 5 классе</a:t>
            </a:r>
            <a:r>
              <a:rPr lang="ru-RU" b="1" i="1" dirty="0" smtClean="0"/>
              <a:t>.</a:t>
            </a:r>
            <a:endParaRPr lang="ru-RU" dirty="0"/>
          </a:p>
        </p:txBody>
      </p:sp>
      <p:sp>
        <p:nvSpPr>
          <p:cNvPr id="3" name="Содержимое 2"/>
          <p:cNvSpPr>
            <a:spLocks noGrp="1"/>
          </p:cNvSpPr>
          <p:nvPr>
            <p:ph sz="quarter" idx="1"/>
          </p:nvPr>
        </p:nvSpPr>
        <p:spPr>
          <a:gradFill flip="none" rotWithShape="1">
            <a:gsLst>
              <a:gs pos="0">
                <a:schemeClr val="accent3">
                  <a:lumMod val="50000"/>
                  <a:tint val="66000"/>
                  <a:satMod val="160000"/>
                </a:schemeClr>
              </a:gs>
              <a:gs pos="50000">
                <a:schemeClr val="accent3">
                  <a:lumMod val="50000"/>
                  <a:tint val="44500"/>
                  <a:satMod val="160000"/>
                </a:schemeClr>
              </a:gs>
              <a:gs pos="100000">
                <a:schemeClr val="accent3">
                  <a:lumMod val="50000"/>
                  <a:tint val="23500"/>
                  <a:satMod val="160000"/>
                </a:schemeClr>
              </a:gs>
            </a:gsLst>
            <a:lin ang="5400000" scaled="1"/>
            <a:tileRect/>
          </a:gradFill>
        </p:spPr>
        <p:txBody>
          <a:bodyPr>
            <a:normAutofit/>
          </a:bodyPr>
          <a:lstStyle/>
          <a:p>
            <a:r>
              <a:rPr lang="ru-RU" dirty="0" smtClean="0"/>
              <a:t>          В 5 классе мы работаем по учебнику «Технология 5 класс», авторов: Н.В. </a:t>
            </a:r>
            <a:r>
              <a:rPr lang="ru-RU" dirty="0" err="1" smtClean="0"/>
              <a:t>Синициной</a:t>
            </a:r>
            <a:r>
              <a:rPr lang="ru-RU" dirty="0" smtClean="0"/>
              <a:t>, </a:t>
            </a:r>
            <a:r>
              <a:rPr lang="ru-RU" dirty="0" err="1" smtClean="0"/>
              <a:t>П.С.Самородског</a:t>
            </a:r>
            <a:r>
              <a:rPr lang="ru-RU" dirty="0" smtClean="0"/>
              <a:t>, В.Д.  </a:t>
            </a:r>
            <a:r>
              <a:rPr lang="ru-RU" dirty="0" err="1" smtClean="0"/>
              <a:t>Симоненкона</a:t>
            </a:r>
            <a:r>
              <a:rPr lang="ru-RU" dirty="0" smtClean="0"/>
              <a:t>, издательства «</a:t>
            </a:r>
            <a:r>
              <a:rPr lang="ru-RU" dirty="0" err="1" smtClean="0"/>
              <a:t>Вентана-Граф</a:t>
            </a:r>
            <a:r>
              <a:rPr lang="ru-RU" dirty="0" smtClean="0"/>
              <a:t>».</a:t>
            </a:r>
          </a:p>
          <a:p>
            <a:r>
              <a:rPr lang="ru-RU" dirty="0" smtClean="0"/>
              <a:t>       Текст учебников, методический аппарат и иллюстративный ряд рассчитаны на личностно-ориентированное, развивающее, проблемное обучение.</a:t>
            </a:r>
          </a:p>
          <a:p>
            <a:endParaRPr lang="ru-RU" dirty="0"/>
          </a:p>
        </p:txBody>
      </p:sp>
      <p:sp>
        <p:nvSpPr>
          <p:cNvPr id="4" name="Прямоугольник 3"/>
          <p:cNvSpPr/>
          <p:nvPr/>
        </p:nvSpPr>
        <p:spPr>
          <a:xfrm>
            <a:off x="2604634" y="3244334"/>
            <a:ext cx="3934731" cy="369332"/>
          </a:xfrm>
          <a:prstGeom prst="rect">
            <a:avLst/>
          </a:prstGeom>
        </p:spPr>
        <p:txBody>
          <a:bodyPr wrap="none">
            <a:spAutoFit/>
          </a:bodyPr>
          <a:lstStyle/>
          <a:p>
            <a:r>
              <a:rPr lang="ru-RU" dirty="0" smtClean="0">
                <a:solidFill>
                  <a:srgbClr val="404040"/>
                </a:solidFill>
                <a:latin typeface="Constantia" pitchFamily="18" charset="0"/>
              </a:rPr>
              <a:t>Филиал МБОУ Луганской СОШ в с.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5400000" scaled="1"/>
            <a:tileRect/>
          </a:gradFill>
        </p:spPr>
        <p:txBody>
          <a:bodyPr/>
          <a:lstStyle/>
          <a:p>
            <a:r>
              <a:rPr lang="ru-RU" dirty="0" smtClean="0"/>
              <a:t>Из опыта работы нашей школы.</a:t>
            </a:r>
            <a:endParaRPr lang="ru-RU" dirty="0"/>
          </a:p>
        </p:txBody>
      </p:sp>
      <p:sp>
        <p:nvSpPr>
          <p:cNvPr id="3" name="Содержимое 2"/>
          <p:cNvSpPr>
            <a:spLocks noGrp="1"/>
          </p:cNvSpPr>
          <p:nvPr>
            <p:ph sz="quarter" idx="1"/>
          </p:nvPr>
        </p:nvSpPr>
        <p:spPr>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path path="circle">
              <a:fillToRect l="50000" t="50000" r="50000" b="50000"/>
            </a:path>
            <a:tileRect/>
          </a:gradFill>
        </p:spPr>
        <p:txBody>
          <a:bodyPr>
            <a:normAutofit lnSpcReduction="10000"/>
          </a:bodyPr>
          <a:lstStyle/>
          <a:p>
            <a:r>
              <a:rPr lang="ru-RU" sz="5400" b="1" dirty="0" smtClean="0"/>
              <a:t>Демонстрация презентации на тему:</a:t>
            </a:r>
          </a:p>
          <a:p>
            <a:r>
              <a:rPr lang="ru-RU" sz="5400" b="1" dirty="0" smtClean="0"/>
              <a:t> </a:t>
            </a:r>
            <a:r>
              <a:rPr lang="ru-RU" sz="5400" dirty="0" smtClean="0"/>
              <a:t>« Реализация ФГОС на уроках «технологии».</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7171" name="Rectangle 3"/>
          <p:cNvSpPr>
            <a:spLocks noGrp="1" noChangeArrowheads="1"/>
          </p:cNvSpPr>
          <p:nvPr>
            <p:ph type="subTitle" idx="1"/>
          </p:nvPr>
        </p:nvSpPr>
        <p:spPr>
          <a:xfrm>
            <a:off x="4572000" y="4786313"/>
            <a:ext cx="4321175" cy="1285875"/>
          </a:xfrm>
        </p:spPr>
        <p:txBody>
          <a:bodyPr>
            <a:normAutofit fontScale="92500" lnSpcReduction="20000"/>
          </a:bodyPr>
          <a:lstStyle/>
          <a:p>
            <a:pPr algn="l" eaLnBrk="1" hangingPunct="1">
              <a:lnSpc>
                <a:spcPct val="110000"/>
              </a:lnSpc>
            </a:pPr>
            <a:r>
              <a:rPr lang="ru-RU" sz="2000" b="1" dirty="0" smtClean="0">
                <a:solidFill>
                  <a:srgbClr val="0070C0"/>
                </a:solidFill>
                <a:latin typeface="Times New Roman" pitchFamily="18" charset="0"/>
              </a:rPr>
              <a:t>Учителя технологии филиала МБОУ Луганской СОШ в с. Бобрик Гречихина Г.И.</a:t>
            </a:r>
          </a:p>
          <a:p>
            <a:pPr algn="l" eaLnBrk="1" hangingPunct="1"/>
            <a:r>
              <a:rPr lang="ru-RU" sz="2000" b="1" dirty="0" smtClean="0">
                <a:solidFill>
                  <a:srgbClr val="0070C0"/>
                </a:solidFill>
                <a:latin typeface="Times New Roman" pitchFamily="18" charset="0"/>
              </a:rPr>
              <a:t>Саган Н.В.</a:t>
            </a:r>
          </a:p>
        </p:txBody>
      </p:sp>
      <p:sp>
        <p:nvSpPr>
          <p:cNvPr id="7172" name="WordArt 4"/>
          <p:cNvSpPr>
            <a:spLocks noChangeArrowheads="1" noChangeShapeType="1" noTextEdit="1"/>
          </p:cNvSpPr>
          <p:nvPr/>
        </p:nvSpPr>
        <p:spPr bwMode="auto">
          <a:xfrm>
            <a:off x="1835150" y="2205038"/>
            <a:ext cx="5545138" cy="1936750"/>
          </a:xfrm>
          <a:prstGeom prst="rect">
            <a:avLst/>
          </a:prstGeom>
        </p:spPr>
        <p:txBody>
          <a:bodyPr wrap="none" fromWordArt="1">
            <a:prstTxWarp prst="textPlain">
              <a:avLst>
                <a:gd name="adj" fmla="val 50000"/>
              </a:avLst>
            </a:prstTxWarp>
          </a:bodyPr>
          <a:lstStyle/>
          <a:p>
            <a:pPr algn="ctr"/>
            <a:r>
              <a:rPr lang="ru-RU" sz="3600" kern="10">
                <a:ln w="19050">
                  <a:solidFill>
                    <a:srgbClr val="FF0000"/>
                  </a:solidFill>
                  <a:round/>
                  <a:headEnd/>
                  <a:tailEnd/>
                </a:ln>
                <a:solidFill>
                  <a:srgbClr val="FF0000"/>
                </a:solidFill>
                <a:latin typeface="Arial"/>
                <a:cs typeface="Arial"/>
              </a:rPr>
              <a:t>Реализация ФГОС НОО </a:t>
            </a:r>
          </a:p>
          <a:p>
            <a:pPr algn="ctr"/>
            <a:r>
              <a:rPr lang="ru-RU" sz="3600" kern="10">
                <a:ln w="19050">
                  <a:solidFill>
                    <a:srgbClr val="FF0000"/>
                  </a:solidFill>
                  <a:round/>
                  <a:headEnd/>
                  <a:tailEnd/>
                </a:ln>
                <a:solidFill>
                  <a:srgbClr val="FF0000"/>
                </a:solidFill>
                <a:latin typeface="Arial"/>
                <a:cs typeface="Arial"/>
              </a:rPr>
              <a:t>на уроках технологии </a:t>
            </a:r>
          </a:p>
        </p:txBody>
      </p:sp>
      <p:sp>
        <p:nvSpPr>
          <p:cNvPr id="7173" name="Rectangle 6"/>
          <p:cNvSpPr>
            <a:spLocks noChangeArrowheads="1"/>
          </p:cNvSpPr>
          <p:nvPr/>
        </p:nvSpPr>
        <p:spPr bwMode="auto">
          <a:xfrm>
            <a:off x="1331913" y="1412875"/>
            <a:ext cx="6400800" cy="935038"/>
          </a:xfrm>
          <a:prstGeom prst="rect">
            <a:avLst/>
          </a:prstGeom>
          <a:noFill/>
          <a:ln w="9525">
            <a:noFill/>
            <a:miter lim="800000"/>
            <a:headEnd/>
            <a:tailEnd/>
          </a:ln>
        </p:spPr>
        <p:txBody>
          <a:bodyPr/>
          <a:lstStyle/>
          <a:p>
            <a:pPr algn="ctr">
              <a:spcBef>
                <a:spcPct val="20000"/>
              </a:spcBef>
            </a:pPr>
            <a:endParaRPr lang="ru-RU" sz="3200">
              <a:solidFill>
                <a:srgbClr val="008000"/>
              </a:solidFill>
            </a:endParaRPr>
          </a:p>
        </p:txBody>
      </p:sp>
      <p:sp>
        <p:nvSpPr>
          <p:cNvPr id="7174" name="TextBox 3"/>
          <p:cNvSpPr txBox="1">
            <a:spLocks noChangeArrowheads="1"/>
          </p:cNvSpPr>
          <p:nvPr/>
        </p:nvSpPr>
        <p:spPr bwMode="auto">
          <a:xfrm>
            <a:off x="755650" y="404813"/>
            <a:ext cx="6357938" cy="338137"/>
          </a:xfrm>
          <a:prstGeom prst="rect">
            <a:avLst/>
          </a:prstGeom>
          <a:noFill/>
          <a:ln w="9525">
            <a:noFill/>
            <a:miter lim="800000"/>
            <a:headEnd/>
            <a:tailEnd/>
          </a:ln>
        </p:spPr>
        <p:txBody>
          <a:bodyPr>
            <a:spAutoFit/>
          </a:bodyPr>
          <a:lstStyle/>
          <a:p>
            <a:pPr algn="ctr"/>
            <a:r>
              <a:rPr lang="ru-RU" sz="1600" dirty="0">
                <a:solidFill>
                  <a:srgbClr val="404040"/>
                </a:solidFill>
                <a:latin typeface="Constantia" pitchFamily="18" charset="0"/>
              </a:rPr>
              <a:t>«Филиал МБОУ Луганской СОШ в с. Бобрик»</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descr="i-4942">
            <a:hlinkClick r:id="rId2"/>
          </p:cNvPr>
          <p:cNvPicPr>
            <a:picLocks noChangeAspect="1" noChangeArrowheads="1"/>
          </p:cNvPicPr>
          <p:nvPr/>
        </p:nvPicPr>
        <p:blipFill>
          <a:blip r:embed="rId3"/>
          <a:srcRect/>
          <a:stretch>
            <a:fillRect/>
          </a:stretch>
        </p:blipFill>
        <p:spPr bwMode="auto">
          <a:xfrm>
            <a:off x="2124075" y="1052513"/>
            <a:ext cx="4600575" cy="460057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10800000" scaled="1"/>
            <a:tileRect/>
          </a:gradFill>
        </p:spPr>
        <p:txBody>
          <a:bodyPr>
            <a:normAutofit fontScale="90000"/>
          </a:bodyPr>
          <a:lstStyle/>
          <a:p>
            <a:r>
              <a:rPr lang="ru-RU" dirty="0" smtClean="0"/>
              <a:t/>
            </a:r>
            <a:br>
              <a:rPr lang="ru-RU" dirty="0" smtClean="0"/>
            </a:br>
            <a:r>
              <a:rPr lang="ru-RU" b="1" dirty="0" smtClean="0"/>
              <a:t>Задача школы на современном этапе.</a:t>
            </a:r>
            <a:endParaRPr lang="ru-RU" dirty="0"/>
          </a:p>
        </p:txBody>
      </p:sp>
      <p:sp>
        <p:nvSpPr>
          <p:cNvPr id="3" name="Содержимое 2"/>
          <p:cNvSpPr>
            <a:spLocks noGrp="1"/>
          </p:cNvSpPr>
          <p:nvPr>
            <p:ph sz="quarter" idx="1"/>
          </p:nvPr>
        </p:nvSpPr>
        <p:spPr>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p:spPr>
        <p:txBody>
          <a:bodyPr>
            <a:normAutofit/>
          </a:bodyPr>
          <a:lstStyle/>
          <a:p>
            <a:r>
              <a:rPr lang="ru-RU" sz="4400" dirty="0" smtClean="0"/>
              <a:t>      Задача школы на современном этапе – не дать объём знаний, а научить учиться самостоятельно.</a:t>
            </a:r>
          </a:p>
          <a:p>
            <a:endParaRPr lang="ru-RU"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0"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8195" name="Прямоугольник 3"/>
          <p:cNvSpPr>
            <a:spLocks noChangeArrowheads="1"/>
          </p:cNvSpPr>
          <p:nvPr/>
        </p:nvSpPr>
        <p:spPr bwMode="auto">
          <a:xfrm>
            <a:off x="214313" y="285750"/>
            <a:ext cx="3571875" cy="5334000"/>
          </a:xfrm>
          <a:prstGeom prst="rect">
            <a:avLst/>
          </a:prstGeom>
          <a:noFill/>
          <a:ln w="9525">
            <a:noFill/>
            <a:miter lim="800000"/>
            <a:headEnd/>
            <a:tailEnd/>
          </a:ln>
        </p:spPr>
        <p:txBody>
          <a:bodyPr>
            <a:spAutoFit/>
          </a:bodyPr>
          <a:lstStyle/>
          <a:p>
            <a:pPr>
              <a:spcBef>
                <a:spcPts val="500"/>
              </a:spcBef>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b="1" dirty="0">
                <a:solidFill>
                  <a:srgbClr val="0070C0"/>
                </a:solidFill>
              </a:rPr>
              <a:t>Нежно, внимательно, ласково,</a:t>
            </a:r>
            <a:br>
              <a:rPr lang="ru-RU" b="1" dirty="0">
                <a:solidFill>
                  <a:srgbClr val="0070C0"/>
                </a:solidFill>
              </a:rPr>
            </a:br>
            <a:r>
              <a:rPr lang="ru-RU" b="1" dirty="0">
                <a:solidFill>
                  <a:srgbClr val="0070C0"/>
                </a:solidFill>
              </a:rPr>
              <a:t>С каждым ребёнком… </a:t>
            </a:r>
          </a:p>
          <a:p>
            <a:pPr>
              <a:spcBef>
                <a:spcPts val="500"/>
              </a:spcBef>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b="1" dirty="0">
                <a:solidFill>
                  <a:srgbClr val="0070C0"/>
                </a:solidFill>
              </a:rPr>
              <a:t>С открытой душой…</a:t>
            </a:r>
            <a:br>
              <a:rPr lang="ru-RU" b="1" dirty="0">
                <a:solidFill>
                  <a:srgbClr val="0070C0"/>
                </a:solidFill>
              </a:rPr>
            </a:br>
            <a:r>
              <a:rPr lang="ru-RU" b="1" dirty="0">
                <a:solidFill>
                  <a:srgbClr val="0070C0"/>
                </a:solidFill>
              </a:rPr>
              <a:t>Всё, что умеем, знаем и можем,</a:t>
            </a:r>
            <a:br>
              <a:rPr lang="ru-RU" b="1" dirty="0">
                <a:solidFill>
                  <a:srgbClr val="0070C0"/>
                </a:solidFill>
              </a:rPr>
            </a:br>
            <a:r>
              <a:rPr lang="ru-RU" b="1" dirty="0">
                <a:solidFill>
                  <a:srgbClr val="0070C0"/>
                </a:solidFill>
              </a:rPr>
              <a:t>Всё отдаём… </a:t>
            </a:r>
          </a:p>
          <a:p>
            <a:pPr>
              <a:spcBef>
                <a:spcPts val="500"/>
              </a:spcBef>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b="1" dirty="0">
                <a:solidFill>
                  <a:srgbClr val="0070C0"/>
                </a:solidFill>
              </a:rPr>
              <a:t>И  в сердце большом</a:t>
            </a:r>
            <a:br>
              <a:rPr lang="ru-RU" b="1" dirty="0">
                <a:solidFill>
                  <a:srgbClr val="0070C0"/>
                </a:solidFill>
              </a:rPr>
            </a:br>
            <a:r>
              <a:rPr lang="ru-RU" b="1" dirty="0">
                <a:solidFill>
                  <a:srgbClr val="0070C0"/>
                </a:solidFill>
              </a:rPr>
              <a:t>Место найдётся для каждого!</a:t>
            </a:r>
            <a:br>
              <a:rPr lang="ru-RU" b="1" dirty="0">
                <a:solidFill>
                  <a:srgbClr val="0070C0"/>
                </a:solidFill>
              </a:rPr>
            </a:br>
            <a:r>
              <a:rPr lang="ru-RU" b="1" dirty="0">
                <a:solidFill>
                  <a:srgbClr val="0070C0"/>
                </a:solidFill>
              </a:rPr>
              <a:t>Каждого нужно увидеть, раскрыть!</a:t>
            </a:r>
            <a:br>
              <a:rPr lang="ru-RU" b="1" dirty="0">
                <a:solidFill>
                  <a:srgbClr val="0070C0"/>
                </a:solidFill>
              </a:rPr>
            </a:br>
            <a:r>
              <a:rPr lang="ru-RU" b="1" dirty="0">
                <a:solidFill>
                  <a:srgbClr val="0070C0"/>
                </a:solidFill>
              </a:rPr>
              <a:t>Всем я желаю добра и терпения! </a:t>
            </a:r>
          </a:p>
          <a:p>
            <a:pPr>
              <a:spcBef>
                <a:spcPts val="500"/>
              </a:spcBef>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b="1" dirty="0">
                <a:solidFill>
                  <a:srgbClr val="0070C0"/>
                </a:solidFill>
              </a:rPr>
              <a:t>Всего самого лучшего! </a:t>
            </a:r>
          </a:p>
          <a:p>
            <a:pPr>
              <a:spcBef>
                <a:spcPts val="500"/>
              </a:spcBef>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b="1" dirty="0">
                <a:solidFill>
                  <a:srgbClr val="0070C0"/>
                </a:solidFill>
              </a:rPr>
              <a:t>И чтоб не пропало у нас желание детишек многому НАУЧИТЬ!!!</a:t>
            </a:r>
          </a:p>
        </p:txBody>
      </p:sp>
      <p:pic>
        <p:nvPicPr>
          <p:cNvPr id="8196" name="Picture 6" descr="E:\фото\18.03.2015\P3020013.JPG"/>
          <p:cNvPicPr>
            <a:picLocks noChangeAspect="1" noChangeArrowheads="1"/>
          </p:cNvPicPr>
          <p:nvPr/>
        </p:nvPicPr>
        <p:blipFill>
          <a:blip r:embed="rId3"/>
          <a:srcRect/>
          <a:stretch>
            <a:fillRect/>
          </a:stretch>
        </p:blipFill>
        <p:spPr bwMode="auto">
          <a:xfrm>
            <a:off x="3571875" y="1000125"/>
            <a:ext cx="5572125" cy="54292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0"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9219" name="Прямоугольник 3"/>
          <p:cNvSpPr>
            <a:spLocks noChangeArrowheads="1"/>
          </p:cNvSpPr>
          <p:nvPr/>
        </p:nvSpPr>
        <p:spPr bwMode="auto">
          <a:xfrm>
            <a:off x="214313" y="285750"/>
            <a:ext cx="4643437" cy="3786188"/>
          </a:xfrm>
          <a:prstGeom prst="rect">
            <a:avLst/>
          </a:prstGeom>
          <a:noFill/>
          <a:ln w="9525">
            <a:noFill/>
            <a:miter lim="800000"/>
            <a:headEnd/>
            <a:tailEnd/>
          </a:ln>
        </p:spPr>
        <p:txBody>
          <a:bodyPr>
            <a:spAutoFit/>
          </a:bodyPr>
          <a:lstStyle/>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0070C0"/>
                </a:solidFill>
                <a:latin typeface="Times New Roman" pitchFamily="18" charset="0"/>
                <a:cs typeface="Times New Roman" pitchFamily="18" charset="0"/>
              </a:rPr>
              <a:t> «Урок – это зеркало общей и педагогической культуры учителя, мерило его интеллектуального богатства, показатель его кругозора, эрудиции»</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0070C0"/>
                </a:solidFill>
                <a:latin typeface="Times New Roman" pitchFamily="18" charset="0"/>
                <a:cs typeface="Times New Roman" pitchFamily="18" charset="0"/>
              </a:rPr>
              <a:t>                                            В.А.Сухомлинский.</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FF0000"/>
                </a:solidFill>
                <a:latin typeface="Times New Roman" pitchFamily="18" charset="0"/>
                <a:cs typeface="Times New Roman" pitchFamily="18" charset="0"/>
              </a:rPr>
              <a:t>Как разработать урок по-новому?</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FF0000"/>
                </a:solidFill>
                <a:latin typeface="Times New Roman" pitchFamily="18" charset="0"/>
                <a:cs typeface="Times New Roman" pitchFamily="18" charset="0"/>
              </a:rPr>
              <a:t>Как учителю сохранить </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FF0000"/>
                </a:solidFill>
                <a:latin typeface="Times New Roman" pitchFamily="18" charset="0"/>
                <a:cs typeface="Times New Roman" pitchFamily="18" charset="0"/>
              </a:rPr>
              <a:t>собственное лицо и учесть</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FF0000"/>
                </a:solidFill>
                <a:latin typeface="Times New Roman" pitchFamily="18" charset="0"/>
                <a:cs typeface="Times New Roman" pitchFamily="18" charset="0"/>
              </a:rPr>
              <a:t>при этом новые требования</a:t>
            </a:r>
          </a:p>
          <a:p>
            <a:pPr>
              <a:buSzPct val="90000"/>
              <a:tabLst>
                <a:tab pos="569913" algn="l"/>
                <a:tab pos="1484313" algn="l"/>
                <a:tab pos="2398713" algn="l"/>
                <a:tab pos="3313113" algn="l"/>
                <a:tab pos="4227513" algn="l"/>
                <a:tab pos="5141913" algn="l"/>
                <a:tab pos="6056313" algn="l"/>
                <a:tab pos="6970713" algn="l"/>
                <a:tab pos="7885113" algn="l"/>
                <a:tab pos="8799513" algn="l"/>
                <a:tab pos="9713913" algn="l"/>
              </a:tabLst>
            </a:pPr>
            <a:r>
              <a:rPr lang="ru-RU" sz="2000" b="1" dirty="0">
                <a:solidFill>
                  <a:srgbClr val="FF0000"/>
                </a:solidFill>
                <a:latin typeface="Times New Roman" pitchFamily="18" charset="0"/>
                <a:cs typeface="Times New Roman" pitchFamily="18" charset="0"/>
              </a:rPr>
              <a:t>ФГОС?</a:t>
            </a:r>
          </a:p>
        </p:txBody>
      </p:sp>
      <p:pic>
        <p:nvPicPr>
          <p:cNvPr id="9220" name="Picture 13" descr="&amp;Pcy;&amp;ocy;&amp;dcy;&amp;rcy;&amp;ucy;&amp;chcy;&amp;ncy;&amp;ycy;&amp;iecy; &amp;mcy;&amp;acy;&amp;tcy;&amp;iecy;&amp;rcy;&amp;icy;&amp;acy;&amp;lcy;&amp;ycy;"/>
          <p:cNvPicPr>
            <a:picLocks noChangeAspect="1" noChangeArrowheads="1"/>
          </p:cNvPicPr>
          <p:nvPr/>
        </p:nvPicPr>
        <p:blipFill>
          <a:blip r:embed="rId3"/>
          <a:srcRect/>
          <a:stretch>
            <a:fillRect/>
          </a:stretch>
        </p:blipFill>
        <p:spPr bwMode="auto">
          <a:xfrm>
            <a:off x="1214438" y="3929063"/>
            <a:ext cx="3286125" cy="2928937"/>
          </a:xfrm>
          <a:prstGeom prst="rect">
            <a:avLst/>
          </a:prstGeom>
          <a:noFill/>
          <a:ln w="9525">
            <a:noFill/>
            <a:miter lim="800000"/>
            <a:headEnd/>
            <a:tailEnd/>
          </a:ln>
        </p:spPr>
      </p:pic>
      <p:pic>
        <p:nvPicPr>
          <p:cNvPr id="9221" name="Picture 7" descr="E:\фото\новые\P1280273.JPG"/>
          <p:cNvPicPr>
            <a:picLocks noChangeAspect="1" noChangeArrowheads="1"/>
          </p:cNvPicPr>
          <p:nvPr/>
        </p:nvPicPr>
        <p:blipFill>
          <a:blip r:embed="rId4"/>
          <a:srcRect/>
          <a:stretch>
            <a:fillRect/>
          </a:stretch>
        </p:blipFill>
        <p:spPr bwMode="auto">
          <a:xfrm>
            <a:off x="4572000" y="285750"/>
            <a:ext cx="4572000" cy="6246813"/>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0" descr="Рисунок1"/>
          <p:cNvPicPr>
            <a:picLocks noChangeAspect="1" noChangeArrowheads="1"/>
          </p:cNvPicPr>
          <p:nvPr/>
        </p:nvPicPr>
        <p:blipFill>
          <a:blip r:embed="rId2"/>
          <a:srcRect/>
          <a:stretch>
            <a:fillRect/>
          </a:stretch>
        </p:blipFill>
        <p:spPr bwMode="auto">
          <a:xfrm>
            <a:off x="0" y="-357188"/>
            <a:ext cx="9144000" cy="7215188"/>
          </a:xfrm>
          <a:prstGeom prst="rect">
            <a:avLst/>
          </a:prstGeom>
          <a:noFill/>
          <a:ln w="9525">
            <a:noFill/>
            <a:miter lim="800000"/>
            <a:headEnd/>
            <a:tailEnd/>
          </a:ln>
        </p:spPr>
      </p:pic>
      <p:sp>
        <p:nvSpPr>
          <p:cNvPr id="10243" name="Прямоугольник 2"/>
          <p:cNvSpPr>
            <a:spLocks noChangeArrowheads="1"/>
          </p:cNvSpPr>
          <p:nvPr/>
        </p:nvSpPr>
        <p:spPr bwMode="auto">
          <a:xfrm>
            <a:off x="714375" y="571500"/>
            <a:ext cx="8072438" cy="369888"/>
          </a:xfrm>
          <a:prstGeom prst="rect">
            <a:avLst/>
          </a:prstGeom>
          <a:noFill/>
          <a:ln w="9525">
            <a:noFill/>
            <a:miter lim="800000"/>
            <a:headEnd/>
            <a:tailEnd/>
          </a:ln>
        </p:spPr>
        <p:txBody>
          <a:bodyPr>
            <a:spAutoFit/>
          </a:bodyPr>
          <a:lstStyle/>
          <a:p>
            <a:r>
              <a:rPr lang="ru-RU" b="1">
                <a:solidFill>
                  <a:srgbClr val="000000"/>
                </a:solidFill>
                <a:latin typeface="Times New Roman" pitchFamily="18" charset="0"/>
              </a:rPr>
              <a:t>Современный урок технологии в условиях введения ФГОС НОО:</a:t>
            </a:r>
            <a:endParaRPr lang="ru-RU"/>
          </a:p>
        </p:txBody>
      </p:sp>
      <p:sp>
        <p:nvSpPr>
          <p:cNvPr id="10244" name="Rectangle 4"/>
          <p:cNvSpPr>
            <a:spLocks noChangeArrowheads="1"/>
          </p:cNvSpPr>
          <p:nvPr/>
        </p:nvSpPr>
        <p:spPr bwMode="auto">
          <a:xfrm>
            <a:off x="785813" y="1643063"/>
            <a:ext cx="1928812" cy="2000250"/>
          </a:xfrm>
          <a:prstGeom prst="rect">
            <a:avLst/>
          </a:prstGeom>
          <a:solidFill>
            <a:srgbClr val="4F917E"/>
          </a:solidFill>
          <a:ln w="25560">
            <a:solidFill>
              <a:srgbClr val="38695B"/>
            </a:solidFill>
            <a:miter lim="800000"/>
            <a:headEnd/>
            <a:tailEnd/>
          </a:ln>
        </p:spPr>
        <p:txBody>
          <a:bodyPr lIns="90000" tIns="46800" rIns="90000" bIns="46800"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a:solidFill>
                  <a:srgbClr val="FFCD3C"/>
                </a:solidFill>
                <a:latin typeface="Times New Roman" pitchFamily="18" charset="0"/>
              </a:rPr>
              <a:t>1.Мобилизация</a:t>
            </a:r>
            <a:r>
              <a:rPr lang="ru-RU">
                <a:solidFill>
                  <a:srgbClr val="FFCD3C"/>
                </a:solidFill>
                <a:latin typeface="Times New Roman" pitchFamily="18" charset="0"/>
              </a:rPr>
              <a:t> </a:t>
            </a:r>
            <a:r>
              <a:rPr lang="ru-RU" b="1">
                <a:solidFill>
                  <a:srgbClr val="FFF0C2"/>
                </a:solidFill>
                <a:latin typeface="Times New Roman" pitchFamily="18" charset="0"/>
              </a:rPr>
              <a:t>(предполагает включение учащихся в активную деятельность);</a:t>
            </a:r>
          </a:p>
        </p:txBody>
      </p:sp>
      <p:sp>
        <p:nvSpPr>
          <p:cNvPr id="10245" name="Rectangle 5"/>
          <p:cNvSpPr>
            <a:spLocks noChangeArrowheads="1"/>
          </p:cNvSpPr>
          <p:nvPr/>
        </p:nvSpPr>
        <p:spPr bwMode="auto">
          <a:xfrm>
            <a:off x="3357563" y="1428750"/>
            <a:ext cx="2214562" cy="2214563"/>
          </a:xfrm>
          <a:prstGeom prst="rect">
            <a:avLst/>
          </a:prstGeom>
          <a:solidFill>
            <a:srgbClr val="4F917E"/>
          </a:solidFill>
          <a:ln w="25560">
            <a:solidFill>
              <a:srgbClr val="38695B"/>
            </a:solidFill>
            <a:miter lim="800000"/>
            <a:headEnd/>
            <a:tailEnd/>
          </a:ln>
        </p:spPr>
        <p:txBody>
          <a:bodyPr lIns="90000" tIns="46800" rIns="90000" bIns="46800"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1700" b="1">
                <a:solidFill>
                  <a:srgbClr val="FFCD3C"/>
                </a:solidFill>
                <a:latin typeface="Times New Roman" pitchFamily="18" charset="0"/>
              </a:rPr>
              <a:t>2. Целеполагание</a:t>
            </a:r>
            <a:r>
              <a:rPr lang="ru-RU" sz="1700">
                <a:solidFill>
                  <a:srgbClr val="FF0000"/>
                </a:solidFill>
                <a:latin typeface="Times New Roman" pitchFamily="18" charset="0"/>
              </a:rPr>
              <a:t> </a:t>
            </a:r>
            <a:r>
              <a:rPr lang="ru-RU" sz="1700" b="1">
                <a:solidFill>
                  <a:srgbClr val="FFF0C2"/>
                </a:solidFill>
                <a:latin typeface="Times New Roman" pitchFamily="18" charset="0"/>
              </a:rPr>
              <a:t>(учащиеся самостоятельно формулируют цели урока по схеме «вспомнить →  узнать → научиться»);</a:t>
            </a:r>
          </a:p>
        </p:txBody>
      </p:sp>
      <p:sp>
        <p:nvSpPr>
          <p:cNvPr id="10246" name="Rectangle 6"/>
          <p:cNvSpPr>
            <a:spLocks noChangeArrowheads="1"/>
          </p:cNvSpPr>
          <p:nvPr/>
        </p:nvSpPr>
        <p:spPr bwMode="auto">
          <a:xfrm>
            <a:off x="6286500" y="1214438"/>
            <a:ext cx="2571750" cy="3857625"/>
          </a:xfrm>
          <a:prstGeom prst="rect">
            <a:avLst/>
          </a:prstGeom>
          <a:solidFill>
            <a:srgbClr val="4F917E"/>
          </a:solidFill>
          <a:ln w="25560">
            <a:solidFill>
              <a:srgbClr val="38695B"/>
            </a:solidFill>
            <a:miter lim="800000"/>
            <a:headEnd/>
            <a:tailEnd/>
          </a:ln>
        </p:spPr>
        <p:txBody>
          <a:bodyPr lIns="90000" tIns="46800" rIns="90000" bIns="46800"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a:solidFill>
                  <a:srgbClr val="FFCD3C"/>
                </a:solidFill>
                <a:latin typeface="Times New Roman" pitchFamily="18" charset="0"/>
              </a:rPr>
              <a:t>3.Осознание недостаточности имеющихся знаний</a:t>
            </a:r>
            <a:r>
              <a:rPr lang="ru-RU">
                <a:solidFill>
                  <a:srgbClr val="FFCD3C"/>
                </a:solidFill>
                <a:latin typeface="Times New Roman" pitchFamily="18" charset="0"/>
              </a:rPr>
              <a:t> </a:t>
            </a:r>
            <a:r>
              <a:rPr lang="ru-RU" b="1">
                <a:solidFill>
                  <a:srgbClr val="FFF0C2"/>
                </a:solidFill>
                <a:latin typeface="Times New Roman" pitchFamily="18" charset="0"/>
              </a:rPr>
              <a:t>(учитель способствует возникновению на уроке проблемной ситуации, в ходе анализа которой учащиеся понимают, что имеющихся знаний для ее решения недостаточно);</a:t>
            </a:r>
          </a:p>
        </p:txBody>
      </p:sp>
      <p:sp>
        <p:nvSpPr>
          <p:cNvPr id="10247" name="Rectangle 9"/>
          <p:cNvSpPr>
            <a:spLocks noChangeArrowheads="1"/>
          </p:cNvSpPr>
          <p:nvPr/>
        </p:nvSpPr>
        <p:spPr bwMode="auto">
          <a:xfrm>
            <a:off x="857250" y="4071938"/>
            <a:ext cx="2357438" cy="2500312"/>
          </a:xfrm>
          <a:prstGeom prst="rect">
            <a:avLst/>
          </a:prstGeom>
          <a:solidFill>
            <a:srgbClr val="4F917E"/>
          </a:solidFill>
          <a:ln w="25560">
            <a:solidFill>
              <a:srgbClr val="38695B"/>
            </a:solidFill>
            <a:miter lim="800000"/>
            <a:headEnd/>
            <a:tailEnd/>
          </a:ln>
        </p:spPr>
        <p:txBody>
          <a:bodyPr lIns="90000" tIns="46800" rIns="90000" bIns="46800"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a:solidFill>
                  <a:srgbClr val="FFCD3C"/>
                </a:solidFill>
                <a:latin typeface="Times New Roman" pitchFamily="18" charset="0"/>
              </a:rPr>
              <a:t>6. Рефлексия</a:t>
            </a:r>
            <a:r>
              <a:rPr lang="ru-RU">
                <a:solidFill>
                  <a:srgbClr val="FFCD3C"/>
                </a:solidFill>
                <a:latin typeface="Times New Roman" pitchFamily="18" charset="0"/>
              </a:rPr>
              <a:t> </a:t>
            </a:r>
            <a:r>
              <a:rPr lang="ru-RU" b="1">
                <a:solidFill>
                  <a:srgbClr val="FFF0C2"/>
                </a:solidFill>
                <a:latin typeface="Times New Roman" pitchFamily="18" charset="0"/>
              </a:rPr>
              <a:t>(осознание учеником и воспроизведение в речи того, что нового он узнал и чему научился на уроке).</a:t>
            </a:r>
          </a:p>
        </p:txBody>
      </p:sp>
      <p:sp>
        <p:nvSpPr>
          <p:cNvPr id="10248" name="Rectangle 8"/>
          <p:cNvSpPr>
            <a:spLocks noChangeArrowheads="1"/>
          </p:cNvSpPr>
          <p:nvPr/>
        </p:nvSpPr>
        <p:spPr bwMode="auto">
          <a:xfrm>
            <a:off x="3571875" y="4572000"/>
            <a:ext cx="2286000" cy="1500188"/>
          </a:xfrm>
          <a:prstGeom prst="rect">
            <a:avLst/>
          </a:prstGeom>
          <a:solidFill>
            <a:srgbClr val="4F917E"/>
          </a:solidFill>
          <a:ln w="25560">
            <a:solidFill>
              <a:srgbClr val="38695B"/>
            </a:solidFill>
            <a:miter lim="800000"/>
            <a:headEnd/>
            <a:tailEnd/>
          </a:ln>
        </p:spPr>
        <p:txBody>
          <a:bodyPr lIns="90000" tIns="46800" rIns="90000" bIns="46800"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a:solidFill>
                  <a:srgbClr val="FFCD3C"/>
                </a:solidFill>
                <a:latin typeface="Times New Roman" pitchFamily="18" charset="0"/>
              </a:rPr>
              <a:t>5.Взаимопроверка, взаимоконтроль;</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ru-RU" b="1">
              <a:solidFill>
                <a:srgbClr val="FFCD3C"/>
              </a:solidFill>
              <a:latin typeface="Times New Roman" pitchFamily="18" charset="0"/>
            </a:endParaRPr>
          </a:p>
        </p:txBody>
      </p:sp>
      <p:sp>
        <p:nvSpPr>
          <p:cNvPr id="10249" name="Rectangle 7"/>
          <p:cNvSpPr>
            <a:spLocks noChangeArrowheads="1"/>
          </p:cNvSpPr>
          <p:nvPr/>
        </p:nvSpPr>
        <p:spPr bwMode="auto">
          <a:xfrm>
            <a:off x="6357938" y="5357813"/>
            <a:ext cx="2500312" cy="1214437"/>
          </a:xfrm>
          <a:prstGeom prst="rect">
            <a:avLst/>
          </a:prstGeom>
          <a:solidFill>
            <a:srgbClr val="4F917E"/>
          </a:solidFill>
          <a:ln w="25560">
            <a:solidFill>
              <a:srgbClr val="38695B"/>
            </a:solidFill>
            <a:miter lim="800000"/>
            <a:headEnd/>
            <a:tailEnd/>
          </a:ln>
        </p:spPr>
        <p:txBody>
          <a:bodyPr lIns="90000" tIns="46800" rIns="90000" bIns="46800"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a:solidFill>
                  <a:srgbClr val="FFCD3C"/>
                </a:solidFill>
                <a:latin typeface="Times New Roman" pitchFamily="18" charset="0"/>
              </a:rPr>
              <a:t>4.Коммуникация</a:t>
            </a:r>
            <a:r>
              <a:rPr lang="ru-RU">
                <a:solidFill>
                  <a:srgbClr val="000000"/>
                </a:solidFill>
                <a:latin typeface="Times New Roman" pitchFamily="18" charset="0"/>
              </a:rPr>
              <a:t> </a:t>
            </a:r>
            <a:r>
              <a:rPr lang="ru-RU" b="1">
                <a:solidFill>
                  <a:srgbClr val="FFF0C2"/>
                </a:solidFill>
                <a:latin typeface="Times New Roman" pitchFamily="18" charset="0"/>
              </a:rPr>
              <a:t>(поиск  новых знаний  в паре, в группе);</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0"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11267" name="Прямоугольник 2"/>
          <p:cNvSpPr>
            <a:spLocks noChangeArrowheads="1"/>
          </p:cNvSpPr>
          <p:nvPr/>
        </p:nvSpPr>
        <p:spPr bwMode="auto">
          <a:xfrm>
            <a:off x="214313" y="285750"/>
            <a:ext cx="2071687" cy="6186488"/>
          </a:xfrm>
          <a:prstGeom prst="rect">
            <a:avLst/>
          </a:prstGeom>
          <a:noFill/>
          <a:ln w="9525">
            <a:noFill/>
            <a:miter lim="800000"/>
            <a:headEnd/>
            <a:tailEnd/>
          </a:ln>
        </p:spPr>
        <p:txBody>
          <a:bodyPr>
            <a:spAutoFit/>
          </a:bodyPr>
          <a:lstStyle/>
          <a:p>
            <a:pPr eaLnBrk="0" hangingPunct="0"/>
            <a:r>
              <a:rPr lang="ru-RU">
                <a:solidFill>
                  <a:srgbClr val="000000"/>
                </a:solidFill>
                <a:latin typeface="Times New Roman" pitchFamily="18" charset="0"/>
                <a:cs typeface="Times New Roman" pitchFamily="18" charset="0"/>
              </a:rPr>
              <a:t>В современных образовательных программах по технологии взят курс на повышение воспитательной и трудовой направленности содержания уроков труда, на которых закладываются основы политехнических знаний и умений, основы эстетической культуры, трудовой деятельности, представлений о дизайне.</a:t>
            </a:r>
            <a:endParaRPr lang="ru-RU">
              <a:latin typeface="Times New Roman" pitchFamily="18" charset="0"/>
              <a:cs typeface="Times New Roman" pitchFamily="18" charset="0"/>
            </a:endParaRPr>
          </a:p>
        </p:txBody>
      </p:sp>
      <p:sp>
        <p:nvSpPr>
          <p:cNvPr id="11268" name="Прямоугольник 3"/>
          <p:cNvSpPr>
            <a:spLocks noChangeArrowheads="1"/>
          </p:cNvSpPr>
          <p:nvPr/>
        </p:nvSpPr>
        <p:spPr bwMode="auto">
          <a:xfrm>
            <a:off x="5929313" y="357188"/>
            <a:ext cx="2928937" cy="5908675"/>
          </a:xfrm>
          <a:prstGeom prst="rect">
            <a:avLst/>
          </a:prstGeom>
          <a:noFill/>
          <a:ln w="9525">
            <a:noFill/>
            <a:miter lim="800000"/>
            <a:headEnd/>
            <a:tailEnd/>
          </a:ln>
        </p:spPr>
        <p:txBody>
          <a:bodyPr>
            <a:spAutoFit/>
          </a:bodyPr>
          <a:lstStyle/>
          <a:p>
            <a:pPr eaLnBrk="0" hangingPunct="0"/>
            <a:r>
              <a:rPr lang="ru-RU">
                <a:solidFill>
                  <a:srgbClr val="000000"/>
                </a:solidFill>
                <a:latin typeface="Times New Roman" pitchFamily="18" charset="0"/>
                <a:ea typeface="Calibri" pitchFamily="34" charset="0"/>
                <a:cs typeface="Times New Roman" pitchFamily="18" charset="0"/>
              </a:rPr>
              <a:t>Мы знаем, что в процессе практической работы школьников происходит  формирование трудовых умений. Поэтому на уроках труда я применяю методы, требующие активного участия самих учащихся в осмысливании трудовых действий, создание таких условий, при которых учащиеся могли бы включиться в деятельность по сравнению, анализу обсуждения. Ребята сами успешно организуются и у них появляется заинтересованность. В качестве метода я использую игровые моменты.</a:t>
            </a:r>
            <a:endParaRPr lang="ru-RU">
              <a:ea typeface="Calibri" pitchFamily="34" charset="0"/>
              <a:cs typeface="Times New Roman" pitchFamily="18" charset="0"/>
            </a:endParaRPr>
          </a:p>
        </p:txBody>
      </p:sp>
      <p:pic>
        <p:nvPicPr>
          <p:cNvPr id="11269" name="Picture 7" descr="E:\фото\новые\P1280275.JPG"/>
          <p:cNvPicPr>
            <a:picLocks noChangeAspect="1" noChangeArrowheads="1"/>
          </p:cNvPicPr>
          <p:nvPr/>
        </p:nvPicPr>
        <p:blipFill>
          <a:blip r:embed="rId3"/>
          <a:srcRect/>
          <a:stretch>
            <a:fillRect/>
          </a:stretch>
        </p:blipFill>
        <p:spPr bwMode="auto">
          <a:xfrm>
            <a:off x="2143125" y="357188"/>
            <a:ext cx="3857625" cy="62103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12291" name="Rectangle 1"/>
          <p:cNvSpPr>
            <a:spLocks noChangeArrowheads="1"/>
          </p:cNvSpPr>
          <p:nvPr/>
        </p:nvSpPr>
        <p:spPr bwMode="auto">
          <a:xfrm>
            <a:off x="214313" y="107950"/>
            <a:ext cx="3000375" cy="6554788"/>
          </a:xfrm>
          <a:prstGeom prst="rect">
            <a:avLst/>
          </a:prstGeom>
          <a:noFill/>
          <a:ln w="9525">
            <a:noFill/>
            <a:miter lim="800000"/>
            <a:headEnd/>
            <a:tailEnd/>
          </a:ln>
        </p:spPr>
        <p:txBody>
          <a:bodyPr anchor="ctr">
            <a:spAutoFit/>
          </a:bodyPr>
          <a:lstStyle/>
          <a:p>
            <a:pPr eaLnBrk="0" hangingPunct="0"/>
            <a:r>
              <a:rPr lang="ru-RU" sz="2000">
                <a:solidFill>
                  <a:srgbClr val="000000"/>
                </a:solidFill>
                <a:latin typeface="Times New Roman" pitchFamily="18" charset="0"/>
                <a:cs typeface="Times New Roman" pitchFamily="18" charset="0"/>
              </a:rPr>
              <a:t>Ручной труд является одним из наиболее любимых занятий ребенка.  Я  и мои коллеги отмечают, что на этих уроках дети проявляют большую заинтересованность в получении новых знаний и умений, как правило, хорошо успевают и, что особенно важно, меньше утомляются.</a:t>
            </a:r>
            <a:endParaRPr lang="ru-RU" sz="2000">
              <a:latin typeface="Times New Roman" pitchFamily="18" charset="0"/>
              <a:cs typeface="Times New Roman" pitchFamily="18" charset="0"/>
            </a:endParaRPr>
          </a:p>
          <a:p>
            <a:pPr eaLnBrk="0" hangingPunct="0"/>
            <a:r>
              <a:rPr lang="ru-RU" sz="2000">
                <a:solidFill>
                  <a:srgbClr val="000000"/>
                </a:solidFill>
                <a:latin typeface="Times New Roman" pitchFamily="18" charset="0"/>
                <a:cs typeface="Times New Roman" pitchFamily="18" charset="0"/>
              </a:rPr>
              <a:t>Ручной труд – конкретная деятельность, направленная на изготовление реального предмета, который можно использовать в играх, развлечениях, быту.</a:t>
            </a:r>
            <a:endParaRPr lang="ru-RU" sz="2000">
              <a:latin typeface="Times New Roman" pitchFamily="18" charset="0"/>
              <a:cs typeface="Times New Roman" pitchFamily="18" charset="0"/>
            </a:endParaRPr>
          </a:p>
        </p:txBody>
      </p:sp>
      <p:sp>
        <p:nvSpPr>
          <p:cNvPr id="12292" name="Rectangle 2"/>
          <p:cNvSpPr>
            <a:spLocks noChangeArrowheads="1"/>
          </p:cNvSpPr>
          <p:nvPr/>
        </p:nvSpPr>
        <p:spPr bwMode="auto">
          <a:xfrm>
            <a:off x="5786438" y="323850"/>
            <a:ext cx="3000375" cy="5940425"/>
          </a:xfrm>
          <a:prstGeom prst="rect">
            <a:avLst/>
          </a:prstGeom>
          <a:noFill/>
          <a:ln w="9525">
            <a:noFill/>
            <a:miter lim="800000"/>
            <a:headEnd/>
            <a:tailEnd/>
          </a:ln>
        </p:spPr>
        <p:txBody>
          <a:bodyPr anchor="ctr">
            <a:spAutoFit/>
          </a:bodyPr>
          <a:lstStyle/>
          <a:p>
            <a:pPr eaLnBrk="0" hangingPunct="0"/>
            <a:r>
              <a:rPr lang="ru-RU" sz="2000">
                <a:solidFill>
                  <a:srgbClr val="000000"/>
                </a:solidFill>
                <a:latin typeface="Times New Roman" pitchFamily="18" charset="0"/>
                <a:cs typeface="Times New Roman" pitchFamily="18" charset="0"/>
              </a:rPr>
              <a:t>Правильно организованный ручной труд в  школе, в семье дает детям учебные знания о качестве и возможностях различных материалов, способствует закреплению положительных эмоций, стимулирует желание трудиться, стремление овладеть особенностями технологического мастерства,  то есть подготавливает каждого ребенка к последующему этапу обучения технологии в средней и старшей школе.</a:t>
            </a:r>
            <a:endParaRPr lang="ru-RU" sz="2000">
              <a:latin typeface="Times New Roman" pitchFamily="18" charset="0"/>
              <a:cs typeface="Times New Roman" pitchFamily="18" charset="0"/>
            </a:endParaRPr>
          </a:p>
        </p:txBody>
      </p:sp>
      <p:pic>
        <p:nvPicPr>
          <p:cNvPr id="12293" name="Рисунок 6" descr="C:\Users\Алёна\Desktop\Новая папка\Новая папка (2)\IMG_6191.JPG"/>
          <p:cNvPicPr>
            <a:picLocks noChangeAspect="1" noChangeArrowheads="1"/>
          </p:cNvPicPr>
          <p:nvPr/>
        </p:nvPicPr>
        <p:blipFill>
          <a:blip r:embed="rId3"/>
          <a:srcRect/>
          <a:stretch>
            <a:fillRect/>
          </a:stretch>
        </p:blipFill>
        <p:spPr bwMode="auto">
          <a:xfrm>
            <a:off x="3143250" y="357188"/>
            <a:ext cx="2428875" cy="621506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20" descr="Рисунок1"/>
          <p:cNvPicPr>
            <a:picLocks noChangeAspect="1" noChangeArrowheads="1"/>
          </p:cNvPicPr>
          <p:nvPr/>
        </p:nvPicPr>
        <p:blipFill>
          <a:blip r:embed="rId3"/>
          <a:srcRect/>
          <a:stretch>
            <a:fillRect/>
          </a:stretch>
        </p:blipFill>
        <p:spPr bwMode="auto">
          <a:xfrm>
            <a:off x="0" y="-3175"/>
            <a:ext cx="9144000" cy="6861175"/>
          </a:xfrm>
          <a:prstGeom prst="rect">
            <a:avLst/>
          </a:prstGeom>
          <a:noFill/>
          <a:ln w="9525">
            <a:noFill/>
            <a:miter lim="800000"/>
            <a:headEnd/>
            <a:tailEnd/>
          </a:ln>
        </p:spPr>
      </p:pic>
      <p:sp>
        <p:nvSpPr>
          <p:cNvPr id="1028" name="Rectangle 1"/>
          <p:cNvSpPr>
            <a:spLocks noChangeArrowheads="1"/>
          </p:cNvSpPr>
          <p:nvPr/>
        </p:nvSpPr>
        <p:spPr bwMode="auto">
          <a:xfrm>
            <a:off x="142875" y="288925"/>
            <a:ext cx="2928938" cy="5938838"/>
          </a:xfrm>
          <a:prstGeom prst="rect">
            <a:avLst/>
          </a:prstGeom>
          <a:noFill/>
          <a:ln w="9525">
            <a:noFill/>
            <a:miter lim="800000"/>
            <a:headEnd/>
            <a:tailEnd/>
          </a:ln>
        </p:spPr>
        <p:txBody>
          <a:bodyPr anchor="ctr">
            <a:spAutoFit/>
          </a:bodyPr>
          <a:lstStyle/>
          <a:p>
            <a:pPr eaLnBrk="0" hangingPunct="0"/>
            <a:r>
              <a:rPr lang="ru-RU" sz="2000">
                <a:solidFill>
                  <a:srgbClr val="000000"/>
                </a:solidFill>
                <a:latin typeface="Times New Roman" pitchFamily="18" charset="0"/>
                <a:cs typeface="Times New Roman" pitchFamily="18" charset="0"/>
              </a:rPr>
              <a:t>Дети  имеют  право отбирать виды труда и объекты трудовой деятельности, которые им будут доступны. В начале каждого года,  ребята голосовали, чем бы они хотели заниматься, большинство ответило, что работать с бумагой, пластилином, и из предметов, которые мы выбрасываем.  Или просто напросто бросовый материал На диаграмме я показала, что выбрали ребята в  каждом классе.</a:t>
            </a:r>
            <a:endParaRPr lang="ru-RU" sz="2000">
              <a:latin typeface="Times New Roman" pitchFamily="18" charset="0"/>
              <a:cs typeface="Times New Roman" pitchFamily="18" charset="0"/>
            </a:endParaRPr>
          </a:p>
        </p:txBody>
      </p:sp>
      <p:graphicFrame>
        <p:nvGraphicFramePr>
          <p:cNvPr id="1026" name="Диаграмма 3"/>
          <p:cNvGraphicFramePr>
            <a:graphicFrameLocks/>
          </p:cNvGraphicFramePr>
          <p:nvPr/>
        </p:nvGraphicFramePr>
        <p:xfrm>
          <a:off x="3000375" y="642938"/>
          <a:ext cx="6000750" cy="5929312"/>
        </p:xfrm>
        <a:graphic>
          <a:graphicData uri="http://schemas.openxmlformats.org/presentationml/2006/ole">
            <p:oleObj spid="_x0000_s1026" r:id="rId4" imgW="6005080" imgH="5931922" progId="Excel.Sheet.8">
              <p:embed/>
            </p:oleObj>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13315" name="Rectangle 1"/>
          <p:cNvSpPr>
            <a:spLocks noChangeArrowheads="1"/>
          </p:cNvSpPr>
          <p:nvPr/>
        </p:nvSpPr>
        <p:spPr bwMode="auto">
          <a:xfrm>
            <a:off x="285750" y="1141413"/>
            <a:ext cx="8572500" cy="4400550"/>
          </a:xfrm>
          <a:prstGeom prst="rect">
            <a:avLst/>
          </a:prstGeom>
          <a:noFill/>
          <a:ln w="9525">
            <a:noFill/>
            <a:miter lim="800000"/>
            <a:headEnd/>
            <a:tailEnd/>
          </a:ln>
        </p:spPr>
        <p:txBody>
          <a:bodyPr anchor="ctr">
            <a:spAutoFit/>
          </a:bodyPr>
          <a:lstStyle/>
          <a:p>
            <a:pPr eaLnBrk="0" hangingPunct="0"/>
            <a:r>
              <a:rPr lang="ru-RU" sz="2000">
                <a:latin typeface="Times New Roman" pitchFamily="18" charset="0"/>
                <a:ea typeface="Calibri" pitchFamily="34" charset="0"/>
                <a:cs typeface="Times New Roman" pitchFamily="18" charset="0"/>
              </a:rPr>
              <a:t>Проанализировав всю ситуацию,  мы  решили изменить немного уроки, сначала, мы больше уделяем внимания поделкам из пластилина, ребята с интересом их выполняли, фантазировали, придумывали различные поделки сами, а это как раз способствовало развитию мелкой моторики рук. Потом мы стали заниматься с бумагой, различными видами аппликаций, а сейчас ребята  выполняют поделки из бросового материала. Конечно, мы выполняем работы и с другими материалами, но ребятам вот сейчас учась в 5классе, выполняют огромные работы, придумывают сами, что они хотят смастерить, делают это в групповой форме. Многие работы были отправлены на выставки, подарены родителям, друзьям,  в школу . На уроке у нас присутствуют фразы: </a:t>
            </a:r>
            <a:r>
              <a:rPr lang="ru-RU" sz="2000">
                <a:solidFill>
                  <a:srgbClr val="000000"/>
                </a:solidFill>
                <a:latin typeface="Times New Roman" pitchFamily="18" charset="0"/>
                <a:ea typeface="Calibri" pitchFamily="34" charset="0"/>
                <a:cs typeface="Times New Roman" pitchFamily="18" charset="0"/>
              </a:rPr>
              <a:t>«Догадался!» «Хочу сказать!» «Нужна помощь!    «Могу помочь!» </a:t>
            </a:r>
            <a:endParaRPr lang="ru-RU" sz="2000">
              <a:latin typeface="Times New Roman" pitchFamily="18" charset="0"/>
              <a:ea typeface="Calibri" pitchFamily="34" charset="0"/>
              <a:cs typeface="Times New Roman" pitchFamily="18" charset="0"/>
            </a:endParaRPr>
          </a:p>
          <a:p>
            <a:pPr eaLnBrk="0" hangingPunct="0"/>
            <a:r>
              <a:rPr lang="ru-RU" sz="2000">
                <a:solidFill>
                  <a:srgbClr val="000000"/>
                </a:solidFill>
                <a:latin typeface="Times New Roman" pitchFamily="18" charset="0"/>
                <a:ea typeface="Calibri" pitchFamily="34" charset="0"/>
                <a:cs typeface="Times New Roman" pitchFamily="18" charset="0"/>
              </a:rPr>
              <a:t>Работаем под девизом: «Одна пчела  немного меда принесет»</a:t>
            </a:r>
            <a:endParaRPr lang="ru-RU" sz="2000">
              <a:latin typeface="Times New Roman" pitchFamily="18" charset="0"/>
              <a:ea typeface="Calibri" pitchFamily="34" charset="0"/>
              <a:cs typeface="Times New Roman" pitchFamily="18" charset="0"/>
            </a:endParaRPr>
          </a:p>
          <a:p>
            <a:pPr eaLnBrk="0" hangingPunct="0"/>
            <a:r>
              <a:rPr lang="ru-RU" sz="2000">
                <a:latin typeface="Times New Roman" pitchFamily="18" charset="0"/>
                <a:ea typeface="Calibri" pitchFamily="34" charset="0"/>
                <a:cs typeface="Times New Roman" pitchFamily="18" charset="0"/>
              </a:rPr>
              <a:t>Сейчас у ребят задумка, выполнить из стаканчиков новый персонаж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14339" name="Rectangle 1"/>
          <p:cNvSpPr>
            <a:spLocks noChangeArrowheads="1"/>
          </p:cNvSpPr>
          <p:nvPr/>
        </p:nvSpPr>
        <p:spPr bwMode="auto">
          <a:xfrm>
            <a:off x="214313" y="481013"/>
            <a:ext cx="2786062" cy="5940425"/>
          </a:xfrm>
          <a:prstGeom prst="rect">
            <a:avLst/>
          </a:prstGeom>
          <a:noFill/>
          <a:ln w="9525">
            <a:noFill/>
            <a:miter lim="800000"/>
            <a:headEnd/>
            <a:tailEnd/>
          </a:ln>
        </p:spPr>
        <p:txBody>
          <a:bodyPr anchor="ctr">
            <a:spAutoFit/>
          </a:bodyPr>
          <a:lstStyle/>
          <a:p>
            <a:pPr eaLnBrk="0" hangingPunct="0"/>
            <a:r>
              <a:rPr lang="ru-RU" sz="2000">
                <a:solidFill>
                  <a:srgbClr val="000000"/>
                </a:solidFill>
                <a:latin typeface="Times New Roman" pitchFamily="18" charset="0"/>
                <a:cs typeface="Times New Roman" pitchFamily="18" charset="0"/>
              </a:rPr>
              <a:t>Обычно учителя ,  выделяют школьников, которые быстро и качественно выполняют задания, проявляют техническую смекалку. Но будущим труженикам необходимы и такие не менее важные качества, как исполнительность, старательность, самостоятельность, организованность, настойчивость. Надо находить возможность поощрять усилия к их совершенствованию.</a:t>
            </a:r>
            <a:endParaRPr lang="ru-RU" sz="2000">
              <a:latin typeface="Times New Roman" pitchFamily="18" charset="0"/>
              <a:cs typeface="Times New Roman" pitchFamily="18" charset="0"/>
            </a:endParaRPr>
          </a:p>
        </p:txBody>
      </p:sp>
      <p:sp>
        <p:nvSpPr>
          <p:cNvPr id="14340" name="Прямоугольник 3"/>
          <p:cNvSpPr>
            <a:spLocks noChangeArrowheads="1"/>
          </p:cNvSpPr>
          <p:nvPr/>
        </p:nvSpPr>
        <p:spPr bwMode="auto">
          <a:xfrm>
            <a:off x="3143250" y="500063"/>
            <a:ext cx="2000250" cy="5016500"/>
          </a:xfrm>
          <a:prstGeom prst="rect">
            <a:avLst/>
          </a:prstGeom>
          <a:noFill/>
          <a:ln w="9525">
            <a:noFill/>
            <a:miter lim="800000"/>
            <a:headEnd/>
            <a:tailEnd/>
          </a:ln>
        </p:spPr>
        <p:txBody>
          <a:bodyPr>
            <a:spAutoFit/>
          </a:bodyPr>
          <a:lstStyle/>
          <a:p>
            <a:r>
              <a:rPr lang="ru-RU" sz="2000">
                <a:latin typeface="Times New Roman" pitchFamily="18" charset="0"/>
                <a:cs typeface="Times New Roman" pitchFamily="18" charset="0"/>
              </a:rPr>
              <a:t>Поэтому, иногда оцениваем ребят всем классом и ребята выбрали такие  как бы девизы, за что они оценивают работу своих товарищей «За качество продукции», «За настойчивость в труде», «За лучшую организацию труда» </a:t>
            </a:r>
          </a:p>
        </p:txBody>
      </p:sp>
      <p:sp>
        <p:nvSpPr>
          <p:cNvPr id="14341" name="Rectangle 2"/>
          <p:cNvSpPr>
            <a:spLocks noChangeArrowheads="1"/>
          </p:cNvSpPr>
          <p:nvPr/>
        </p:nvSpPr>
        <p:spPr bwMode="auto">
          <a:xfrm>
            <a:off x="5214938" y="195263"/>
            <a:ext cx="3643312" cy="6248400"/>
          </a:xfrm>
          <a:prstGeom prst="rect">
            <a:avLst/>
          </a:prstGeom>
          <a:noFill/>
          <a:ln w="9525">
            <a:noFill/>
            <a:miter lim="800000"/>
            <a:headEnd/>
            <a:tailEnd/>
          </a:ln>
        </p:spPr>
        <p:txBody>
          <a:bodyPr anchor="ctr">
            <a:spAutoFit/>
          </a:bodyPr>
          <a:lstStyle/>
          <a:p>
            <a:pPr eaLnBrk="0" hangingPunct="0"/>
            <a:r>
              <a:rPr lang="ru-RU" sz="1400">
                <a:solidFill>
                  <a:srgbClr val="000000"/>
                </a:solidFill>
                <a:cs typeface="Times New Roman" pitchFamily="18" charset="0"/>
              </a:rPr>
              <a:t> </a:t>
            </a:r>
            <a:r>
              <a:rPr lang="ru-RU" sz="2000">
                <a:solidFill>
                  <a:srgbClr val="000000"/>
                </a:solidFill>
                <a:latin typeface="Times New Roman" pitchFamily="18" charset="0"/>
                <a:cs typeface="Times New Roman" pitchFamily="18" charset="0"/>
              </a:rPr>
              <a:t>      Поощрение положительной отметкой – наиболее часто применяемый учителями прием. Он, безусловно, является наиболее важным. Однако, используя его, надо учитывать не только качество изделия, но и прилежность и аккуратность в работе, соблюдение правил техники безопасности и др. Отметка только тогда обладает стимулирующим воздействием и вызывает положительные эмоции, когда ученик воспринимает свою работу как деятельность, потребовавшую от него значительных умственных и физических усилий.</a:t>
            </a:r>
            <a:endParaRPr lang="ru-RU" sz="200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16387" name="Rectangle 1"/>
          <p:cNvSpPr>
            <a:spLocks noChangeArrowheads="1"/>
          </p:cNvSpPr>
          <p:nvPr/>
        </p:nvSpPr>
        <p:spPr bwMode="auto">
          <a:xfrm>
            <a:off x="714375" y="450850"/>
            <a:ext cx="7572375" cy="400050"/>
          </a:xfrm>
          <a:prstGeom prst="rect">
            <a:avLst/>
          </a:prstGeom>
          <a:noFill/>
          <a:ln w="9525">
            <a:noFill/>
            <a:miter lim="800000"/>
            <a:headEnd/>
            <a:tailEnd/>
          </a:ln>
        </p:spPr>
        <p:txBody>
          <a:bodyPr anchor="ctr">
            <a:spAutoFit/>
          </a:bodyPr>
          <a:lstStyle/>
          <a:p>
            <a:pPr eaLnBrk="0" hangingPunct="0"/>
            <a:r>
              <a:rPr lang="ru-RU" sz="2000">
                <a:latin typeface="Times New Roman" pitchFamily="18" charset="0"/>
                <a:ea typeface="Calibri" pitchFamily="34" charset="0"/>
                <a:cs typeface="Times New Roman" pitchFamily="18" charset="0"/>
              </a:rPr>
              <a:t>Вот некоторые работы, которые мы делали с детьми. </a:t>
            </a:r>
            <a:endParaRPr lang="ru-RU" sz="2000">
              <a:ea typeface="Calibri" pitchFamily="34" charset="0"/>
              <a:cs typeface="Times New Roman" pitchFamily="18" charset="0"/>
            </a:endParaRPr>
          </a:p>
        </p:txBody>
      </p:sp>
      <p:pic>
        <p:nvPicPr>
          <p:cNvPr id="16388" name="Picture 7" descr="E:\фото\новые\PC020026.JPG"/>
          <p:cNvPicPr>
            <a:picLocks noChangeAspect="1" noChangeArrowheads="1"/>
          </p:cNvPicPr>
          <p:nvPr/>
        </p:nvPicPr>
        <p:blipFill>
          <a:blip r:embed="rId3"/>
          <a:srcRect/>
          <a:stretch>
            <a:fillRect/>
          </a:stretch>
        </p:blipFill>
        <p:spPr bwMode="auto">
          <a:xfrm>
            <a:off x="714375" y="1022350"/>
            <a:ext cx="7780338" cy="58356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17411" name="Picture 2" descr="C:\Documents and Settings\Владелец\Рабочий стол\IMG_7039.JPG"/>
          <p:cNvPicPr>
            <a:picLocks noChangeAspect="1" noChangeArrowheads="1"/>
          </p:cNvPicPr>
          <p:nvPr/>
        </p:nvPicPr>
        <p:blipFill>
          <a:blip r:embed="rId3"/>
          <a:srcRect/>
          <a:stretch>
            <a:fillRect/>
          </a:stretch>
        </p:blipFill>
        <p:spPr bwMode="auto">
          <a:xfrm>
            <a:off x="214313" y="214313"/>
            <a:ext cx="8929687" cy="6357937"/>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p:spPr>
        <p:txBody>
          <a:bodyPr/>
          <a:lstStyle/>
          <a:p>
            <a:r>
              <a:rPr lang="ru-RU" b="1" dirty="0" smtClean="0"/>
              <a:t>Содержание образования.</a:t>
            </a:r>
            <a:endParaRPr lang="ru-RU" dirty="0"/>
          </a:p>
        </p:txBody>
      </p:sp>
      <p:sp>
        <p:nvSpPr>
          <p:cNvPr id="3" name="Содержимое 2"/>
          <p:cNvSpPr>
            <a:spLocks noGrp="1"/>
          </p:cNvSpPr>
          <p:nvPr>
            <p:ph sz="quarter" idx="1"/>
          </p:nvPr>
        </p:nvSpPr>
        <p:spPr>
          <a:gradFill flip="none" rotWithShape="1">
            <a:gsLst>
              <a:gs pos="0">
                <a:schemeClr val="accent2">
                  <a:lumMod val="50000"/>
                  <a:tint val="66000"/>
                  <a:satMod val="160000"/>
                </a:schemeClr>
              </a:gs>
              <a:gs pos="50000">
                <a:schemeClr val="accent2">
                  <a:lumMod val="50000"/>
                  <a:tint val="44500"/>
                  <a:satMod val="160000"/>
                </a:schemeClr>
              </a:gs>
              <a:gs pos="100000">
                <a:schemeClr val="accent2">
                  <a:lumMod val="50000"/>
                  <a:tint val="23500"/>
                  <a:satMod val="160000"/>
                </a:schemeClr>
              </a:gs>
            </a:gsLst>
            <a:path path="circle">
              <a:fillToRect l="50000" t="50000" r="50000" b="50000"/>
            </a:path>
            <a:tileRect/>
          </a:gradFill>
        </p:spPr>
        <p:txBody>
          <a:bodyPr>
            <a:normAutofit lnSpcReduction="10000"/>
          </a:bodyPr>
          <a:lstStyle/>
          <a:p>
            <a:r>
              <a:rPr lang="ru-RU" dirty="0" smtClean="0"/>
              <a:t>    </a:t>
            </a:r>
            <a:r>
              <a:rPr lang="ru-RU" sz="3000" dirty="0" smtClean="0"/>
              <a:t>«Содержание образования — это система научных знаний, умений и навыков, овладение которыми обеспечивает всестороннее развитие умственных и физических способностей школьников, формирование их мировоззрения, морали и поведения, подготовку к общественной жизни и труду»</a:t>
            </a:r>
          </a:p>
          <a:p>
            <a:r>
              <a:rPr lang="ru-RU" sz="3000" dirty="0" smtClean="0"/>
              <a:t>                                                           Ю. К. </a:t>
            </a:r>
            <a:r>
              <a:rPr lang="ru-RU" sz="3000" dirty="0" err="1" smtClean="0"/>
              <a:t>Бабанский</a:t>
            </a:r>
            <a:endParaRPr lang="ru-RU" sz="3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24579" name="Rectangle 1"/>
          <p:cNvSpPr>
            <a:spLocks noChangeArrowheads="1"/>
          </p:cNvSpPr>
          <p:nvPr/>
        </p:nvSpPr>
        <p:spPr bwMode="auto">
          <a:xfrm>
            <a:off x="428625" y="303213"/>
            <a:ext cx="4572000" cy="5940425"/>
          </a:xfrm>
          <a:prstGeom prst="rect">
            <a:avLst/>
          </a:prstGeom>
          <a:noFill/>
          <a:ln w="9525">
            <a:noFill/>
            <a:miter lim="800000"/>
            <a:headEnd/>
            <a:tailEnd/>
          </a:ln>
        </p:spPr>
        <p:txBody>
          <a:bodyPr anchor="ctr">
            <a:spAutoFit/>
          </a:bodyPr>
          <a:lstStyle/>
          <a:p>
            <a:pPr eaLnBrk="0" hangingPunct="0"/>
            <a:r>
              <a:rPr lang="ru-RU" sz="2000">
                <a:latin typeface="Times New Roman" pitchFamily="18" charset="0"/>
                <a:ea typeface="Calibri" pitchFamily="34" charset="0"/>
                <a:cs typeface="Times New Roman" pitchFamily="18" charset="0"/>
              </a:rPr>
              <a:t>Сейчас мы с детьми делаем работы, из пробок и стаканчиков. Пробка от пластиковой бутылки хороша тем, что отлично подходит для декупажа, ее можно покрыть гелем, блестящим спреем, блестками или глиттерами. Преимуществом пластиковых пробок для поделок является их одинаковость. Они отлично закрепляются и прикрепляются друг к другу. Пластиковые пробки легко приклеиваются друг к другу суперклеем или клеем «Момент».</a:t>
            </a:r>
            <a:br>
              <a:rPr lang="ru-RU" sz="2000">
                <a:latin typeface="Times New Roman" pitchFamily="18" charset="0"/>
                <a:ea typeface="Calibri" pitchFamily="34" charset="0"/>
                <a:cs typeface="Times New Roman" pitchFamily="18" charset="0"/>
              </a:rPr>
            </a:br>
            <a:r>
              <a:rPr lang="ru-RU" sz="2000">
                <a:latin typeface="Times New Roman" pitchFamily="18" charset="0"/>
                <a:ea typeface="Calibri" pitchFamily="34" charset="0"/>
                <a:cs typeface="Times New Roman" pitchFamily="18" charset="0"/>
              </a:rPr>
              <a:t>Пробка от пластиковой бутылки может послужить основой для </a:t>
            </a:r>
            <a:r>
              <a:rPr lang="ru-RU" sz="2000">
                <a:latin typeface="Times New Roman" pitchFamily="18" charset="0"/>
                <a:ea typeface="Calibri" pitchFamily="34" charset="0"/>
                <a:cs typeface="Times New Roman" pitchFamily="18" charset="0"/>
                <a:hlinkClick r:id="rId3"/>
              </a:rPr>
              <a:t>прекрасных украшений — колье, браслетов и серег</a:t>
            </a:r>
            <a:r>
              <a:rPr lang="ru-RU" sz="2000">
                <a:latin typeface="Times New Roman" pitchFamily="18" charset="0"/>
                <a:ea typeface="Calibri" pitchFamily="34" charset="0"/>
                <a:cs typeface="Times New Roman" pitchFamily="18" charset="0"/>
              </a:rPr>
              <a:t>. Кроме того, крышками </a:t>
            </a:r>
            <a:r>
              <a:rPr lang="ru-RU" sz="2000">
                <a:latin typeface="Times New Roman" pitchFamily="18" charset="0"/>
                <a:ea typeface="Calibri" pitchFamily="34" charset="0"/>
                <a:cs typeface="Times New Roman" pitchFamily="18" charset="0"/>
                <a:hlinkClick r:id="rId4"/>
              </a:rPr>
              <a:t>можно выложить мозаику</a:t>
            </a:r>
            <a:r>
              <a:rPr lang="ru-RU" sz="2000">
                <a:latin typeface="Times New Roman" pitchFamily="18" charset="0"/>
                <a:ea typeface="Calibri" pitchFamily="34" charset="0"/>
                <a:cs typeface="Times New Roman" pitchFamily="18" charset="0"/>
              </a:rPr>
              <a:t> или украсить детский рюкзак.</a:t>
            </a:r>
          </a:p>
        </p:txBody>
      </p:sp>
      <p:pic>
        <p:nvPicPr>
          <p:cNvPr id="24580" name="Рисунок 3" descr="C:\Users\Алёна\Desktop\Новая папка (2)\IMG_6640.JPG"/>
          <p:cNvPicPr>
            <a:picLocks noChangeAspect="1" noChangeArrowheads="1"/>
          </p:cNvPicPr>
          <p:nvPr/>
        </p:nvPicPr>
        <p:blipFill>
          <a:blip r:embed="rId5"/>
          <a:srcRect/>
          <a:stretch>
            <a:fillRect/>
          </a:stretch>
        </p:blipFill>
        <p:spPr bwMode="auto">
          <a:xfrm>
            <a:off x="5000625" y="458788"/>
            <a:ext cx="4000500" cy="594042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18435" name="Picture 5" descr="E:\фото\Новая папка\P2270049.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19459" name="Рисунок 2" descr="C:\Users\Алёна\Desktop\Новая папка 4\IMG_1710.jpg"/>
          <p:cNvPicPr>
            <a:picLocks noChangeAspect="1" noChangeArrowheads="1"/>
          </p:cNvPicPr>
          <p:nvPr/>
        </p:nvPicPr>
        <p:blipFill>
          <a:blip r:embed="rId3"/>
          <a:srcRect/>
          <a:stretch>
            <a:fillRect/>
          </a:stretch>
        </p:blipFill>
        <p:spPr bwMode="auto">
          <a:xfrm>
            <a:off x="214313" y="214313"/>
            <a:ext cx="4214812" cy="6357937"/>
          </a:xfrm>
          <a:prstGeom prst="rect">
            <a:avLst/>
          </a:prstGeom>
          <a:noFill/>
          <a:ln w="9525">
            <a:noFill/>
            <a:miter lim="800000"/>
            <a:headEnd/>
            <a:tailEnd/>
          </a:ln>
        </p:spPr>
      </p:pic>
      <p:pic>
        <p:nvPicPr>
          <p:cNvPr id="19460" name="Рисунок 3" descr="C:\Users\Алёна\Desktop\Новая папка 4\IMG_1726.jpg"/>
          <p:cNvPicPr>
            <a:picLocks noChangeAspect="1" noChangeArrowheads="1"/>
          </p:cNvPicPr>
          <p:nvPr/>
        </p:nvPicPr>
        <p:blipFill>
          <a:blip r:embed="rId4"/>
          <a:srcRect/>
          <a:stretch>
            <a:fillRect/>
          </a:stretch>
        </p:blipFill>
        <p:spPr bwMode="auto">
          <a:xfrm>
            <a:off x="4572000" y="214313"/>
            <a:ext cx="4398963" cy="635793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20483" name="Picture 5" descr="E:\фото\18.03.2015\P3160169.JPG"/>
          <p:cNvPicPr>
            <a:picLocks noChangeAspect="1" noChangeArrowheads="1"/>
          </p:cNvPicPr>
          <p:nvPr/>
        </p:nvPicPr>
        <p:blipFill>
          <a:blip r:embed="rId3"/>
          <a:srcRect/>
          <a:stretch>
            <a:fillRect/>
          </a:stretch>
        </p:blipFill>
        <p:spPr bwMode="auto">
          <a:xfrm>
            <a:off x="-136525" y="0"/>
            <a:ext cx="9280525" cy="6961188"/>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21507" name="Picture 7" descr="E:\фото\новые\PC03004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22531" name="Picture 5" descr="E:\фото\новые\PC030030.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0"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23555" name="Рисунок 2" descr="C:\Users\Алёна\Desktop\Новая папка 4\IMG_2383.jpg"/>
          <p:cNvPicPr>
            <a:picLocks noChangeAspect="1" noChangeArrowheads="1"/>
          </p:cNvPicPr>
          <p:nvPr/>
        </p:nvPicPr>
        <p:blipFill>
          <a:blip r:embed="rId3"/>
          <a:srcRect/>
          <a:stretch>
            <a:fillRect/>
          </a:stretch>
        </p:blipFill>
        <p:spPr bwMode="auto">
          <a:xfrm>
            <a:off x="214313" y="428625"/>
            <a:ext cx="4113212" cy="5929313"/>
          </a:xfrm>
          <a:prstGeom prst="rect">
            <a:avLst/>
          </a:prstGeom>
          <a:noFill/>
          <a:ln w="9525">
            <a:noFill/>
            <a:miter lim="800000"/>
            <a:headEnd/>
            <a:tailEnd/>
          </a:ln>
        </p:spPr>
      </p:pic>
      <p:pic>
        <p:nvPicPr>
          <p:cNvPr id="23556" name="Рисунок 3" descr="C:\Users\Алёна\Desktop\Новая папка 4\IMG_2382.jpg"/>
          <p:cNvPicPr>
            <a:picLocks noChangeAspect="1" noChangeArrowheads="1"/>
          </p:cNvPicPr>
          <p:nvPr/>
        </p:nvPicPr>
        <p:blipFill>
          <a:blip r:embed="rId4"/>
          <a:srcRect/>
          <a:stretch>
            <a:fillRect/>
          </a:stretch>
        </p:blipFill>
        <p:spPr bwMode="auto">
          <a:xfrm>
            <a:off x="4714875" y="428625"/>
            <a:ext cx="4098925" cy="594042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26627" name="Прямоугольник 2"/>
          <p:cNvSpPr>
            <a:spLocks noChangeArrowheads="1"/>
          </p:cNvSpPr>
          <p:nvPr/>
        </p:nvSpPr>
        <p:spPr bwMode="auto">
          <a:xfrm>
            <a:off x="285750" y="0"/>
            <a:ext cx="8643938" cy="646113"/>
          </a:xfrm>
          <a:prstGeom prst="rect">
            <a:avLst/>
          </a:prstGeom>
          <a:noFill/>
          <a:ln w="9525">
            <a:noFill/>
            <a:miter lim="800000"/>
            <a:headEnd/>
            <a:tailEnd/>
          </a:ln>
        </p:spPr>
        <p:txBody>
          <a:bodyPr>
            <a:spAutoFit/>
          </a:bodyPr>
          <a:lstStyle/>
          <a:p>
            <a:pPr algn="ctr"/>
            <a:r>
              <a:rPr lang="ru-RU">
                <a:solidFill>
                  <a:srgbClr val="404040"/>
                </a:solidFill>
                <a:latin typeface="Constantia" pitchFamily="18" charset="0"/>
              </a:rPr>
              <a:t> </a:t>
            </a:r>
          </a:p>
          <a:p>
            <a:pPr algn="ctr"/>
            <a:r>
              <a:rPr lang="ru-RU">
                <a:solidFill>
                  <a:srgbClr val="404040"/>
                </a:solidFill>
                <a:latin typeface="Constantia" pitchFamily="18" charset="0"/>
              </a:rPr>
              <a:t>«Филиал МБОУ Луганской СОШ в с. Бобрик»</a:t>
            </a:r>
          </a:p>
        </p:txBody>
      </p:sp>
      <p:sp>
        <p:nvSpPr>
          <p:cNvPr id="26628" name="Rectangle 1"/>
          <p:cNvSpPr>
            <a:spLocks noChangeArrowheads="1"/>
          </p:cNvSpPr>
          <p:nvPr/>
        </p:nvSpPr>
        <p:spPr bwMode="auto">
          <a:xfrm>
            <a:off x="2214563" y="2168525"/>
            <a:ext cx="4000500" cy="523875"/>
          </a:xfrm>
          <a:prstGeom prst="rect">
            <a:avLst/>
          </a:prstGeom>
          <a:noFill/>
          <a:ln w="9525">
            <a:noFill/>
            <a:miter lim="800000"/>
            <a:headEnd/>
            <a:tailEnd/>
          </a:ln>
        </p:spPr>
        <p:txBody>
          <a:bodyPr anchor="ctr">
            <a:spAutoFit/>
          </a:bodyPr>
          <a:lstStyle/>
          <a:p>
            <a:pPr eaLnBrk="0" hangingPunct="0"/>
            <a:endParaRPr lang="ru-RU" sz="2800"/>
          </a:p>
        </p:txBody>
      </p:sp>
      <p:sp>
        <p:nvSpPr>
          <p:cNvPr id="5" name="Прямоугольник 4"/>
          <p:cNvSpPr/>
          <p:nvPr/>
        </p:nvSpPr>
        <p:spPr>
          <a:xfrm>
            <a:off x="357158" y="1500174"/>
            <a:ext cx="8072494" cy="175432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Calibri" pitchFamily="34" charset="0"/>
                <a:cs typeface="Times New Roman" pitchFamily="18" charset="0"/>
              </a:rPr>
              <a:t>Поделки из бросового материала</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6630" name="Rectangle 2"/>
          <p:cNvSpPr>
            <a:spLocks noChangeArrowheads="1"/>
          </p:cNvSpPr>
          <p:nvPr/>
        </p:nvSpPr>
        <p:spPr bwMode="auto">
          <a:xfrm>
            <a:off x="5072063" y="5316538"/>
            <a:ext cx="3643312" cy="400050"/>
          </a:xfrm>
          <a:prstGeom prst="rect">
            <a:avLst/>
          </a:prstGeom>
          <a:noFill/>
          <a:ln w="9525">
            <a:noFill/>
            <a:miter lim="800000"/>
            <a:headEnd/>
            <a:tailEnd/>
          </a:ln>
        </p:spPr>
        <p:txBody>
          <a:bodyPr anchor="ctr">
            <a:spAutoFit/>
          </a:bodyPr>
          <a:lstStyle/>
          <a:p>
            <a:pPr eaLnBrk="0" hangingPunct="0"/>
            <a:endParaRPr lang="ru-RU" sz="2000">
              <a:latin typeface="Times New Roman" pitchFamily="18" charset="0"/>
              <a:cs typeface="Times New Roman" pitchFamily="18" charset="0"/>
            </a:endParaRPr>
          </a:p>
        </p:txBody>
      </p:sp>
      <p:sp>
        <p:nvSpPr>
          <p:cNvPr id="7" name="Прямоугольник 6"/>
          <p:cNvSpPr/>
          <p:nvPr/>
        </p:nvSpPr>
        <p:spPr>
          <a:xfrm>
            <a:off x="4214810" y="3857628"/>
            <a:ext cx="4357718" cy="1631216"/>
          </a:xfrm>
          <a:prstGeom prst="rect">
            <a:avLst/>
          </a:prstGeom>
          <a:noFill/>
        </p:spPr>
        <p:txBody>
          <a:bodyPr>
            <a:spAutoFit/>
          </a:bodyPr>
          <a:lstStyle/>
          <a:p>
            <a:pPr algn="ctr" eaLnBrk="0" hangingPunct="0">
              <a:defRPr/>
            </a:pPr>
            <a:r>
              <a:rPr lang="ru-RU"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ea typeface="Calibri" pitchFamily="34" charset="0"/>
                <a:cs typeface="Times New Roman" pitchFamily="18" charset="0"/>
              </a:rPr>
              <a:t>Выполнили ученики </a:t>
            </a:r>
          </a:p>
          <a:p>
            <a:pPr algn="ctr" eaLnBrk="0" hangingPunct="0">
              <a:defRPr/>
            </a:pPr>
            <a:r>
              <a:rPr lang="ru-RU"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ea typeface="Calibri" pitchFamily="34" charset="0"/>
                <a:cs typeface="Times New Roman" pitchFamily="18" charset="0"/>
              </a:rPr>
              <a:t>Филиала мбоу луганской сош в с. Бобрик</a:t>
            </a:r>
          </a:p>
          <a:p>
            <a:pPr algn="ctr" eaLnBrk="0" hangingPunct="0">
              <a:defRPr/>
            </a:pPr>
            <a:r>
              <a:rPr lang="ru-RU"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ea typeface="Calibri" pitchFamily="34" charset="0"/>
                <a:cs typeface="Times New Roman" pitchFamily="18" charset="0"/>
              </a:rPr>
              <a:t>Руководитель – учитель технологии гречихина г. н.</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0" descr="Рисунок1"/>
          <p:cNvPicPr>
            <a:picLocks noChangeAspect="1" noChangeArrowheads="1"/>
          </p:cNvPicPr>
          <p:nvPr/>
        </p:nvPicPr>
        <p:blipFill>
          <a:blip r:embed="rId3"/>
          <a:srcRect/>
          <a:stretch>
            <a:fillRect/>
          </a:stretch>
        </p:blipFill>
        <p:spPr bwMode="auto">
          <a:xfrm>
            <a:off x="0" y="-3175"/>
            <a:ext cx="9144000" cy="6861175"/>
          </a:xfrm>
          <a:prstGeom prst="rect">
            <a:avLst/>
          </a:prstGeom>
          <a:noFill/>
          <a:ln w="9525">
            <a:noFill/>
            <a:miter lim="800000"/>
            <a:headEnd/>
            <a:tailEnd/>
          </a:ln>
        </p:spPr>
      </p:pic>
      <p:sp>
        <p:nvSpPr>
          <p:cNvPr id="28675" name="Text Box 18"/>
          <p:cNvSpPr txBox="1">
            <a:spLocks noChangeArrowheads="1"/>
          </p:cNvSpPr>
          <p:nvPr/>
        </p:nvSpPr>
        <p:spPr bwMode="auto">
          <a:xfrm>
            <a:off x="2843213" y="333375"/>
            <a:ext cx="2952750" cy="701675"/>
          </a:xfrm>
          <a:prstGeom prst="rect">
            <a:avLst/>
          </a:prstGeom>
          <a:noFill/>
          <a:ln w="9525">
            <a:noFill/>
            <a:miter lim="800000"/>
            <a:headEnd/>
            <a:tailEnd/>
          </a:ln>
        </p:spPr>
        <p:txBody>
          <a:bodyPr>
            <a:spAutoFit/>
          </a:bodyPr>
          <a:lstStyle/>
          <a:p>
            <a:pPr algn="ctr">
              <a:spcBef>
                <a:spcPct val="50000"/>
              </a:spcBef>
            </a:pPr>
            <a:r>
              <a:rPr lang="ru-RU" sz="4000" b="1">
                <a:solidFill>
                  <a:srgbClr val="FF0000"/>
                </a:solidFill>
                <a:latin typeface="Times New Roman" pitchFamily="18" charset="0"/>
              </a:rPr>
              <a:t>Выбор идеи</a:t>
            </a:r>
          </a:p>
        </p:txBody>
      </p:sp>
      <p:pic>
        <p:nvPicPr>
          <p:cNvPr id="28676" name="Picture 19" descr="dqxhuxlktxhbdpoh"/>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276600" y="3429000"/>
            <a:ext cx="2665413" cy="2444750"/>
          </a:xfrm>
          <a:prstGeom prst="rect">
            <a:avLst/>
          </a:prstGeom>
          <a:noFill/>
          <a:ln w="9525">
            <a:noFill/>
            <a:miter lim="800000"/>
            <a:headEnd/>
            <a:tailEnd/>
          </a:ln>
        </p:spPr>
      </p:pic>
      <p:sp>
        <p:nvSpPr>
          <p:cNvPr id="28677" name="AutoShape 22"/>
          <p:cNvSpPr>
            <a:spLocks noChangeArrowheads="1"/>
          </p:cNvSpPr>
          <p:nvPr/>
        </p:nvSpPr>
        <p:spPr bwMode="auto">
          <a:xfrm>
            <a:off x="827088" y="1773238"/>
            <a:ext cx="1944687" cy="1143000"/>
          </a:xfrm>
          <a:prstGeom prst="cloudCallout">
            <a:avLst>
              <a:gd name="adj1" fmla="val 120120"/>
              <a:gd name="adj2" fmla="val 98889"/>
            </a:avLst>
          </a:prstGeom>
          <a:solidFill>
            <a:srgbClr val="66FFCC">
              <a:alpha val="50195"/>
            </a:srgbClr>
          </a:solidFill>
          <a:ln w="9525">
            <a:solidFill>
              <a:srgbClr val="000000"/>
            </a:solidFill>
            <a:round/>
            <a:headEnd/>
            <a:tailEnd/>
          </a:ln>
        </p:spPr>
        <p:txBody>
          <a:bodyPr/>
          <a:lstStyle/>
          <a:p>
            <a:r>
              <a:rPr lang="ru-RU" sz="2000" b="1"/>
              <a:t>Из чего?</a:t>
            </a:r>
          </a:p>
        </p:txBody>
      </p:sp>
      <p:sp>
        <p:nvSpPr>
          <p:cNvPr id="28678" name="AutoShape 23"/>
          <p:cNvSpPr>
            <a:spLocks noChangeArrowheads="1"/>
          </p:cNvSpPr>
          <p:nvPr/>
        </p:nvSpPr>
        <p:spPr bwMode="auto">
          <a:xfrm>
            <a:off x="3419475" y="1196975"/>
            <a:ext cx="1600200" cy="914400"/>
          </a:xfrm>
          <a:prstGeom prst="cloudCallout">
            <a:avLst>
              <a:gd name="adj1" fmla="val 11903"/>
              <a:gd name="adj2" fmla="val 198958"/>
            </a:avLst>
          </a:prstGeom>
          <a:solidFill>
            <a:srgbClr val="66FFCC">
              <a:alpha val="50195"/>
            </a:srgbClr>
          </a:solidFill>
          <a:ln w="9525">
            <a:solidFill>
              <a:srgbClr val="000000"/>
            </a:solidFill>
            <a:round/>
            <a:headEnd/>
            <a:tailEnd/>
          </a:ln>
        </p:spPr>
        <p:txBody>
          <a:bodyPr/>
          <a:lstStyle/>
          <a:p>
            <a:r>
              <a:rPr lang="ru-RU" sz="1200"/>
              <a:t>     </a:t>
            </a:r>
            <a:r>
              <a:rPr lang="ru-RU" sz="2000" b="1"/>
              <a:t>Что?</a:t>
            </a:r>
            <a:endParaRPr lang="ru-RU" b="1"/>
          </a:p>
        </p:txBody>
      </p:sp>
      <p:sp>
        <p:nvSpPr>
          <p:cNvPr id="28679" name="AutoShape 24"/>
          <p:cNvSpPr>
            <a:spLocks noChangeArrowheads="1"/>
          </p:cNvSpPr>
          <p:nvPr/>
        </p:nvSpPr>
        <p:spPr bwMode="auto">
          <a:xfrm>
            <a:off x="5508625" y="1557338"/>
            <a:ext cx="1584325" cy="1143000"/>
          </a:xfrm>
          <a:prstGeom prst="cloudCallout">
            <a:avLst>
              <a:gd name="adj1" fmla="val -92384"/>
              <a:gd name="adj2" fmla="val 125000"/>
            </a:avLst>
          </a:prstGeom>
          <a:solidFill>
            <a:srgbClr val="66FFCC">
              <a:alpha val="50980"/>
            </a:srgbClr>
          </a:solidFill>
          <a:ln w="9525">
            <a:solidFill>
              <a:srgbClr val="000000"/>
            </a:solidFill>
            <a:round/>
            <a:headEnd/>
            <a:tailEnd/>
          </a:ln>
        </p:spPr>
        <p:txBody>
          <a:bodyPr/>
          <a:lstStyle/>
          <a:p>
            <a:r>
              <a:rPr lang="ru-RU" sz="2000" b="1"/>
              <a:t>Кому?</a:t>
            </a:r>
            <a:endParaRPr lang="ru-RU" b="1"/>
          </a:p>
        </p:txBody>
      </p:sp>
      <p:sp>
        <p:nvSpPr>
          <p:cNvPr id="28680" name="AutoShape 25"/>
          <p:cNvSpPr>
            <a:spLocks noChangeArrowheads="1"/>
          </p:cNvSpPr>
          <p:nvPr/>
        </p:nvSpPr>
        <p:spPr bwMode="auto">
          <a:xfrm>
            <a:off x="6156325" y="3213100"/>
            <a:ext cx="1871663" cy="1295400"/>
          </a:xfrm>
          <a:prstGeom prst="cloudCallout">
            <a:avLst>
              <a:gd name="adj1" fmla="val -103690"/>
              <a:gd name="adj2" fmla="val 10051"/>
            </a:avLst>
          </a:prstGeom>
          <a:solidFill>
            <a:srgbClr val="66FFCC">
              <a:alpha val="50195"/>
            </a:srgbClr>
          </a:solidFill>
          <a:ln w="9525">
            <a:solidFill>
              <a:srgbClr val="000000"/>
            </a:solidFill>
            <a:round/>
            <a:headEnd/>
            <a:tailEnd/>
          </a:ln>
        </p:spPr>
        <p:txBody>
          <a:bodyPr/>
          <a:lstStyle/>
          <a:p>
            <a:endParaRPr lang="ru-RU" sz="1200"/>
          </a:p>
          <a:p>
            <a:r>
              <a:rPr lang="ru-RU" sz="2000" b="1"/>
              <a:t>Зачем?</a:t>
            </a:r>
            <a:endParaRPr lang="ru-RU" b="1"/>
          </a:p>
        </p:txBody>
      </p:sp>
      <p:sp>
        <p:nvSpPr>
          <p:cNvPr id="28681" name="AutoShape 26"/>
          <p:cNvSpPr>
            <a:spLocks noChangeArrowheads="1"/>
          </p:cNvSpPr>
          <p:nvPr/>
        </p:nvSpPr>
        <p:spPr bwMode="auto">
          <a:xfrm>
            <a:off x="900113" y="3500438"/>
            <a:ext cx="2016125" cy="1071562"/>
          </a:xfrm>
          <a:prstGeom prst="cloudCallout">
            <a:avLst>
              <a:gd name="adj1" fmla="val 101810"/>
              <a:gd name="adj2" fmla="val -32963"/>
            </a:avLst>
          </a:prstGeom>
          <a:solidFill>
            <a:srgbClr val="66FFCC">
              <a:alpha val="50195"/>
            </a:srgbClr>
          </a:solidFill>
          <a:ln w="9525">
            <a:solidFill>
              <a:srgbClr val="000000"/>
            </a:solidFill>
            <a:round/>
            <a:headEnd/>
            <a:tailEnd/>
          </a:ln>
        </p:spPr>
        <p:txBody>
          <a:bodyPr/>
          <a:lstStyle/>
          <a:p>
            <a:r>
              <a:rPr lang="ru-RU" b="1"/>
              <a:t>Как сделать?</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6"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29699" name="Прямоугольник 2"/>
          <p:cNvSpPr>
            <a:spLocks noChangeArrowheads="1"/>
          </p:cNvSpPr>
          <p:nvPr/>
        </p:nvSpPr>
        <p:spPr bwMode="auto">
          <a:xfrm>
            <a:off x="2286000" y="2884488"/>
            <a:ext cx="4572000" cy="2030412"/>
          </a:xfrm>
          <a:prstGeom prst="rect">
            <a:avLst/>
          </a:prstGeom>
          <a:noFill/>
          <a:ln w="9525">
            <a:noFill/>
            <a:miter lim="800000"/>
            <a:headEnd/>
            <a:tailEnd/>
          </a:ln>
        </p:spPr>
        <p:txBody>
          <a:bodyPr>
            <a:spAutoFit/>
          </a:bodyPr>
          <a:lstStyle/>
          <a:p>
            <a:pPr algn="ctr">
              <a:lnSpc>
                <a:spcPct val="90000"/>
              </a:lnSpc>
            </a:pPr>
            <a:r>
              <a:rPr lang="ru-RU" sz="2800"/>
              <a:t>изготовление поделок </a:t>
            </a:r>
          </a:p>
          <a:p>
            <a:pPr algn="ctr">
              <a:lnSpc>
                <a:spcPct val="90000"/>
              </a:lnSpc>
            </a:pPr>
            <a:r>
              <a:rPr lang="ru-RU" sz="2800"/>
              <a:t>из бросового материала</a:t>
            </a:r>
          </a:p>
          <a:p>
            <a:pPr algn="ctr">
              <a:lnSpc>
                <a:spcPct val="90000"/>
              </a:lnSpc>
            </a:pPr>
            <a:r>
              <a:rPr lang="ru-RU" sz="2800"/>
              <a:t>для необычных сувениров </a:t>
            </a:r>
          </a:p>
          <a:p>
            <a:pPr algn="ctr">
              <a:lnSpc>
                <a:spcPct val="90000"/>
              </a:lnSpc>
            </a:pPr>
            <a:r>
              <a:rPr lang="ru-RU" sz="2800"/>
              <a:t>и украшения интерьера </a:t>
            </a:r>
          </a:p>
        </p:txBody>
      </p:sp>
      <p:sp>
        <p:nvSpPr>
          <p:cNvPr id="29700" name="Прямоугольник 4"/>
          <p:cNvSpPr>
            <a:spLocks noChangeArrowheads="1"/>
          </p:cNvSpPr>
          <p:nvPr/>
        </p:nvSpPr>
        <p:spPr bwMode="auto">
          <a:xfrm>
            <a:off x="2000250" y="2000250"/>
            <a:ext cx="5143500" cy="708025"/>
          </a:xfrm>
          <a:prstGeom prst="rect">
            <a:avLst/>
          </a:prstGeom>
          <a:noFill/>
          <a:ln w="9525">
            <a:noFill/>
            <a:miter lim="800000"/>
            <a:headEnd/>
            <a:tailEnd/>
          </a:ln>
        </p:spPr>
        <p:txBody>
          <a:bodyPr>
            <a:spAutoFit/>
          </a:bodyPr>
          <a:lstStyle/>
          <a:p>
            <a:r>
              <a:rPr lang="ru-RU" sz="4000">
                <a:solidFill>
                  <a:srgbClr val="008000"/>
                </a:solidFill>
              </a:rPr>
              <a:t>Задача проекта</a:t>
            </a:r>
            <a:r>
              <a:rPr lang="ru-RU">
                <a:solidFill>
                  <a:srgbClr val="008000"/>
                </a:solidFill>
              </a:rPr>
              <a:t>:</a:t>
            </a:r>
            <a:endParaRPr lang="ru-R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p:spPr>
        <p:txBody>
          <a:bodyPr/>
          <a:lstStyle/>
          <a:p>
            <a:r>
              <a:rPr lang="ru-RU" b="1" dirty="0" smtClean="0"/>
              <a:t>Содержание образования</a:t>
            </a:r>
            <a:endParaRPr lang="ru-RU" dirty="0"/>
          </a:p>
        </p:txBody>
      </p:sp>
      <p:sp>
        <p:nvSpPr>
          <p:cNvPr id="3" name="Содержимое 2"/>
          <p:cNvSpPr>
            <a:spLocks noGrp="1"/>
          </p:cNvSpPr>
          <p:nvPr>
            <p:ph sz="quarter" idx="1"/>
          </p:nvPr>
        </p:nvSpPr>
        <p:spPr>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3500000" scaled="1"/>
            <a:tileRect/>
          </a:gradFill>
        </p:spPr>
        <p:txBody>
          <a:bodyPr>
            <a:normAutofit fontScale="92500" lnSpcReduction="10000"/>
          </a:bodyPr>
          <a:lstStyle/>
          <a:p>
            <a:r>
              <a:rPr lang="ru-RU" sz="3900" i="1" dirty="0" smtClean="0"/>
              <a:t>     </a:t>
            </a:r>
            <a:r>
              <a:rPr lang="ru-RU" sz="3900" dirty="0" smtClean="0"/>
              <a:t>«Содержание образования — это содержание процесса прогрессивных изменений свойств и качеств личности, необходимым условием чего является особым образом организованная деятельность»</a:t>
            </a:r>
          </a:p>
          <a:p>
            <a:r>
              <a:rPr lang="ru-RU" sz="3900" dirty="0" smtClean="0"/>
              <a:t>                                                  </a:t>
            </a:r>
            <a:r>
              <a:rPr lang="ru-RU" sz="3900" dirty="0" err="1" smtClean="0"/>
              <a:t>Леднев</a:t>
            </a:r>
            <a:r>
              <a:rPr lang="ru-RU" sz="3900" dirty="0" smtClean="0"/>
              <a:t> В. С</a:t>
            </a:r>
            <a:endParaRPr lang="ru-RU" sz="3500" dirty="0" smtClean="0"/>
          </a:p>
          <a:p>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boy_works"/>
          <p:cNvPicPr>
            <a:picLocks noChangeAspect="1" noChangeArrowheads="1"/>
          </p:cNvPicPr>
          <p:nvPr/>
        </p:nvPicPr>
        <p:blipFill>
          <a:blip r:embed="rId2"/>
          <a:srcRect/>
          <a:stretch>
            <a:fillRect/>
          </a:stretch>
        </p:blipFill>
        <p:spPr bwMode="auto">
          <a:xfrm>
            <a:off x="5786438" y="2786063"/>
            <a:ext cx="3143250" cy="3786187"/>
          </a:xfrm>
          <a:prstGeom prst="rect">
            <a:avLst/>
          </a:prstGeom>
          <a:noFill/>
          <a:ln w="9525">
            <a:noFill/>
            <a:miter lim="800000"/>
            <a:headEnd/>
            <a:tailEnd/>
          </a:ln>
        </p:spPr>
      </p:pic>
      <p:sp>
        <p:nvSpPr>
          <p:cNvPr id="84995" name="Text Box 3"/>
          <p:cNvSpPr txBox="1">
            <a:spLocks noChangeArrowheads="1"/>
          </p:cNvSpPr>
          <p:nvPr/>
        </p:nvSpPr>
        <p:spPr bwMode="auto">
          <a:xfrm>
            <a:off x="285750" y="1928813"/>
            <a:ext cx="8318500" cy="4400550"/>
          </a:xfrm>
          <a:prstGeom prst="rect">
            <a:avLst/>
          </a:prstGeom>
          <a:noFill/>
          <a:ln w="3175">
            <a:noFill/>
            <a:miter lim="800000"/>
            <a:headEnd/>
            <a:tailEnd/>
          </a:ln>
          <a:effectLst/>
        </p:spPr>
        <p:txBody>
          <a:bodyPr>
            <a:spAutoFit/>
          </a:bodyPr>
          <a:lstStyle/>
          <a:p>
            <a:pPr>
              <a:defRPr/>
            </a:pPr>
            <a:r>
              <a:rPr lang="ru-RU" sz="4000" b="1" i="1" dirty="0">
                <a:effectLst>
                  <a:outerShdw blurRad="38100" dist="38100" dir="2700000" algn="tl">
                    <a:srgbClr val="010199"/>
                  </a:outerShdw>
                </a:effectLst>
                <a:latin typeface="Times New Roman" pitchFamily="18" charset="0"/>
              </a:rPr>
              <a:t>Понапрасну не болтай, </a:t>
            </a:r>
          </a:p>
          <a:p>
            <a:pPr>
              <a:defRPr/>
            </a:pPr>
            <a:r>
              <a:rPr lang="ru-RU" sz="4000" b="1" i="1" dirty="0">
                <a:effectLst>
                  <a:outerShdw blurRad="38100" dist="38100" dir="2700000" algn="tl">
                    <a:srgbClr val="010199"/>
                  </a:outerShdw>
                </a:effectLst>
                <a:latin typeface="Times New Roman" pitchFamily="18" charset="0"/>
              </a:rPr>
              <a:t>Внимательно слова читай!</a:t>
            </a:r>
          </a:p>
          <a:p>
            <a:pPr>
              <a:defRPr/>
            </a:pPr>
            <a:r>
              <a:rPr lang="ru-RU" sz="4000" b="1" i="1" dirty="0">
                <a:effectLst>
                  <a:outerShdw blurRad="38100" dist="38100" dir="2700000" algn="tl">
                    <a:srgbClr val="010199"/>
                  </a:outerShdw>
                </a:effectLst>
                <a:latin typeface="Times New Roman" pitchFamily="18" charset="0"/>
              </a:rPr>
              <a:t>Здесь не нужен шум и гам,</a:t>
            </a:r>
          </a:p>
          <a:p>
            <a:pPr>
              <a:defRPr/>
            </a:pPr>
            <a:r>
              <a:rPr lang="ru-RU" sz="4000" b="1" i="1" dirty="0">
                <a:effectLst>
                  <a:outerShdw blurRad="38100" dist="38100" dir="2700000" algn="tl">
                    <a:srgbClr val="010199"/>
                  </a:outerShdw>
                </a:effectLst>
                <a:latin typeface="Times New Roman" pitchFamily="18" charset="0"/>
              </a:rPr>
              <a:t>Постарайся найти их сам. </a:t>
            </a:r>
          </a:p>
          <a:p>
            <a:pPr>
              <a:defRPr/>
            </a:pPr>
            <a:r>
              <a:rPr lang="ru-RU" sz="4000" b="1" i="1" dirty="0">
                <a:effectLst>
                  <a:outerShdw blurRad="38100" dist="38100" dir="2700000" algn="tl">
                    <a:srgbClr val="010199"/>
                  </a:outerShdw>
                </a:effectLst>
                <a:latin typeface="Times New Roman" pitchFamily="18" charset="0"/>
              </a:rPr>
              <a:t>Если же не сможешь вдруг,</a:t>
            </a:r>
          </a:p>
          <a:p>
            <a:pPr>
              <a:defRPr/>
            </a:pPr>
            <a:r>
              <a:rPr lang="ru-RU" sz="4000" b="1" i="1" dirty="0">
                <a:effectLst>
                  <a:outerShdw blurRad="38100" dist="38100" dir="2700000" algn="tl">
                    <a:srgbClr val="010199"/>
                  </a:outerShdw>
                </a:effectLst>
                <a:latin typeface="Times New Roman" pitchFamily="18" charset="0"/>
              </a:rPr>
              <a:t>Пусть придёт на помощь друг!</a:t>
            </a:r>
          </a:p>
          <a:p>
            <a:pPr>
              <a:defRPr/>
            </a:pPr>
            <a:endParaRPr lang="ru-RU" sz="4000" b="1" dirty="0">
              <a:effectLst>
                <a:outerShdw blurRad="38100" dist="38100" dir="2700000" algn="tl">
                  <a:srgbClr val="010199"/>
                </a:outerShdw>
              </a:effectLst>
              <a:latin typeface="Times New Roman" pitchFamily="18" charset="0"/>
            </a:endParaRPr>
          </a:p>
        </p:txBody>
      </p:sp>
      <p:pic>
        <p:nvPicPr>
          <p:cNvPr id="5" name="Прямоугольник 4"/>
          <p:cNvPicPr>
            <a:picLocks noChangeArrowheads="1"/>
          </p:cNvPicPr>
          <p:nvPr/>
        </p:nvPicPr>
        <p:blipFill>
          <a:blip r:embed="rId3"/>
          <a:srcRect/>
          <a:stretch>
            <a:fillRect/>
          </a:stretch>
        </p:blipFill>
        <p:spPr bwMode="auto">
          <a:xfrm>
            <a:off x="195263" y="158750"/>
            <a:ext cx="8832850" cy="17065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84995">
                                            <p:txEl>
                                              <p:pRg st="0" end="0"/>
                                            </p:txEl>
                                          </p:spTgt>
                                        </p:tgtEl>
                                        <p:attrNameLst>
                                          <p:attrName>style.visibility</p:attrName>
                                        </p:attrNameLst>
                                      </p:cBhvr>
                                      <p:to>
                                        <p:strVal val="visible"/>
                                      </p:to>
                                    </p:set>
                                    <p:anim calcmode="discrete" valueType="clr">
                                      <p:cBhvr override="childStyle">
                                        <p:cTn id="22" dur="80"/>
                                        <p:tgtEl>
                                          <p:spTgt spid="849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84995">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84995">
                                            <p:txEl>
                                              <p:pRg st="0" end="0"/>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nodeType="clickEffect">
                                  <p:stCondLst>
                                    <p:cond delay="0"/>
                                  </p:stCondLst>
                                  <p:iterate type="lt">
                                    <p:tmPct val="50000"/>
                                  </p:iterate>
                                  <p:childTnLst>
                                    <p:set>
                                      <p:cBhvr>
                                        <p:cTn id="28" dur="1" fill="hold">
                                          <p:stCondLst>
                                            <p:cond delay="0"/>
                                          </p:stCondLst>
                                        </p:cTn>
                                        <p:tgtEl>
                                          <p:spTgt spid="84995">
                                            <p:txEl>
                                              <p:pRg st="1" end="1"/>
                                            </p:txEl>
                                          </p:spTgt>
                                        </p:tgtEl>
                                        <p:attrNameLst>
                                          <p:attrName>style.visibility</p:attrName>
                                        </p:attrNameLst>
                                      </p:cBhvr>
                                      <p:to>
                                        <p:strVal val="visible"/>
                                      </p:to>
                                    </p:set>
                                    <p:anim calcmode="discrete" valueType="clr">
                                      <p:cBhvr override="childStyle">
                                        <p:cTn id="29" dur="80"/>
                                        <p:tgtEl>
                                          <p:spTgt spid="849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84995">
                                            <p:txEl>
                                              <p:pRg st="1" end="1"/>
                                            </p:txEl>
                                          </p:spTgt>
                                        </p:tgtEl>
                                        <p:attrNameLst>
                                          <p:attrName>fillcolor</p:attrName>
                                        </p:attrNameLst>
                                      </p:cBhvr>
                                      <p:tavLst>
                                        <p:tav tm="0">
                                          <p:val>
                                            <p:clrVal>
                                              <a:schemeClr val="accent2"/>
                                            </p:clrVal>
                                          </p:val>
                                        </p:tav>
                                        <p:tav tm="50000">
                                          <p:val>
                                            <p:clrVal>
                                              <a:schemeClr val="hlink"/>
                                            </p:clrVal>
                                          </p:val>
                                        </p:tav>
                                      </p:tavLst>
                                    </p:anim>
                                    <p:set>
                                      <p:cBhvr>
                                        <p:cTn id="31" dur="80"/>
                                        <p:tgtEl>
                                          <p:spTgt spid="84995">
                                            <p:txEl>
                                              <p:pRg st="1" end="1"/>
                                            </p:txEl>
                                          </p:spTgt>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nodeType="clickEffect">
                                  <p:stCondLst>
                                    <p:cond delay="0"/>
                                  </p:stCondLst>
                                  <p:iterate type="lt">
                                    <p:tmPct val="50000"/>
                                  </p:iterate>
                                  <p:childTnLst>
                                    <p:set>
                                      <p:cBhvr>
                                        <p:cTn id="35" dur="1" fill="hold">
                                          <p:stCondLst>
                                            <p:cond delay="0"/>
                                          </p:stCondLst>
                                        </p:cTn>
                                        <p:tgtEl>
                                          <p:spTgt spid="84995">
                                            <p:txEl>
                                              <p:pRg st="2" end="2"/>
                                            </p:txEl>
                                          </p:spTgt>
                                        </p:tgtEl>
                                        <p:attrNameLst>
                                          <p:attrName>style.visibility</p:attrName>
                                        </p:attrNameLst>
                                      </p:cBhvr>
                                      <p:to>
                                        <p:strVal val="visible"/>
                                      </p:to>
                                    </p:set>
                                    <p:anim calcmode="discrete" valueType="clr">
                                      <p:cBhvr override="childStyle">
                                        <p:cTn id="36" dur="80"/>
                                        <p:tgtEl>
                                          <p:spTgt spid="8499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84995">
                                            <p:txEl>
                                              <p:pRg st="2" end="2"/>
                                            </p:txEl>
                                          </p:spTgt>
                                        </p:tgtEl>
                                        <p:attrNameLst>
                                          <p:attrName>fillcolor</p:attrName>
                                        </p:attrNameLst>
                                      </p:cBhvr>
                                      <p:tavLst>
                                        <p:tav tm="0">
                                          <p:val>
                                            <p:clrVal>
                                              <a:schemeClr val="accent2"/>
                                            </p:clrVal>
                                          </p:val>
                                        </p:tav>
                                        <p:tav tm="50000">
                                          <p:val>
                                            <p:clrVal>
                                              <a:schemeClr val="hlink"/>
                                            </p:clrVal>
                                          </p:val>
                                        </p:tav>
                                      </p:tavLst>
                                    </p:anim>
                                    <p:set>
                                      <p:cBhvr>
                                        <p:cTn id="38" dur="80"/>
                                        <p:tgtEl>
                                          <p:spTgt spid="84995">
                                            <p:txEl>
                                              <p:pRg st="2" end="2"/>
                                            </p:txEl>
                                          </p:spTgt>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nodeType="clickEffect">
                                  <p:stCondLst>
                                    <p:cond delay="0"/>
                                  </p:stCondLst>
                                  <p:iterate type="lt">
                                    <p:tmPct val="50000"/>
                                  </p:iterate>
                                  <p:childTnLst>
                                    <p:set>
                                      <p:cBhvr>
                                        <p:cTn id="42" dur="1" fill="hold">
                                          <p:stCondLst>
                                            <p:cond delay="0"/>
                                          </p:stCondLst>
                                        </p:cTn>
                                        <p:tgtEl>
                                          <p:spTgt spid="84995">
                                            <p:txEl>
                                              <p:pRg st="3" end="3"/>
                                            </p:txEl>
                                          </p:spTgt>
                                        </p:tgtEl>
                                        <p:attrNameLst>
                                          <p:attrName>style.visibility</p:attrName>
                                        </p:attrNameLst>
                                      </p:cBhvr>
                                      <p:to>
                                        <p:strVal val="visible"/>
                                      </p:to>
                                    </p:set>
                                    <p:anim calcmode="discrete" valueType="clr">
                                      <p:cBhvr override="childStyle">
                                        <p:cTn id="43" dur="80"/>
                                        <p:tgtEl>
                                          <p:spTgt spid="8499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84995">
                                            <p:txEl>
                                              <p:pRg st="3" end="3"/>
                                            </p:txEl>
                                          </p:spTgt>
                                        </p:tgtEl>
                                        <p:attrNameLst>
                                          <p:attrName>fillcolor</p:attrName>
                                        </p:attrNameLst>
                                      </p:cBhvr>
                                      <p:tavLst>
                                        <p:tav tm="0">
                                          <p:val>
                                            <p:clrVal>
                                              <a:schemeClr val="accent2"/>
                                            </p:clrVal>
                                          </p:val>
                                        </p:tav>
                                        <p:tav tm="50000">
                                          <p:val>
                                            <p:clrVal>
                                              <a:schemeClr val="hlink"/>
                                            </p:clrVal>
                                          </p:val>
                                        </p:tav>
                                      </p:tavLst>
                                    </p:anim>
                                    <p:set>
                                      <p:cBhvr>
                                        <p:cTn id="45" dur="80"/>
                                        <p:tgtEl>
                                          <p:spTgt spid="84995">
                                            <p:txEl>
                                              <p:pRg st="3" end="3"/>
                                            </p:txEl>
                                          </p:spTgt>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84995">
                                            <p:txEl>
                                              <p:pRg st="4" end="4"/>
                                            </p:txEl>
                                          </p:spTgt>
                                        </p:tgtEl>
                                        <p:attrNameLst>
                                          <p:attrName>style.visibility</p:attrName>
                                        </p:attrNameLst>
                                      </p:cBhvr>
                                      <p:to>
                                        <p:strVal val="visible"/>
                                      </p:to>
                                    </p:set>
                                    <p:anim calcmode="discrete" valueType="clr">
                                      <p:cBhvr override="childStyle">
                                        <p:cTn id="50" dur="80"/>
                                        <p:tgtEl>
                                          <p:spTgt spid="8499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4995">
                                            <p:txEl>
                                              <p:pRg st="4" end="4"/>
                                            </p:txEl>
                                          </p:spTgt>
                                        </p:tgtEl>
                                        <p:attrNameLst>
                                          <p:attrName>fillcolor</p:attrName>
                                        </p:attrNameLst>
                                      </p:cBhvr>
                                      <p:tavLst>
                                        <p:tav tm="0">
                                          <p:val>
                                            <p:clrVal>
                                              <a:schemeClr val="accent2"/>
                                            </p:clrVal>
                                          </p:val>
                                        </p:tav>
                                        <p:tav tm="50000">
                                          <p:val>
                                            <p:clrVal>
                                              <a:schemeClr val="hlink"/>
                                            </p:clrVal>
                                          </p:val>
                                        </p:tav>
                                      </p:tavLst>
                                    </p:anim>
                                    <p:set>
                                      <p:cBhvr>
                                        <p:cTn id="52" dur="80"/>
                                        <p:tgtEl>
                                          <p:spTgt spid="84995">
                                            <p:txEl>
                                              <p:pRg st="4" end="4"/>
                                            </p:txEl>
                                          </p:spTgt>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27" presetClass="entr" presetSubtype="0" fill="hold" nodeType="clickEffect">
                                  <p:stCondLst>
                                    <p:cond delay="0"/>
                                  </p:stCondLst>
                                  <p:iterate type="lt">
                                    <p:tmPct val="50000"/>
                                  </p:iterate>
                                  <p:childTnLst>
                                    <p:set>
                                      <p:cBhvr>
                                        <p:cTn id="56" dur="1" fill="hold">
                                          <p:stCondLst>
                                            <p:cond delay="0"/>
                                          </p:stCondLst>
                                        </p:cTn>
                                        <p:tgtEl>
                                          <p:spTgt spid="84995">
                                            <p:txEl>
                                              <p:pRg st="5" end="5"/>
                                            </p:txEl>
                                          </p:spTgt>
                                        </p:tgtEl>
                                        <p:attrNameLst>
                                          <p:attrName>style.visibility</p:attrName>
                                        </p:attrNameLst>
                                      </p:cBhvr>
                                      <p:to>
                                        <p:strVal val="visible"/>
                                      </p:to>
                                    </p:set>
                                    <p:anim calcmode="discrete" valueType="clr">
                                      <p:cBhvr override="childStyle">
                                        <p:cTn id="57" dur="80"/>
                                        <p:tgtEl>
                                          <p:spTgt spid="8499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84995">
                                            <p:txEl>
                                              <p:pRg st="5" end="5"/>
                                            </p:txEl>
                                          </p:spTgt>
                                        </p:tgtEl>
                                        <p:attrNameLst>
                                          <p:attrName>fillcolor</p:attrName>
                                        </p:attrNameLst>
                                      </p:cBhvr>
                                      <p:tavLst>
                                        <p:tav tm="0">
                                          <p:val>
                                            <p:clrVal>
                                              <a:schemeClr val="accent2"/>
                                            </p:clrVal>
                                          </p:val>
                                        </p:tav>
                                        <p:tav tm="50000">
                                          <p:val>
                                            <p:clrVal>
                                              <a:schemeClr val="hlink"/>
                                            </p:clrVal>
                                          </p:val>
                                        </p:tav>
                                      </p:tavLst>
                                    </p:anim>
                                    <p:set>
                                      <p:cBhvr>
                                        <p:cTn id="59" dur="80"/>
                                        <p:tgtEl>
                                          <p:spTgt spid="84995">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pic>
        <p:nvPicPr>
          <p:cNvPr id="25603" name="Picture 6" descr="E:\фото\новые\PC030032.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32771" name="Picture 12" descr="IMG_9098"/>
          <p:cNvPicPr>
            <a:picLocks noChangeAspect="1" noChangeArrowheads="1"/>
          </p:cNvPicPr>
          <p:nvPr/>
        </p:nvPicPr>
        <p:blipFill>
          <a:blip r:embed="rId3"/>
          <a:srcRect/>
          <a:stretch>
            <a:fillRect/>
          </a:stretch>
        </p:blipFill>
        <p:spPr bwMode="auto">
          <a:xfrm>
            <a:off x="428625" y="1571625"/>
            <a:ext cx="8462963" cy="4737100"/>
          </a:xfrm>
          <a:prstGeom prst="rect">
            <a:avLst/>
          </a:prstGeom>
          <a:noFill/>
          <a:ln w="9525">
            <a:noFill/>
            <a:miter lim="800000"/>
            <a:headEnd/>
            <a:tailEnd/>
          </a:ln>
        </p:spPr>
      </p:pic>
      <p:sp>
        <p:nvSpPr>
          <p:cNvPr id="32772" name="Прямоугольник 3"/>
          <p:cNvSpPr>
            <a:spLocks noChangeArrowheads="1"/>
          </p:cNvSpPr>
          <p:nvPr/>
        </p:nvSpPr>
        <p:spPr bwMode="auto">
          <a:xfrm>
            <a:off x="1357313" y="500063"/>
            <a:ext cx="6143625" cy="708025"/>
          </a:xfrm>
          <a:prstGeom prst="rect">
            <a:avLst/>
          </a:prstGeom>
          <a:noFill/>
          <a:ln w="9525">
            <a:noFill/>
            <a:miter lim="800000"/>
            <a:headEnd/>
            <a:tailEnd/>
          </a:ln>
        </p:spPr>
        <p:txBody>
          <a:bodyPr>
            <a:spAutoFit/>
          </a:bodyPr>
          <a:lstStyle/>
          <a:p>
            <a:r>
              <a:rPr lang="ru-RU" sz="4000">
                <a:solidFill>
                  <a:srgbClr val="008000"/>
                </a:solidFill>
              </a:rPr>
              <a:t>Поделки из дисков</a:t>
            </a:r>
            <a:endParaRPr lang="ru-RU" sz="4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6" descr="Рисунок1"/>
          <p:cNvPicPr>
            <a:picLocks noChangeAspect="1" noChangeArrowheads="1"/>
          </p:cNvPicPr>
          <p:nvPr/>
        </p:nvPicPr>
        <p:blipFill>
          <a:blip r:embed="rId2"/>
          <a:srcRect/>
          <a:stretch>
            <a:fillRect/>
          </a:stretch>
        </p:blipFill>
        <p:spPr bwMode="auto">
          <a:xfrm>
            <a:off x="0" y="-3175"/>
            <a:ext cx="9144000" cy="6861175"/>
          </a:xfrm>
          <a:prstGeom prst="rect">
            <a:avLst/>
          </a:prstGeom>
          <a:noFill/>
          <a:ln w="9525">
            <a:noFill/>
            <a:miter lim="800000"/>
            <a:headEnd/>
            <a:tailEnd/>
          </a:ln>
        </p:spPr>
      </p:pic>
      <p:sp>
        <p:nvSpPr>
          <p:cNvPr id="10245" name="Rectangle 2"/>
          <p:cNvSpPr>
            <a:spLocks noGrp="1" noChangeArrowheads="1"/>
          </p:cNvSpPr>
          <p:nvPr>
            <p:ph type="title"/>
          </p:nvPr>
        </p:nvSpPr>
        <p:spPr>
          <a:xfrm>
            <a:off x="457200" y="274638"/>
            <a:ext cx="8229600" cy="561975"/>
          </a:xfrm>
        </p:spPr>
        <p:txBody>
          <a:bodyPr>
            <a:normAutofit fontScale="90000"/>
          </a:bodyPr>
          <a:lstStyle/>
          <a:p>
            <a:pPr eaLnBrk="1" fontAlgn="auto" hangingPunct="1">
              <a:spcAft>
                <a:spcPts val="0"/>
              </a:spcAft>
              <a:defRPr/>
            </a:pPr>
            <a:r>
              <a:rPr lang="ru-RU" sz="4000" dirty="0" smtClean="0">
                <a:solidFill>
                  <a:srgbClr val="008000"/>
                </a:solidFill>
              </a:rPr>
              <a:t>Поделки из бросового материала</a:t>
            </a:r>
          </a:p>
        </p:txBody>
      </p:sp>
      <p:sp>
        <p:nvSpPr>
          <p:cNvPr id="31748" name="Содержимое 10"/>
          <p:cNvSpPr>
            <a:spLocks noGrp="1"/>
          </p:cNvSpPr>
          <p:nvPr>
            <p:ph sz="quarter" idx="1"/>
          </p:nvPr>
        </p:nvSpPr>
        <p:spPr>
          <a:xfrm flipH="1" flipV="1">
            <a:off x="411163" y="6456363"/>
            <a:ext cx="46037" cy="46037"/>
          </a:xfrm>
        </p:spPr>
        <p:txBody>
          <a:bodyPr>
            <a:normAutofit fontScale="25000" lnSpcReduction="20000"/>
          </a:bodyPr>
          <a:lstStyle/>
          <a:p>
            <a:endParaRPr lang="ru-RU" smtClean="0"/>
          </a:p>
        </p:txBody>
      </p:sp>
      <p:pic>
        <p:nvPicPr>
          <p:cNvPr id="31749" name="Picture 12" descr="E:\фото\Новая папка\P2270056.JPG"/>
          <p:cNvPicPr>
            <a:picLocks noChangeAspect="1" noChangeArrowheads="1"/>
          </p:cNvPicPr>
          <p:nvPr/>
        </p:nvPicPr>
        <p:blipFill>
          <a:blip r:embed="rId3"/>
          <a:srcRect/>
          <a:stretch>
            <a:fillRect/>
          </a:stretch>
        </p:blipFill>
        <p:spPr bwMode="auto">
          <a:xfrm>
            <a:off x="0" y="785813"/>
            <a:ext cx="9144000" cy="6500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Рисунок1"/>
          <p:cNvPicPr>
            <a:picLocks noChangeAspect="1" noChangeArrowheads="1"/>
          </p:cNvPicPr>
          <p:nvPr/>
        </p:nvPicPr>
        <p:blipFill>
          <a:blip r:embed="rId2"/>
          <a:srcRect/>
          <a:stretch>
            <a:fillRect/>
          </a:stretch>
        </p:blipFill>
        <p:spPr bwMode="auto">
          <a:xfrm>
            <a:off x="0" y="0"/>
            <a:ext cx="9144000" cy="6861175"/>
          </a:xfrm>
          <a:prstGeom prst="rect">
            <a:avLst/>
          </a:prstGeom>
          <a:noFill/>
          <a:ln w="9525">
            <a:noFill/>
            <a:miter lim="800000"/>
            <a:headEnd/>
            <a:tailEnd/>
          </a:ln>
        </p:spPr>
      </p:pic>
      <p:sp>
        <p:nvSpPr>
          <p:cNvPr id="33795" name="Прямоугольник 2"/>
          <p:cNvSpPr>
            <a:spLocks noChangeArrowheads="1"/>
          </p:cNvSpPr>
          <p:nvPr/>
        </p:nvSpPr>
        <p:spPr bwMode="auto">
          <a:xfrm>
            <a:off x="1000125" y="1928813"/>
            <a:ext cx="5857875" cy="2678112"/>
          </a:xfrm>
          <a:prstGeom prst="rect">
            <a:avLst/>
          </a:prstGeom>
          <a:noFill/>
          <a:ln w="9525">
            <a:noFill/>
            <a:miter lim="800000"/>
            <a:headEnd/>
            <a:tailEnd/>
          </a:ln>
        </p:spPr>
        <p:txBody>
          <a:bodyPr>
            <a:spAutoFit/>
          </a:bodyPr>
          <a:lstStyle/>
          <a:p>
            <a:r>
              <a:rPr lang="ru-RU" sz="2800">
                <a:latin typeface="Times New Roman" pitchFamily="18" charset="0"/>
              </a:rPr>
              <a:t>Подарок, игрушка, нужная вещь</a:t>
            </a:r>
          </a:p>
          <a:p>
            <a:r>
              <a:rPr lang="ru-RU" sz="2800">
                <a:latin typeface="Times New Roman" pitchFamily="18" charset="0"/>
              </a:rPr>
              <a:t>Работа выполнена своими руками</a:t>
            </a:r>
          </a:p>
          <a:p>
            <a:r>
              <a:rPr lang="ru-RU" sz="2800">
                <a:latin typeface="Times New Roman" pitchFamily="18" charset="0"/>
              </a:rPr>
              <a:t>Финансовые затраты не велики</a:t>
            </a:r>
          </a:p>
          <a:p>
            <a:r>
              <a:rPr lang="ru-RU" sz="2800">
                <a:latin typeface="Times New Roman" pitchFamily="18" charset="0"/>
              </a:rPr>
              <a:t>Позволяет проявить своё творчество </a:t>
            </a:r>
          </a:p>
          <a:p>
            <a:r>
              <a:rPr lang="ru-RU" sz="2800">
                <a:latin typeface="Times New Roman" pitchFamily="18" charset="0"/>
              </a:rPr>
              <a:t>Развивает аккуратность, усидчивость…</a:t>
            </a:r>
          </a:p>
        </p:txBody>
      </p:sp>
      <p:sp>
        <p:nvSpPr>
          <p:cNvPr id="33796" name="Прямоугольник 3"/>
          <p:cNvSpPr>
            <a:spLocks noChangeArrowheads="1"/>
          </p:cNvSpPr>
          <p:nvPr/>
        </p:nvSpPr>
        <p:spPr bwMode="auto">
          <a:xfrm>
            <a:off x="2071688" y="928688"/>
            <a:ext cx="4214812" cy="461962"/>
          </a:xfrm>
          <a:prstGeom prst="rect">
            <a:avLst/>
          </a:prstGeom>
          <a:noFill/>
          <a:ln w="9525">
            <a:noFill/>
            <a:miter lim="800000"/>
            <a:headEnd/>
            <a:tailEnd/>
          </a:ln>
        </p:spPr>
        <p:txBody>
          <a:bodyPr>
            <a:spAutoFit/>
          </a:bodyPr>
          <a:lstStyle/>
          <a:p>
            <a:r>
              <a:rPr lang="ru-RU" sz="2400">
                <a:solidFill>
                  <a:srgbClr val="008000"/>
                </a:solidFill>
              </a:rPr>
              <a:t>Анализ результатов</a:t>
            </a:r>
            <a:endParaRPr lang="ru-RU"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endParaRPr lang="ru-RU" smtClean="0"/>
          </a:p>
        </p:txBody>
      </p:sp>
      <p:pic>
        <p:nvPicPr>
          <p:cNvPr id="26628" name="Picture 2" descr="C:\Documents and Settings\Ольга\Рабочий стол\картинки\блестяшки- цветочки\d0a1d0bed0bbd0bdd0b5d187d0bdd0b0d18f20d180d0b0d0b4d0bed181d182d18c.gif"/>
          <p:cNvPicPr>
            <a:picLocks noGrp="1" noChangeAspect="1" noChangeArrowheads="1" noCrop="1"/>
          </p:cNvPicPr>
          <p:nvPr>
            <p:ph sz="quarter" idx="1"/>
          </p:nvPr>
        </p:nvPicPr>
        <p:blipFill>
          <a:blip r:embed="rId2"/>
          <a:srcRect/>
          <a:stretch>
            <a:fillRect/>
          </a:stretch>
        </p:blipFill>
        <p:spPr>
          <a:xfrm>
            <a:off x="-252413" y="-315913"/>
            <a:ext cx="4164013" cy="4176713"/>
          </a:xfrm>
          <a:noFill/>
          <a:ln/>
        </p:spPr>
      </p:pic>
      <p:sp>
        <p:nvSpPr>
          <p:cNvPr id="29701" name="WordArt 5"/>
          <p:cNvSpPr>
            <a:spLocks noChangeArrowheads="1" noChangeShapeType="1" noTextEdit="1"/>
          </p:cNvSpPr>
          <p:nvPr/>
        </p:nvSpPr>
        <p:spPr bwMode="auto">
          <a:xfrm>
            <a:off x="2627313" y="836613"/>
            <a:ext cx="5832475" cy="3384550"/>
          </a:xfrm>
          <a:prstGeom prst="rect">
            <a:avLst/>
          </a:prstGeom>
        </p:spPr>
        <p:txBody>
          <a:bodyPr wrap="none" fromWordArt="1">
            <a:prstTxWarp prst="textDeflate">
              <a:avLst>
                <a:gd name="adj" fmla="val 16338"/>
              </a:avLst>
            </a:prstTxWarp>
          </a:bodyPr>
          <a:lstStyle/>
          <a:p>
            <a:pPr algn="ctr"/>
            <a:r>
              <a:rPr lang="ru-RU" sz="5400" kern="10" dirty="0">
                <a:ln w="9525">
                  <a:solidFill>
                    <a:srgbClr val="000000"/>
                  </a:solidFill>
                  <a:round/>
                  <a:headEnd/>
                  <a:tailEnd/>
                </a:ln>
                <a:solidFill>
                  <a:srgbClr val="000000"/>
                </a:solidFill>
                <a:latin typeface="Arial"/>
                <a:cs typeface="Arial"/>
              </a:rPr>
              <a:t>  С П А С И Б О </a:t>
            </a:r>
          </a:p>
          <a:p>
            <a:pPr algn="ctr"/>
            <a:r>
              <a:rPr lang="ru-RU" sz="5400" kern="10" dirty="0">
                <a:ln w="9525">
                  <a:solidFill>
                    <a:srgbClr val="000000"/>
                  </a:solidFill>
                  <a:round/>
                  <a:headEnd/>
                  <a:tailEnd/>
                </a:ln>
                <a:solidFill>
                  <a:srgbClr val="000000"/>
                </a:solidFill>
                <a:latin typeface="Arial"/>
                <a:cs typeface="Arial"/>
              </a:rPr>
              <a:t>            З А </a:t>
            </a:r>
          </a:p>
          <a:p>
            <a:pPr algn="ctr"/>
            <a:r>
              <a:rPr lang="ru-RU" sz="5400" kern="10" dirty="0">
                <a:ln w="9525">
                  <a:solidFill>
                    <a:srgbClr val="000000"/>
                  </a:solidFill>
                  <a:round/>
                  <a:headEnd/>
                  <a:tailEnd/>
                </a:ln>
                <a:solidFill>
                  <a:srgbClr val="000000"/>
                </a:solidFill>
                <a:latin typeface="Arial"/>
                <a:cs typeface="Arial"/>
              </a:rPr>
              <a:t>В Н И М А Н И Е </a:t>
            </a:r>
          </a:p>
        </p:txBody>
      </p:sp>
      <p:pic>
        <p:nvPicPr>
          <p:cNvPr id="26631" name="Picture 2" descr="D:\MD\Мои рисунки\boy_works.gif"/>
          <p:cNvPicPr>
            <a:picLocks noChangeAspect="1" noChangeArrowheads="1"/>
          </p:cNvPicPr>
          <p:nvPr/>
        </p:nvPicPr>
        <p:blipFill>
          <a:blip r:embed="rId3"/>
          <a:srcRect/>
          <a:stretch>
            <a:fillRect/>
          </a:stretch>
        </p:blipFill>
        <p:spPr bwMode="auto">
          <a:xfrm>
            <a:off x="7380288" y="1773238"/>
            <a:ext cx="1582737" cy="1643062"/>
          </a:xfrm>
          <a:prstGeom prst="rect">
            <a:avLst/>
          </a:prstGeom>
          <a:noFill/>
          <a:ln w="9525">
            <a:noFill/>
            <a:miter lim="800000"/>
            <a:headEnd/>
            <a:tailEnd/>
          </a:ln>
        </p:spPr>
      </p:pic>
      <p:pic>
        <p:nvPicPr>
          <p:cNvPr id="26632" name="Picture 4" descr="slubovvvuss"/>
          <p:cNvPicPr>
            <a:picLocks noChangeAspect="1" noChangeArrowheads="1" noCrop="1"/>
          </p:cNvPicPr>
          <p:nvPr/>
        </p:nvPicPr>
        <p:blipFill>
          <a:blip r:embed="rId4">
            <a:lum bright="6000"/>
          </a:blip>
          <a:srcRect/>
          <a:stretch>
            <a:fillRect/>
          </a:stretch>
        </p:blipFill>
        <p:spPr bwMode="auto">
          <a:xfrm rot="-21600000">
            <a:off x="179388" y="4652963"/>
            <a:ext cx="1597025" cy="20621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1000" fill="hold"/>
                                        <p:tgtEl>
                                          <p:spTgt spid="29701"/>
                                        </p:tgtEl>
                                        <p:attrNameLst>
                                          <p:attrName>ppt_w</p:attrName>
                                        </p:attrNameLst>
                                      </p:cBhvr>
                                      <p:tavLst>
                                        <p:tav tm="0">
                                          <p:val>
                                            <p:strVal val="#ppt_w*0.70"/>
                                          </p:val>
                                        </p:tav>
                                        <p:tav tm="100000">
                                          <p:val>
                                            <p:strVal val="#ppt_w"/>
                                          </p:val>
                                        </p:tav>
                                      </p:tavLst>
                                    </p:anim>
                                    <p:anim calcmode="lin" valueType="num">
                                      <p:cBhvr>
                                        <p:cTn id="8" dur="1000" fill="hold"/>
                                        <p:tgtEl>
                                          <p:spTgt spid="29701"/>
                                        </p:tgtEl>
                                        <p:attrNameLst>
                                          <p:attrName>ppt_h</p:attrName>
                                        </p:attrNameLst>
                                      </p:cBhvr>
                                      <p:tavLst>
                                        <p:tav tm="0">
                                          <p:val>
                                            <p:strVal val="#ppt_h"/>
                                          </p:val>
                                        </p:tav>
                                        <p:tav tm="100000">
                                          <p:val>
                                            <p:strVal val="#ppt_h"/>
                                          </p:val>
                                        </p:tav>
                                      </p:tavLst>
                                    </p:anim>
                                    <p:animEffect transition="in" filter="fade">
                                      <p:cBhvr>
                                        <p:cTn id="9" dur="1000"/>
                                        <p:tgtEl>
                                          <p:spTgt spid="29701"/>
                                        </p:tgtEl>
                                      </p:cBhvr>
                                    </p:animEffec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2000" fill="hold"/>
                                        <p:tgtEl>
                                          <p:spTgt spid="26628"/>
                                        </p:tgtEl>
                                        <p:attrNameLst>
                                          <p:attrName>r</p:attrName>
                                        </p:attrNameLst>
                                      </p:cBhvr>
                                    </p:animRot>
                                  </p:childTnLst>
                                </p:cTn>
                              </p:par>
                            </p:childTnLst>
                          </p:cTn>
                        </p:par>
                        <p:par>
                          <p:cTn id="13" fill="hold">
                            <p:stCondLst>
                              <p:cond delay="3000"/>
                            </p:stCondLst>
                            <p:childTnLst>
                              <p:par>
                                <p:cTn id="14" presetID="8" presetClass="emph" presetSubtype="0" fill="hold" nodeType="afterEffect">
                                  <p:stCondLst>
                                    <p:cond delay="0"/>
                                  </p:stCondLst>
                                  <p:childTnLst>
                                    <p:animRot by="21600000">
                                      <p:cBhvr>
                                        <p:cTn id="15" dur="2000" fill="hold"/>
                                        <p:tgtEl>
                                          <p:spTgt spid="26628"/>
                                        </p:tgtEl>
                                        <p:attrNameLst>
                                          <p:attrName>r</p:attrName>
                                        </p:attrNameLst>
                                      </p:cBhvr>
                                    </p:animRot>
                                  </p:childTnLst>
                                </p:cTn>
                              </p:par>
                            </p:childTnLst>
                          </p:cTn>
                        </p:par>
                        <p:par>
                          <p:cTn id="16" fill="hold">
                            <p:stCondLst>
                              <p:cond delay="5000"/>
                            </p:stCondLst>
                            <p:childTnLst>
                              <p:par>
                                <p:cTn id="17" presetID="8" presetClass="emph" presetSubtype="0" fill="hold" nodeType="afterEffect">
                                  <p:stCondLst>
                                    <p:cond delay="0"/>
                                  </p:stCondLst>
                                  <p:childTnLst>
                                    <p:animRot by="21600000">
                                      <p:cBhvr>
                                        <p:cTn id="18" dur="2000" fill="hold"/>
                                        <p:tgtEl>
                                          <p:spTgt spid="266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Системно - деятельностный подход.</a:t>
            </a:r>
            <a:endParaRPr lang="ru-RU" dirty="0"/>
          </a:p>
        </p:txBody>
      </p:sp>
      <p:sp>
        <p:nvSpPr>
          <p:cNvPr id="3" name="Содержимое 2"/>
          <p:cNvSpPr>
            <a:spLocks noGrp="1"/>
          </p:cNvSpPr>
          <p:nvPr>
            <p:ph sz="quarter" idx="1"/>
          </p:nvPr>
        </p:nvSpPr>
        <p:spPr/>
        <p:txBody>
          <a:bodyPr>
            <a:normAutofit fontScale="92500" lnSpcReduction="10000"/>
          </a:bodyPr>
          <a:lstStyle/>
          <a:p>
            <a:r>
              <a:rPr lang="ru-RU" sz="4000" dirty="0" smtClean="0"/>
              <a:t>     Системно - деятельностный подход - это организация учебного процесса, в которой главное место отводится активной и разносторонней, в максимальной степени самостоятельной познавательной деятельности школьника.</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Типы деятельности:</a:t>
            </a:r>
            <a:endParaRPr lang="ru-RU" dirty="0"/>
          </a:p>
        </p:txBody>
      </p:sp>
      <p:sp>
        <p:nvSpPr>
          <p:cNvPr id="3" name="Содержимое 2"/>
          <p:cNvSpPr>
            <a:spLocks noGrp="1"/>
          </p:cNvSpPr>
          <p:nvPr>
            <p:ph sz="quarter" idx="1"/>
          </p:nvPr>
        </p:nvSpPr>
        <p:spPr/>
        <p:txBody>
          <a:bodyPr>
            <a:normAutofit fontScale="92500" lnSpcReduction="20000"/>
          </a:bodyPr>
          <a:lstStyle/>
          <a:p>
            <a:r>
              <a:rPr lang="ru-RU" sz="3600" dirty="0" smtClean="0"/>
              <a:t>Типы деятельности:</a:t>
            </a:r>
          </a:p>
          <a:p>
            <a:r>
              <a:rPr lang="ru-RU" sz="3500" dirty="0" smtClean="0"/>
              <a:t>-проектный метод; </a:t>
            </a:r>
          </a:p>
          <a:p>
            <a:r>
              <a:rPr lang="ru-RU" sz="3500" dirty="0" smtClean="0"/>
              <a:t>-исследовательский метод;</a:t>
            </a:r>
          </a:p>
          <a:p>
            <a:r>
              <a:rPr lang="ru-RU" sz="3500" dirty="0" smtClean="0"/>
              <a:t>-игровой метод;</a:t>
            </a:r>
          </a:p>
          <a:p>
            <a:r>
              <a:rPr lang="ru-RU" sz="3500" dirty="0" smtClean="0"/>
              <a:t>-проблемно-поисковый метод; </a:t>
            </a:r>
          </a:p>
          <a:p>
            <a:r>
              <a:rPr lang="ru-RU" sz="3500" dirty="0" smtClean="0"/>
              <a:t>-метод коллективного решения проблем; </a:t>
            </a:r>
          </a:p>
          <a:p>
            <a:r>
              <a:rPr lang="ru-RU" sz="3500" dirty="0" smtClean="0"/>
              <a:t>-метод управляемого открытия и т. д.</a:t>
            </a:r>
          </a:p>
          <a:p>
            <a:r>
              <a:rPr lang="ru-RU" sz="3500" dirty="0" smtClean="0"/>
              <a:t> </a:t>
            </a:r>
            <a:endParaRPr lang="ru-RU"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Основная цель образования.</a:t>
            </a:r>
            <a:endParaRPr lang="ru-RU" dirty="0" smtClean="0"/>
          </a:p>
        </p:txBody>
      </p:sp>
      <p:sp>
        <p:nvSpPr>
          <p:cNvPr id="3" name="Содержимое 2"/>
          <p:cNvSpPr>
            <a:spLocks noGrp="1"/>
          </p:cNvSpPr>
          <p:nvPr>
            <p:ph sz="quarter" idx="1"/>
          </p:nvPr>
        </p:nvSpPr>
        <p:spPr/>
        <p:txBody>
          <a:bodyPr>
            <a:normAutofit fontScale="92500" lnSpcReduction="10000"/>
          </a:bodyPr>
          <a:lstStyle/>
          <a:p>
            <a:r>
              <a:rPr lang="ru-RU" sz="3500" dirty="0" smtClean="0">
                <a:solidFill>
                  <a:schemeClr val="tx2">
                    <a:lumMod val="20000"/>
                    <a:lumOff val="80000"/>
                  </a:schemeClr>
                </a:solidFill>
              </a:rPr>
              <a:t>     </a:t>
            </a:r>
            <a:r>
              <a:rPr lang="ru-RU" sz="3500" dirty="0" smtClean="0"/>
              <a:t>Основная </a:t>
            </a:r>
            <a:r>
              <a:rPr lang="ru-RU" sz="3500" b="1" dirty="0" smtClean="0"/>
              <a:t>цель образования</a:t>
            </a:r>
            <a:r>
              <a:rPr lang="ru-RU" sz="3500" dirty="0" smtClean="0"/>
              <a:t> в соответствии с требованиями ФГОС состоит </a:t>
            </a:r>
            <a:r>
              <a:rPr lang="ru-RU" sz="3500" b="1" dirty="0" smtClean="0"/>
              <a:t>в развитии личности</a:t>
            </a:r>
            <a:r>
              <a:rPr lang="ru-RU" sz="3500" dirty="0" smtClean="0"/>
              <a:t> обучающихся посредством формирования у них универсальных учебных действий, создания условий для развития </a:t>
            </a:r>
            <a:r>
              <a:rPr lang="ru-RU" sz="3500" b="1" i="1" dirty="0" smtClean="0"/>
              <a:t>творческих способностей</a:t>
            </a:r>
            <a:r>
              <a:rPr lang="ru-RU" sz="3500" dirty="0" smtClean="0"/>
              <a:t> и приобретения </a:t>
            </a:r>
            <a:r>
              <a:rPr lang="ru-RU" sz="3500" b="1" i="1" dirty="0" smtClean="0"/>
              <a:t>опыта деятельности</a:t>
            </a:r>
            <a:r>
              <a:rPr lang="ru-RU" sz="3500" i="1" dirty="0" smtClean="0"/>
              <a:t>.</a:t>
            </a:r>
            <a:endParaRPr lang="ru-RU" sz="3500"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100000" t="100000"/>
            </a:path>
            <a:tileRect r="-100000" b="-100000"/>
          </a:gradFill>
        </p:spPr>
        <p:txBody>
          <a:bodyPr>
            <a:noAutofit/>
          </a:bodyPr>
          <a:lstStyle/>
          <a:p>
            <a:r>
              <a:rPr lang="ru-RU" sz="3600" b="1" dirty="0" smtClean="0"/>
              <a:t>Требования к результатам освоения ООП.</a:t>
            </a:r>
            <a:endParaRPr lang="ru-RU" sz="3600" dirty="0"/>
          </a:p>
        </p:txBody>
      </p:sp>
      <p:sp>
        <p:nvSpPr>
          <p:cNvPr id="3" name="Содержимое 2"/>
          <p:cNvSpPr>
            <a:spLocks noGrp="1"/>
          </p:cNvSpPr>
          <p:nvPr>
            <p:ph sz="quarter" idx="1"/>
          </p:nvPr>
        </p:nvSpPr>
        <p: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p:spPr>
        <p:txBody>
          <a:bodyPr>
            <a:normAutofit lnSpcReduction="10000"/>
          </a:bodyPr>
          <a:lstStyle/>
          <a:p>
            <a:r>
              <a:rPr lang="ru-RU" dirty="0" smtClean="0"/>
              <a:t>      </a:t>
            </a:r>
            <a:r>
              <a:rPr lang="ru-RU" sz="4000" dirty="0" smtClean="0"/>
              <a:t>Требования к результатам освоения Основной образовательной программы сформулированы в виде системы личностных, метапредметных и предметных результатов. </a:t>
            </a:r>
            <a:endParaRPr lang="ru-RU" sz="4400" dirty="0" smtClean="0"/>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txBody>
          <a:bodyPr>
            <a:normAutofit/>
          </a:bodyPr>
          <a:lstStyle/>
          <a:p>
            <a:r>
              <a:rPr lang="ru-RU" dirty="0" smtClean="0"/>
              <a:t>Итоговое оценивание результатов.</a:t>
            </a:r>
            <a:endParaRPr lang="ru-RU" dirty="0"/>
          </a:p>
        </p:txBody>
      </p:sp>
      <p:sp>
        <p:nvSpPr>
          <p:cNvPr id="3" name="Содержимое 2"/>
          <p:cNvSpPr>
            <a:spLocks noGrp="1"/>
          </p:cNvSpPr>
          <p:nvPr>
            <p:ph sz="quarter" idx="1"/>
          </p:nvPr>
        </p:nvSpPr>
        <p:sp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100000" b="100000"/>
            </a:path>
            <a:tileRect t="-100000" r="-100000"/>
          </a:gradFill>
        </p:spPr>
        <p:txBody>
          <a:bodyPr/>
          <a:lstStyle/>
          <a:p>
            <a:r>
              <a:rPr lang="ru-RU" dirty="0" smtClean="0"/>
              <a:t>       При итоговом оценивании результатов освоения обучающимися основной образовательной программы основного общего образования должны учитываться сформированность умений выполнения проектной деятельности и способность к решению учебно-практических и учебно-познавательных задач.</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Литейная">
      <a:dk1>
        <a:sysClr val="windowText" lastClr="000000"/>
      </a:dk1>
      <a:lt1>
        <a:sysClr val="window" lastClr="F4F4F4"/>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17</TotalTime>
  <Words>1627</Words>
  <PresentationFormat>Экран (4:3)</PresentationFormat>
  <Paragraphs>159</Paragraphs>
  <Slides>45</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45</vt:i4>
      </vt:variant>
    </vt:vector>
  </HeadingPairs>
  <TitlesOfParts>
    <vt:vector size="47" baseType="lpstr">
      <vt:lpstr>Эркер</vt:lpstr>
      <vt:lpstr>Лист Microsoft Office Excel 97-2003</vt:lpstr>
      <vt:lpstr>Тема доклада: «ФГОС основного общего образования. Содержание, механизм реализации на уроках технологии». </vt:lpstr>
      <vt:lpstr> Задача школы на современном этапе.</vt:lpstr>
      <vt:lpstr>Содержание образования.</vt:lpstr>
      <vt:lpstr>Содержание образования</vt:lpstr>
      <vt:lpstr>Системно - деятельностный подход.</vt:lpstr>
      <vt:lpstr>Типы деятельности:</vt:lpstr>
      <vt:lpstr>Основная цель образования.</vt:lpstr>
      <vt:lpstr>Требования к результатам освоения ООП.</vt:lpstr>
      <vt:lpstr>Итоговое оценивание результатов.</vt:lpstr>
      <vt:lpstr>Метапредметные результаты.  </vt:lpstr>
      <vt:lpstr>Основные методические принципы современного урока.</vt:lpstr>
      <vt:lpstr>Основные образовательные технологии обеспечивающие реализацию ФГОС.</vt:lpstr>
      <vt:lpstr>Шаблон технологической карты урока. </vt:lpstr>
      <vt:lpstr>Цель деятельностного подхода в обучении </vt:lpstr>
      <vt:lpstr>Синквейн.</vt:lpstr>
      <vt:lpstr>Учебник по которому работаем в 5 классе.</vt:lpstr>
      <vt:lpstr>Из опыта работы нашей школы.</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Поделки из бросового материала</vt:lpstr>
      <vt:lpstr>Слайд 44</vt:lpstr>
      <vt:lpstr>Слайд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доклада: «ФГОС основного общего образования. Содержание, механизм реализации на уроках технологии». </dc:title>
  <cp:lastModifiedBy>Zver</cp:lastModifiedBy>
  <cp:revision>5</cp:revision>
  <dcterms:modified xsi:type="dcterms:W3CDTF">2008-01-01T03:33:00Z</dcterms:modified>
</cp:coreProperties>
</file>